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1" r:id="rId2"/>
    <p:sldId id="275" r:id="rId3"/>
    <p:sldId id="277" r:id="rId4"/>
    <p:sldId id="278" r:id="rId5"/>
    <p:sldId id="280" r:id="rId6"/>
    <p:sldId id="281" r:id="rId7"/>
    <p:sldId id="283" r:id="rId8"/>
    <p:sldId id="284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91" d="100"/>
          <a:sy n="91" d="100"/>
        </p:scale>
        <p:origin x="76" y="15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7월 13일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7월 13일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7월 13일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7월 13일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7월 13일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7월 13일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7월 13일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7월 13일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7월 13일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7월 13일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7월 13일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높은 응집도와 낮은 결합도를 위한</a:t>
            </a:r>
            <a:br>
              <a:rPr lang="en-US" altLang="ko-KR"/>
            </a:br>
            <a:r>
              <a:rPr lang="ko-KR" altLang="en-US"/>
              <a:t>패키지</a:t>
            </a:r>
            <a:r>
              <a:rPr lang="en-US" altLang="ko-KR"/>
              <a:t>,</a:t>
            </a:r>
            <a:r>
              <a:rPr lang="ko-KR" altLang="en-US"/>
              <a:t>네이밍규칙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응집도</a:t>
            </a:r>
            <a:endParaRPr lang="en-US" altLang="ko-KR"/>
          </a:p>
          <a:p>
            <a:pPr lvl="1"/>
            <a:r>
              <a:rPr lang="ko-KR" altLang="en-US"/>
              <a:t>하나의 모듈안에 있는 기능의 모음 정도</a:t>
            </a:r>
            <a:endParaRPr lang="en-US" altLang="ko-KR"/>
          </a:p>
          <a:p>
            <a:pPr lvl="1"/>
            <a:r>
              <a:rPr lang="ko-KR" altLang="en-US"/>
              <a:t>높은 응집도는 기능을 쉽게 호출하고 쉽게 사용</a:t>
            </a:r>
            <a:endParaRPr lang="en-US" altLang="ko-KR"/>
          </a:p>
          <a:p>
            <a:r>
              <a:rPr lang="ko-KR" altLang="en-US"/>
              <a:t>결합도</a:t>
            </a:r>
            <a:endParaRPr lang="en-US" altLang="ko-KR"/>
          </a:p>
          <a:p>
            <a:pPr lvl="1"/>
            <a:r>
              <a:rPr lang="ko-KR" altLang="en-US"/>
              <a:t>두개 이상의 모듈간 영향의 정도</a:t>
            </a:r>
            <a:endParaRPr lang="en-US" altLang="ko-KR"/>
          </a:p>
          <a:p>
            <a:pPr lvl="1"/>
            <a:r>
              <a:rPr lang="ko-KR" altLang="en-US"/>
              <a:t>낮은 결합도는 한개의 모듈에 문제가 발생했을때 쉽게 수정</a:t>
            </a:r>
            <a:endParaRPr lang="en-US" altLang="ko-KR"/>
          </a:p>
          <a:p>
            <a:r>
              <a:rPr lang="ko-KR" altLang="en-US"/>
              <a:t>높은 응집도 낮은 결합도</a:t>
            </a:r>
            <a:endParaRPr lang="en-US" altLang="ko-KR"/>
          </a:p>
          <a:p>
            <a:pPr lvl="1"/>
            <a:r>
              <a:rPr lang="en-US" altLang="ko-KR"/>
              <a:t>SW </a:t>
            </a:r>
            <a:r>
              <a:rPr lang="ko-KR" altLang="en-US"/>
              <a:t>위기를 극복하기 위해 재사용이 쉬운 </a:t>
            </a:r>
            <a:r>
              <a:rPr lang="en-US" altLang="ko-KR"/>
              <a:t>SW </a:t>
            </a:r>
            <a:r>
              <a:rPr lang="ko-KR" altLang="en-US"/>
              <a:t>를 만들기 위한 기준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높은 응집도와 낮은 결합도를 위한</a:t>
            </a:r>
            <a:br>
              <a:rPr lang="en-US" altLang="ko-KR"/>
            </a:br>
            <a:r>
              <a:rPr lang="ko-KR" altLang="en-US"/>
              <a:t>패키지</a:t>
            </a:r>
            <a:r>
              <a:rPr lang="en-US" altLang="ko-KR"/>
              <a:t>,</a:t>
            </a:r>
            <a:r>
              <a:rPr lang="ko-KR" altLang="en-US"/>
              <a:t>네이밍규칙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/>
              <a:t>패키지 규칙</a:t>
            </a:r>
            <a:endParaRPr lang="en-US" altLang="ko-KR"/>
          </a:p>
          <a:p>
            <a:pPr lvl="1"/>
            <a:r>
              <a:rPr lang="ko-KR" altLang="en-US"/>
              <a:t>클래스를 구분할 수 있는 디렉토리 정보</a:t>
            </a:r>
            <a:endParaRPr lang="en-US" altLang="ko-KR"/>
          </a:p>
          <a:p>
            <a:pPr lvl="2"/>
            <a:r>
              <a:rPr lang="en-US" altLang="ko-KR"/>
              <a:t>com.a.Util.class</a:t>
            </a:r>
          </a:p>
          <a:p>
            <a:pPr lvl="2"/>
            <a:r>
              <a:rPr lang="en-US" altLang="ko-KR"/>
              <a:t>com.a.b.Util.class</a:t>
            </a:r>
          </a:p>
          <a:p>
            <a:pPr lvl="1"/>
            <a:r>
              <a:rPr lang="en-US" altLang="ko-KR"/>
              <a:t>JVM </a:t>
            </a:r>
            <a:r>
              <a:rPr lang="ko-KR" altLang="en-US"/>
              <a:t>실행시 넘겨받은 </a:t>
            </a:r>
            <a:r>
              <a:rPr lang="en-US" altLang="ko-KR"/>
              <a:t>classpath </a:t>
            </a:r>
            <a:r>
              <a:rPr lang="ko-KR" altLang="en-US"/>
              <a:t>를 가지고 클래스를 찾음</a:t>
            </a:r>
            <a:endParaRPr lang="en-US" altLang="ko-KR"/>
          </a:p>
          <a:p>
            <a:pPr lvl="2"/>
            <a:r>
              <a:rPr lang="en-US" altLang="ko-KR"/>
              <a:t>{classpath} + /com/a/Util.class</a:t>
            </a:r>
          </a:p>
          <a:p>
            <a:r>
              <a:rPr lang="ko-KR" altLang="en-US"/>
              <a:t>네이밍</a:t>
            </a:r>
            <a:r>
              <a:rPr lang="en-US" altLang="ko-KR"/>
              <a:t>(</a:t>
            </a:r>
            <a:r>
              <a:rPr lang="ko-KR" altLang="en-US"/>
              <a:t>이름</a:t>
            </a:r>
            <a:r>
              <a:rPr lang="en-US" altLang="ko-KR"/>
              <a:t>) </a:t>
            </a:r>
            <a:r>
              <a:rPr lang="ko-KR" altLang="en-US"/>
              <a:t>규칙</a:t>
            </a:r>
            <a:endParaRPr lang="en-US" altLang="ko-KR"/>
          </a:p>
          <a:p>
            <a:pPr lvl="1"/>
            <a:r>
              <a:rPr lang="ko-KR" altLang="en-US"/>
              <a:t>코드를 표현하기 위한 규칙</a:t>
            </a:r>
            <a:endParaRPr lang="en-US" altLang="ko-KR"/>
          </a:p>
          <a:p>
            <a:pPr lvl="2"/>
            <a:r>
              <a:rPr lang="ko-KR" altLang="en-US"/>
              <a:t>카멜</a:t>
            </a:r>
            <a:r>
              <a:rPr lang="en-US" altLang="ko-KR"/>
              <a:t>, </a:t>
            </a:r>
            <a:r>
              <a:rPr lang="ko-KR" altLang="en-US"/>
              <a:t>언더라인</a:t>
            </a:r>
            <a:endParaRPr lang="en-US" altLang="ko-KR"/>
          </a:p>
          <a:p>
            <a:pPr lvl="1"/>
            <a:r>
              <a:rPr lang="ko-KR" altLang="en-US"/>
              <a:t>서비스를 이해하기 규칙</a:t>
            </a:r>
            <a:endParaRPr lang="en-US" altLang="ko-KR"/>
          </a:p>
          <a:p>
            <a:pPr lvl="2"/>
            <a:r>
              <a:rPr lang="en-US" altLang="ko-KR"/>
              <a:t>Board, Login</a:t>
            </a:r>
          </a:p>
          <a:p>
            <a:pPr lvl="2"/>
            <a:r>
              <a:rPr lang="en-US" altLang="ko-KR"/>
              <a:t>callList, exeWrite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838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패키지 규칙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패키지 </a:t>
            </a:r>
            <a:r>
              <a:rPr lang="en-US" altLang="ko-KR"/>
              <a:t>2</a:t>
            </a:r>
            <a:r>
              <a:rPr lang="ko-KR" altLang="en-US"/>
              <a:t>가지 방법</a:t>
            </a:r>
            <a:endParaRPr lang="en-US" altLang="ko-KR"/>
          </a:p>
          <a:p>
            <a:pPr lvl="1"/>
            <a:r>
              <a:rPr lang="ko-KR" altLang="en-US"/>
              <a:t>역할 정보로 패키지</a:t>
            </a:r>
            <a:endParaRPr lang="en-US" altLang="ko-KR"/>
          </a:p>
          <a:p>
            <a:pPr lvl="2"/>
            <a:r>
              <a:rPr lang="ko-KR" altLang="en-US"/>
              <a:t>정돈된 느낌</a:t>
            </a:r>
            <a:endParaRPr lang="en-US" altLang="ko-KR"/>
          </a:p>
          <a:p>
            <a:pPr lvl="2"/>
            <a:r>
              <a:rPr lang="ko-KR" altLang="en-US"/>
              <a:t>기능을 모을 수 없슴 </a:t>
            </a:r>
            <a:r>
              <a:rPr lang="en-US" altLang="ko-KR"/>
              <a:t>(public)</a:t>
            </a:r>
          </a:p>
          <a:p>
            <a:pPr lvl="2"/>
            <a:r>
              <a:rPr lang="ko-KR" altLang="en-US">
                <a:solidFill>
                  <a:srgbClr val="FF0000"/>
                </a:solidFill>
              </a:rPr>
              <a:t>낮은 응집도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높은 결합도가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될 가능성이 높음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서비스 정보로 패키지</a:t>
            </a:r>
            <a:endParaRPr lang="en-US" altLang="ko-KR"/>
          </a:p>
          <a:p>
            <a:pPr lvl="2"/>
            <a:r>
              <a:rPr lang="ko-KR" altLang="en-US"/>
              <a:t>서비스 기준</a:t>
            </a:r>
            <a:endParaRPr lang="en-US" altLang="ko-KR"/>
          </a:p>
          <a:p>
            <a:pPr lvl="2"/>
            <a:r>
              <a:rPr lang="ko-KR" altLang="en-US"/>
              <a:t>디렉토리 기준으로 기능을 모음 </a:t>
            </a:r>
            <a:r>
              <a:rPr lang="en-US" altLang="ko-KR"/>
              <a:t>(default)</a:t>
            </a:r>
          </a:p>
          <a:p>
            <a:pPr lvl="2"/>
            <a:r>
              <a:rPr lang="ko-KR" altLang="en-US">
                <a:solidFill>
                  <a:srgbClr val="FF0000"/>
                </a:solidFill>
              </a:rPr>
              <a:t>높은 응집도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낮은 결합도를 유도할 수 있음</a:t>
            </a:r>
            <a:endParaRPr lang="en-US" altLang="ko-KR">
              <a:solidFill>
                <a:srgbClr val="FF0000"/>
              </a:solidFill>
            </a:endParaRPr>
          </a:p>
          <a:p>
            <a:pPr marL="506412" lvl="2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A883A-491A-4A78-BF54-742B5BC97FF2}"/>
              </a:ext>
            </a:extLst>
          </p:cNvPr>
          <p:cNvSpPr txBox="1"/>
          <p:nvPr/>
        </p:nvSpPr>
        <p:spPr>
          <a:xfrm>
            <a:off x="7733066" y="1852514"/>
            <a:ext cx="2630641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r>
              <a:rPr lang="en-US" altLang="ko-KR"/>
              <a:t>com.biz.service.Board</a:t>
            </a:r>
          </a:p>
          <a:p>
            <a:r>
              <a:rPr lang="en-US" altLang="ko-KR"/>
              <a:t>com.biz.service.Login</a:t>
            </a:r>
          </a:p>
          <a:p>
            <a:endParaRPr lang="en-US" altLang="ko-KR"/>
          </a:p>
          <a:p>
            <a:r>
              <a:rPr lang="en-US" altLang="ko-KR"/>
              <a:t>com.biz.dao.BaordD</a:t>
            </a:r>
          </a:p>
          <a:p>
            <a:r>
              <a:rPr lang="en-US" altLang="ko-KR"/>
              <a:t>com.biz.dao.LoginD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E31684-56F8-4771-9F17-DA464CF422FE}"/>
              </a:ext>
            </a:extLst>
          </p:cNvPr>
          <p:cNvSpPr txBox="1"/>
          <p:nvPr/>
        </p:nvSpPr>
        <p:spPr>
          <a:xfrm>
            <a:off x="7733066" y="3862430"/>
            <a:ext cx="2630641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r>
              <a:rPr lang="en-US" altLang="ko-KR"/>
              <a:t>com.biz.board.Board</a:t>
            </a:r>
          </a:p>
          <a:p>
            <a:r>
              <a:rPr lang="en-US" altLang="ko-KR"/>
              <a:t>com.biz.board.BoardD</a:t>
            </a:r>
          </a:p>
          <a:p>
            <a:endParaRPr lang="en-US" altLang="ko-KR"/>
          </a:p>
          <a:p>
            <a:r>
              <a:rPr lang="en-US" altLang="ko-KR"/>
              <a:t>com.biz.login.Login</a:t>
            </a:r>
          </a:p>
          <a:p>
            <a:r>
              <a:rPr lang="en-US" altLang="ko-KR"/>
              <a:t>com.biz.login.LoginD</a:t>
            </a:r>
          </a:p>
        </p:txBody>
      </p:sp>
    </p:spTree>
    <p:extLst>
      <p:ext uri="{BB962C8B-B14F-4D97-AF65-F5344CB8AC3E}">
        <p14:creationId xmlns:p14="http://schemas.microsoft.com/office/powerpoint/2010/main" val="42569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패키지 규칙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서비스 정보로 패키지 하는 이유 </a:t>
            </a:r>
            <a:endParaRPr lang="en-US" altLang="ko-KR"/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IoC</a:t>
            </a:r>
            <a:r>
              <a:rPr lang="ko-KR" altLang="en-US">
                <a:solidFill>
                  <a:srgbClr val="FF0000"/>
                </a:solidFill>
              </a:rPr>
              <a:t> 로 만들어진 서비스를 쉽게 사용</a:t>
            </a:r>
            <a:endParaRPr lang="en-US" altLang="ko-KR">
              <a:solidFill>
                <a:srgbClr val="FF0000"/>
              </a:solidFill>
            </a:endParaRPr>
          </a:p>
          <a:p>
            <a:pPr lvl="2"/>
            <a:r>
              <a:rPr lang="ko-KR" altLang="en-US">
                <a:solidFill>
                  <a:srgbClr val="FF0000"/>
                </a:solidFill>
              </a:rPr>
              <a:t>쉬운 </a:t>
            </a:r>
            <a:r>
              <a:rPr lang="en-US" altLang="ko-KR">
                <a:solidFill>
                  <a:srgbClr val="FF0000"/>
                </a:solidFill>
              </a:rPr>
              <a:t>SW </a:t>
            </a:r>
            <a:r>
              <a:rPr lang="ko-KR" altLang="en-US">
                <a:solidFill>
                  <a:srgbClr val="FF0000"/>
                </a:solidFill>
              </a:rPr>
              <a:t>재사용 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응집도를 높히고 결합도를 낮춤</a:t>
            </a:r>
            <a:endParaRPr lang="en-US" altLang="ko-KR"/>
          </a:p>
          <a:p>
            <a:pPr lvl="2"/>
            <a:r>
              <a:rPr lang="ko-KR" altLang="en-US"/>
              <a:t>높은 응집도 </a:t>
            </a:r>
            <a:r>
              <a:rPr lang="en-US" altLang="ko-KR"/>
              <a:t>: (DAO, </a:t>
            </a:r>
            <a:r>
              <a:rPr lang="ko-KR" altLang="en-US"/>
              <a:t>유틸</a:t>
            </a:r>
            <a:r>
              <a:rPr lang="en-US" altLang="ko-KR"/>
              <a:t>, </a:t>
            </a:r>
            <a:r>
              <a:rPr lang="ko-KR" altLang="en-US"/>
              <a:t>다른서비스</a:t>
            </a:r>
            <a:r>
              <a:rPr lang="en-US" altLang="ko-KR"/>
              <a:t>) + </a:t>
            </a:r>
            <a:r>
              <a:rPr lang="ko-KR" altLang="en-US"/>
              <a:t>개발자코드 </a:t>
            </a:r>
            <a:r>
              <a:rPr lang="en-US" altLang="ko-KR"/>
              <a:t>= </a:t>
            </a:r>
            <a:r>
              <a:rPr lang="ko-KR" altLang="en-US"/>
              <a:t>서비스</a:t>
            </a:r>
            <a:endParaRPr lang="en-US" altLang="ko-KR">
              <a:solidFill>
                <a:srgbClr val="FF0000"/>
              </a:solidFill>
            </a:endParaRPr>
          </a:p>
          <a:p>
            <a:pPr lvl="2"/>
            <a:r>
              <a:rPr lang="ko-KR" altLang="en-US"/>
              <a:t>낮은 결합도 </a:t>
            </a:r>
            <a:r>
              <a:rPr lang="en-US" altLang="ko-KR"/>
              <a:t>: default </a:t>
            </a:r>
            <a:r>
              <a:rPr lang="ko-KR" altLang="en-US"/>
              <a:t>로 기능을 감추고 필요한것만 외부에 공개</a:t>
            </a:r>
            <a:endParaRPr lang="en-US" altLang="ko-KR"/>
          </a:p>
          <a:p>
            <a:pPr lvl="3"/>
            <a:r>
              <a:rPr lang="en-US" altLang="ko-KR"/>
              <a:t>IoC </a:t>
            </a:r>
            <a:r>
              <a:rPr lang="ko-KR" altLang="en-US"/>
              <a:t>를 통한 기능 공개</a:t>
            </a:r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D68F50-DC43-4452-A7DD-946E492BF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872"/>
          <a:stretch/>
        </p:blipFill>
        <p:spPr>
          <a:xfrm>
            <a:off x="1563842" y="4722474"/>
            <a:ext cx="3963122" cy="12831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FE8187-3F8E-43E3-8184-391C65596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153" y="4722474"/>
            <a:ext cx="4177258" cy="149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4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네이밍 규칙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코드를 위한 규칙</a:t>
            </a:r>
            <a:endParaRPr lang="en-US" altLang="ko-KR"/>
          </a:p>
          <a:p>
            <a:pPr lvl="1"/>
            <a:r>
              <a:rPr lang="ko-KR" altLang="en-US"/>
              <a:t>언더라인 표현법</a:t>
            </a:r>
            <a:endParaRPr lang="en-US" altLang="ko-KR"/>
          </a:p>
          <a:p>
            <a:pPr lvl="2"/>
            <a:r>
              <a:rPr lang="ko-KR" altLang="en-US"/>
              <a:t>데이터를 사용할 때</a:t>
            </a:r>
            <a:endParaRPr lang="en-US" altLang="ko-KR"/>
          </a:p>
          <a:p>
            <a:pPr lvl="3"/>
            <a:r>
              <a:rPr lang="en-US" altLang="ko-KR"/>
              <a:t>HTML, DBMS,</a:t>
            </a:r>
            <a:r>
              <a:rPr lang="ko-KR" altLang="en-US"/>
              <a:t> 상수</a:t>
            </a:r>
            <a:r>
              <a:rPr lang="en-US" altLang="ko-KR"/>
              <a:t> </a:t>
            </a:r>
            <a:r>
              <a:rPr lang="ko-KR" altLang="en-US"/>
              <a:t>등</a:t>
            </a:r>
            <a:endParaRPr lang="en-US" altLang="ko-KR"/>
          </a:p>
          <a:p>
            <a:pPr lvl="2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FIND_STR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box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.s(</a:t>
            </a:r>
            <a:r>
              <a:rPr lang="en-US" altLang="ko-KR" sz="1800">
                <a:solidFill>
                  <a:srgbClr val="2A00FF"/>
                </a:solidFill>
                <a:latin typeface="Consolas" panose="020B0609020204030204" pitchFamily="49" charset="0"/>
              </a:rPr>
              <a:t>"FIND_STR"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ko-KR" altLang="en-US"/>
              <a:t>카멜 표현법</a:t>
            </a:r>
            <a:endParaRPr lang="en-US" altLang="ko-KR"/>
          </a:p>
          <a:p>
            <a:pPr lvl="2"/>
            <a:r>
              <a:rPr lang="ko-KR" altLang="en-US"/>
              <a:t>객체를 사용할 때</a:t>
            </a:r>
            <a:endParaRPr lang="en-US" altLang="ko-KR"/>
          </a:p>
          <a:p>
            <a:pPr lvl="2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UploadFileB </a:t>
            </a:r>
            <a:r>
              <a:rPr lang="en-US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file1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box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.getUploadFileB(</a:t>
            </a:r>
            <a:r>
              <a:rPr lang="en-US" altLang="ko-KR" sz="1800">
                <a:solidFill>
                  <a:srgbClr val="2A00FF"/>
                </a:solidFill>
                <a:latin typeface="Consolas" panose="020B0609020204030204" pitchFamily="49" charset="0"/>
              </a:rPr>
              <a:t>"FILE_1"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/>
          </a:p>
          <a:p>
            <a:r>
              <a:rPr lang="ko-KR" altLang="en-US"/>
              <a:t>오타를 최소화</a:t>
            </a:r>
            <a:endParaRPr lang="en-US" altLang="ko-KR"/>
          </a:p>
          <a:p>
            <a:r>
              <a:rPr lang="ko-KR" altLang="en-US"/>
              <a:t>반복작업을 쉽게</a:t>
            </a:r>
            <a:endParaRPr lang="en-US" altLang="ko-KR"/>
          </a:p>
          <a:p>
            <a:r>
              <a:rPr lang="ko-KR" altLang="en-US"/>
              <a:t>자동완성은 필요하지만 선택적으로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자동완성이 기능을 구현하지 않음</a:t>
            </a:r>
            <a:endParaRPr lang="en-US" altLang="ko-KR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3EA92F-A640-46EE-A091-318EB0DCD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38" r="6148"/>
          <a:stretch/>
        </p:blipFill>
        <p:spPr>
          <a:xfrm>
            <a:off x="7606513" y="752197"/>
            <a:ext cx="3973189" cy="274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네이밍 규칙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파일을 위한 규칙</a:t>
            </a:r>
            <a:endParaRPr lang="en-US" altLang="ko-KR"/>
          </a:p>
          <a:p>
            <a:pPr lvl="1"/>
            <a:r>
              <a:rPr lang="en-US" altLang="ko-KR"/>
              <a:t>Board,</a:t>
            </a:r>
            <a:r>
              <a:rPr lang="ko-KR" altLang="en-US"/>
              <a:t> </a:t>
            </a:r>
            <a:r>
              <a:rPr lang="en-US" altLang="ko-KR"/>
              <a:t>Login</a:t>
            </a:r>
          </a:p>
          <a:p>
            <a:pPr lvl="2"/>
            <a:r>
              <a:rPr lang="ko-KR" altLang="en-US"/>
              <a:t>이름만 보고 서비스를 알 수 있음</a:t>
            </a:r>
            <a:endParaRPr lang="en-US" altLang="ko-KR"/>
          </a:p>
          <a:p>
            <a:pPr lvl="2"/>
            <a:r>
              <a:rPr lang="ko-KR" altLang="en-US"/>
              <a:t>관리자게시판</a:t>
            </a:r>
            <a:endParaRPr lang="en-US" altLang="ko-KR"/>
          </a:p>
          <a:p>
            <a:pPr lvl="2"/>
            <a:r>
              <a:rPr lang="ko-KR" altLang="en-US"/>
              <a:t>결의보고서</a:t>
            </a:r>
            <a:r>
              <a:rPr lang="en-US" altLang="ko-KR"/>
              <a:t>, </a:t>
            </a:r>
            <a:r>
              <a:rPr lang="ko-KR" altLang="en-US"/>
              <a:t>예산대비실적대비표</a:t>
            </a:r>
            <a:endParaRPr lang="en-US" altLang="ko-KR"/>
          </a:p>
          <a:p>
            <a:pPr lvl="3"/>
            <a:r>
              <a:rPr lang="ko-KR" altLang="en-US"/>
              <a:t>개발자 생각이 많아짐</a:t>
            </a:r>
            <a:endParaRPr lang="en-US" altLang="ko-KR"/>
          </a:p>
          <a:p>
            <a:pPr lvl="3"/>
            <a:r>
              <a:rPr lang="ko-KR" altLang="en-US"/>
              <a:t>업무사전이 필요</a:t>
            </a:r>
            <a:endParaRPr lang="en-US" altLang="ko-KR"/>
          </a:p>
          <a:p>
            <a:pPr lvl="1"/>
            <a:r>
              <a:rPr lang="en-US" altLang="ko-KR"/>
              <a:t>Brd</a:t>
            </a:r>
          </a:p>
          <a:p>
            <a:pPr lvl="2"/>
            <a:r>
              <a:rPr lang="ko-KR" altLang="en-US"/>
              <a:t>이름만 보고 서비스를 알 수 없음</a:t>
            </a:r>
            <a:endParaRPr lang="en-US" altLang="ko-KR"/>
          </a:p>
          <a:p>
            <a:pPr lvl="2"/>
            <a:r>
              <a:rPr lang="ko-KR" altLang="en-US"/>
              <a:t>업무사전에 따름</a:t>
            </a:r>
            <a:endParaRPr lang="en-US" altLang="ko-KR"/>
          </a:p>
          <a:p>
            <a:pPr lvl="3"/>
            <a:r>
              <a:rPr lang="ko-KR" altLang="en-US"/>
              <a:t>개발자 생각을 줄여줌</a:t>
            </a:r>
            <a:endParaRPr lang="en-US" altLang="ko-KR"/>
          </a:p>
          <a:p>
            <a:pPr lvl="2"/>
            <a:r>
              <a:rPr lang="ko-KR" altLang="en-US"/>
              <a:t>파일 이름이 아닌 코드로 서비스를 이해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A3B39B-19CE-4F43-A195-57641025F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9"/>
          <a:stretch/>
        </p:blipFill>
        <p:spPr>
          <a:xfrm>
            <a:off x="8736991" y="1803435"/>
            <a:ext cx="2486372" cy="398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9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네이밍 규칙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서비스 이름을 위한 규칙</a:t>
            </a:r>
            <a:endParaRPr lang="en-US" altLang="ko-KR"/>
          </a:p>
          <a:p>
            <a:pPr lvl="1"/>
            <a:r>
              <a:rPr lang="ko-KR" altLang="en-US"/>
              <a:t>업무사전 </a:t>
            </a:r>
            <a:r>
              <a:rPr lang="en-US" altLang="ko-KR"/>
              <a:t>+ </a:t>
            </a:r>
            <a:r>
              <a:rPr lang="ko-KR" altLang="en-US"/>
              <a:t>일련번호</a:t>
            </a:r>
            <a:endParaRPr lang="en-US" altLang="ko-KR"/>
          </a:p>
          <a:p>
            <a:pPr lvl="2"/>
            <a:r>
              <a:rPr lang="ko-KR" altLang="en-US"/>
              <a:t>개발자의 생각을 줄여줌</a:t>
            </a:r>
            <a:endParaRPr lang="en-US" altLang="ko-KR"/>
          </a:p>
          <a:p>
            <a:pPr lvl="1"/>
            <a:r>
              <a:rPr lang="ko-KR" altLang="en-US"/>
              <a:t>이름으로만 기능 확인이 불가능</a:t>
            </a:r>
            <a:endParaRPr lang="en-US" altLang="ko-KR"/>
          </a:p>
          <a:p>
            <a:pPr lvl="2"/>
            <a:r>
              <a:rPr lang="en-US" altLang="ko-KR"/>
              <a:t>exeWrite</a:t>
            </a:r>
            <a:r>
              <a:rPr lang="ko-KR" altLang="en-US"/>
              <a:t> </a:t>
            </a:r>
            <a:endParaRPr lang="en-US" altLang="ko-KR"/>
          </a:p>
          <a:p>
            <a:pPr lvl="3"/>
            <a:r>
              <a:rPr lang="ko-KR" altLang="en-US"/>
              <a:t>게시물을 쓰고</a:t>
            </a:r>
            <a:endParaRPr lang="en-US" altLang="ko-KR"/>
          </a:p>
          <a:p>
            <a:pPr lvl="3"/>
            <a:r>
              <a:rPr lang="ko-KR" altLang="en-US"/>
              <a:t>리스트로 가지만</a:t>
            </a:r>
            <a:endParaRPr lang="en-US" altLang="ko-KR"/>
          </a:p>
          <a:p>
            <a:pPr lvl="3"/>
            <a:r>
              <a:rPr lang="ko-KR" altLang="en-US"/>
              <a:t>관리자일때는 게시물 수정 화면으로 이동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서비스는 서비스의 메타와 코드로 기능 확인</a:t>
            </a:r>
            <a:endParaRPr lang="en-US" altLang="ko-KR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ABCE4A-1405-417C-9D3B-63157D532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623" y="1278780"/>
            <a:ext cx="1939283" cy="20515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35363A-E615-48F0-94BD-0D21D3F49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623" y="3527623"/>
            <a:ext cx="4258922" cy="234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4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높은 응집도와 낮은 결합도를 위한</a:t>
            </a:r>
            <a:br>
              <a:rPr lang="en-US" altLang="ko-KR"/>
            </a:br>
            <a:r>
              <a:rPr lang="ko-KR" altLang="en-US"/>
              <a:t>패키지</a:t>
            </a:r>
            <a:r>
              <a:rPr lang="en-US" altLang="ko-KR"/>
              <a:t>,</a:t>
            </a:r>
            <a:r>
              <a:rPr lang="ko-KR" altLang="en-US"/>
              <a:t>네이밍규칙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높은 응집도</a:t>
            </a:r>
            <a:endParaRPr lang="en-US" altLang="ko-KR"/>
          </a:p>
          <a:p>
            <a:pPr lvl="1"/>
            <a:r>
              <a:rPr lang="ko-KR" altLang="en-US"/>
              <a:t>서비스 기준으로 패키지</a:t>
            </a:r>
            <a:endParaRPr lang="en-US" altLang="ko-KR"/>
          </a:p>
          <a:p>
            <a:r>
              <a:rPr lang="ko-KR" altLang="en-US"/>
              <a:t>낮은 결합도</a:t>
            </a:r>
            <a:endParaRPr lang="en-US" altLang="ko-KR"/>
          </a:p>
          <a:p>
            <a:pPr lvl="1"/>
            <a:r>
              <a:rPr lang="ko-KR" altLang="en-US"/>
              <a:t>시작은 </a:t>
            </a:r>
            <a:r>
              <a:rPr lang="en-US" altLang="ko-KR"/>
              <a:t>default, </a:t>
            </a:r>
            <a:r>
              <a:rPr lang="ko-KR" altLang="en-US"/>
              <a:t>마무리는 </a:t>
            </a:r>
            <a:r>
              <a:rPr lang="en-US" altLang="ko-KR"/>
              <a:t>private</a:t>
            </a:r>
          </a:p>
          <a:p>
            <a:r>
              <a:rPr lang="ko-KR" altLang="en-US"/>
              <a:t>개발자의 생각을 줄임</a:t>
            </a:r>
            <a:endParaRPr lang="en-US" altLang="ko-KR"/>
          </a:p>
          <a:p>
            <a:pPr lvl="1"/>
            <a:r>
              <a:rPr lang="ko-KR" altLang="en-US"/>
              <a:t>업무 약어 </a:t>
            </a:r>
            <a:r>
              <a:rPr lang="en-US" altLang="ko-KR"/>
              <a:t>+ </a:t>
            </a:r>
            <a:r>
              <a:rPr lang="ko-KR" altLang="en-US"/>
              <a:t>일련번호</a:t>
            </a:r>
            <a:endParaRPr lang="en-US" altLang="ko-KR"/>
          </a:p>
          <a:p>
            <a:pPr lvl="1"/>
            <a:r>
              <a:rPr lang="ko-KR" altLang="en-US"/>
              <a:t>카멜표현법 </a:t>
            </a:r>
            <a:r>
              <a:rPr lang="en-US" altLang="ko-KR"/>
              <a:t>+ </a:t>
            </a:r>
            <a:r>
              <a:rPr lang="ko-KR" altLang="en-US"/>
              <a:t>언더라인 표현법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20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553</TotalTime>
  <Words>438</Words>
  <Application>Microsoft Office PowerPoint</Application>
  <PresentationFormat>와이드스크린</PresentationFormat>
  <Paragraphs>94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Consolas</vt:lpstr>
      <vt:lpstr>다이아몬드 눈금 16x9</vt:lpstr>
      <vt:lpstr>높은 응집도와 낮은 결합도를 위한 패키지,네이밍규칙</vt:lpstr>
      <vt:lpstr>높은 응집도와 낮은 결합도를 위한 패키지,네이밍규칙</vt:lpstr>
      <vt:lpstr>패키지 규칙</vt:lpstr>
      <vt:lpstr>패키지 규칙</vt:lpstr>
      <vt:lpstr>네이밍 규칙</vt:lpstr>
      <vt:lpstr>네이밍 규칙</vt:lpstr>
      <vt:lpstr>네이밍 규칙</vt:lpstr>
      <vt:lpstr>높은 응집도와 낮은 결합도를 위한 패키지,네이밍규칙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290</cp:revision>
  <dcterms:created xsi:type="dcterms:W3CDTF">2021-03-05T04:40:46Z</dcterms:created>
  <dcterms:modified xsi:type="dcterms:W3CDTF">2021-07-13T06:01:02Z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