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286" r:id="rId3"/>
    <p:sldId id="287" r:id="rId4"/>
    <p:sldId id="288" r:id="rId5"/>
    <p:sldId id="300" r:id="rId6"/>
    <p:sldId id="289" r:id="rId7"/>
    <p:sldId id="290" r:id="rId8"/>
    <p:sldId id="293" r:id="rId9"/>
    <p:sldId id="295" r:id="rId10"/>
    <p:sldId id="299" r:id="rId11"/>
    <p:sldId id="301" r:id="rId12"/>
    <p:sldId id="302" r:id="rId13"/>
    <p:sldId id="303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SW</a:t>
            </a:r>
            <a:r>
              <a:rPr lang="ko-KR" altLang="en-US"/>
              <a:t> 공학의 목표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비용 절감</a:t>
            </a:r>
            <a:r>
              <a:rPr lang="en-US" altLang="ko-KR"/>
              <a:t>, </a:t>
            </a:r>
            <a:r>
              <a:rPr lang="ko-KR" altLang="en-US"/>
              <a:t>재사용</a:t>
            </a:r>
            <a:endParaRPr lang="en-US" altLang="ko-KR"/>
          </a:p>
          <a:p>
            <a:pPr lvl="1"/>
            <a:r>
              <a:rPr lang="ko-KR" altLang="en-US"/>
              <a:t>플렛폼</a:t>
            </a:r>
            <a:r>
              <a:rPr lang="en-US" altLang="ko-KR"/>
              <a:t>, </a:t>
            </a:r>
            <a:r>
              <a:rPr lang="ko-KR" altLang="en-US"/>
              <a:t>서비스</a:t>
            </a:r>
            <a:r>
              <a:rPr lang="en-US" altLang="ko-KR"/>
              <a:t>, </a:t>
            </a:r>
            <a:r>
              <a:rPr lang="ko-KR" altLang="en-US"/>
              <a:t>프레임웍</a:t>
            </a:r>
            <a:r>
              <a:rPr lang="en-US" altLang="ko-KR"/>
              <a:t>, </a:t>
            </a:r>
            <a:r>
              <a:rPr lang="ko-KR" altLang="en-US"/>
              <a:t>라이브러리</a:t>
            </a:r>
            <a:r>
              <a:rPr lang="en-US" altLang="ko-KR"/>
              <a:t>, </a:t>
            </a:r>
            <a:r>
              <a:rPr lang="ko-KR" altLang="en-US"/>
              <a:t>모듈</a:t>
            </a:r>
            <a:endParaRPr lang="en-US" altLang="ko-KR" dirty="0"/>
          </a:p>
          <a:p>
            <a:r>
              <a:rPr lang="ko-KR" altLang="en-US"/>
              <a:t>높은 응집도</a:t>
            </a:r>
            <a:r>
              <a:rPr lang="en-US" altLang="ko-KR"/>
              <a:t> </a:t>
            </a:r>
            <a:r>
              <a:rPr lang="ko-KR" altLang="en-US"/>
              <a:t>낮은 결합도를 가진 </a:t>
            </a:r>
            <a:r>
              <a:rPr lang="en-US" altLang="ko-KR"/>
              <a:t>SW </a:t>
            </a:r>
            <a:r>
              <a:rPr lang="ko-KR" altLang="en-US"/>
              <a:t>를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엔티티</a:t>
            </a:r>
            <a:r>
              <a:rPr lang="en-US" altLang="ko-KR"/>
              <a:t>, </a:t>
            </a:r>
            <a:r>
              <a:rPr lang="ko-KR" altLang="en-US"/>
              <a:t>물리테이블</a:t>
            </a:r>
            <a:r>
              <a:rPr lang="en-US" altLang="ko-KR"/>
              <a:t>, </a:t>
            </a:r>
            <a:r>
              <a:rPr lang="ko-KR" altLang="en-US"/>
              <a:t>논리테이블</a:t>
            </a:r>
            <a:endParaRPr lang="en-US" altLang="ko-KR"/>
          </a:p>
          <a:p>
            <a:pPr lvl="1"/>
            <a:r>
              <a:rPr lang="ko-KR" altLang="en-US"/>
              <a:t>엔티티 </a:t>
            </a:r>
            <a:r>
              <a:rPr lang="en-US" altLang="ko-KR"/>
              <a:t>: </a:t>
            </a:r>
            <a:r>
              <a:rPr lang="ko-KR" altLang="en-US"/>
              <a:t>요구사항을 쉽게 이해하기 위한 개념</a:t>
            </a:r>
            <a:r>
              <a:rPr lang="en-US" altLang="ko-KR"/>
              <a:t>, </a:t>
            </a:r>
            <a:r>
              <a:rPr lang="ko-KR" altLang="en-US"/>
              <a:t>장소</a:t>
            </a:r>
            <a:r>
              <a:rPr lang="en-US" altLang="ko-KR"/>
              <a:t>, </a:t>
            </a:r>
            <a:r>
              <a:rPr lang="ko-KR" altLang="en-US"/>
              <a:t>사건의 묶음</a:t>
            </a:r>
            <a:endParaRPr lang="en-US" altLang="ko-KR"/>
          </a:p>
          <a:p>
            <a:pPr lvl="1"/>
            <a:r>
              <a:rPr lang="ko-KR" altLang="en-US"/>
              <a:t>정규화</a:t>
            </a:r>
            <a:r>
              <a:rPr lang="en-US" altLang="ko-KR"/>
              <a:t> : </a:t>
            </a:r>
            <a:r>
              <a:rPr lang="ko-KR" altLang="en-US"/>
              <a:t>무손실 규칙에 따라 중복을 제거한 테이블을 마련하는 과정</a:t>
            </a:r>
            <a:endParaRPr lang="en-US" altLang="ko-KR"/>
          </a:p>
          <a:p>
            <a:pPr lvl="1"/>
            <a:r>
              <a:rPr lang="ko-KR" altLang="en-US"/>
              <a:t>물리테이블 </a:t>
            </a:r>
            <a:r>
              <a:rPr lang="en-US" altLang="ko-KR"/>
              <a:t>: </a:t>
            </a:r>
            <a:r>
              <a:rPr lang="ko-KR" altLang="en-US"/>
              <a:t>엔티티중 데이터 묶음을 결정하고 정규화한 결과</a:t>
            </a:r>
            <a:endParaRPr lang="en-US" altLang="ko-KR"/>
          </a:p>
          <a:p>
            <a:pPr lvl="1"/>
            <a:r>
              <a:rPr lang="ko-KR" altLang="en-US"/>
              <a:t>논리테이블 </a:t>
            </a:r>
            <a:r>
              <a:rPr lang="en-US" altLang="ko-KR"/>
              <a:t>: SQL JOIN </a:t>
            </a:r>
            <a:r>
              <a:rPr lang="ko-KR" altLang="en-US"/>
              <a:t>결과</a:t>
            </a:r>
            <a:endParaRPr lang="en-US" altLang="ko-KR"/>
          </a:p>
          <a:p>
            <a:r>
              <a:rPr lang="ko-KR" altLang="en-US"/>
              <a:t>수 많은 </a:t>
            </a:r>
            <a:r>
              <a:rPr lang="en-US" altLang="ko-KR"/>
              <a:t>DTO </a:t>
            </a:r>
            <a:r>
              <a:rPr lang="ko-KR" altLang="en-US"/>
              <a:t>가 만들어짐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2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DTO</a:t>
            </a:r>
            <a:r>
              <a:rPr lang="ko-KR" altLang="en-US"/>
              <a:t>는 계속 변경</a:t>
            </a:r>
            <a:endParaRPr lang="en-US" altLang="ko-KR"/>
          </a:p>
          <a:p>
            <a:pPr lvl="1"/>
            <a:r>
              <a:rPr lang="ko-KR" altLang="en-US"/>
              <a:t>서비스 로직에 필요한 데이터 추가</a:t>
            </a:r>
            <a:endParaRPr lang="en-US" altLang="ko-KR"/>
          </a:p>
          <a:p>
            <a:pPr lvl="1"/>
            <a:r>
              <a:rPr lang="ko-KR" altLang="en-US"/>
              <a:t>데이터 타입이 변경</a:t>
            </a:r>
            <a:endParaRPr lang="en-US" altLang="ko-KR"/>
          </a:p>
          <a:p>
            <a:pPr lvl="2"/>
            <a:r>
              <a:rPr lang="ko-KR" altLang="en-US"/>
              <a:t>금액 </a:t>
            </a:r>
            <a:r>
              <a:rPr lang="en-US" altLang="ko-KR"/>
              <a:t>, int,</a:t>
            </a:r>
            <a:r>
              <a:rPr lang="ko-KR" altLang="en-US"/>
              <a:t> </a:t>
            </a:r>
            <a:r>
              <a:rPr lang="en-US" altLang="ko-KR"/>
              <a:t>long,</a:t>
            </a:r>
            <a:r>
              <a:rPr lang="ko-KR" altLang="en-US"/>
              <a:t> </a:t>
            </a:r>
            <a:r>
              <a:rPr lang="en-US" altLang="ko-KR"/>
              <a:t>BigDecimal</a:t>
            </a:r>
          </a:p>
          <a:p>
            <a:pPr lvl="1"/>
            <a:r>
              <a:rPr lang="ko-KR" altLang="en-US"/>
              <a:t>상속을 회피하기 위한 데이터 추가</a:t>
            </a:r>
            <a:endParaRPr lang="en-US" altLang="ko-KR"/>
          </a:p>
          <a:p>
            <a:r>
              <a:rPr lang="en-US" altLang="ko-KR"/>
              <a:t>DTO </a:t>
            </a:r>
            <a:r>
              <a:rPr lang="ko-KR" altLang="en-US"/>
              <a:t>수정으로 끝이 아님</a:t>
            </a:r>
            <a:endParaRPr lang="en-US" altLang="ko-KR"/>
          </a:p>
          <a:p>
            <a:pPr lvl="1"/>
            <a:r>
              <a:rPr lang="ko-KR" altLang="en-US"/>
              <a:t>내용결함으로 묶은 모든 모듈</a:t>
            </a:r>
            <a:endParaRPr lang="en-US" altLang="ko-KR"/>
          </a:p>
          <a:p>
            <a:pPr lvl="1"/>
            <a:r>
              <a:rPr lang="en-US" altLang="ko-KR"/>
              <a:t>JPA </a:t>
            </a:r>
            <a:r>
              <a:rPr lang="ko-KR" altLang="en-US"/>
              <a:t>탄생 배경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1153C-6C80-435E-8D5D-AB354D2C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04" y="2858300"/>
            <a:ext cx="3606926" cy="20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310C2-5F82-404C-907D-A1B25F32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525DD-C400-40F4-84B2-0005A1CA2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파급효과 범위 예측 불가</a:t>
            </a:r>
            <a:endParaRPr lang="en-US" altLang="ko-KR"/>
          </a:p>
          <a:p>
            <a:pPr lvl="1"/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실행시점에 오류가 발생</a:t>
            </a:r>
            <a:endParaRPr lang="en-US" altLang="ko-KR"/>
          </a:p>
          <a:p>
            <a:r>
              <a:rPr lang="ko-KR" altLang="en-US"/>
              <a:t>리펙토링 보다 데이터 추가</a:t>
            </a:r>
            <a:endParaRPr lang="en-US" altLang="ko-KR"/>
          </a:p>
          <a:p>
            <a:pPr lvl="1"/>
            <a:r>
              <a:rPr lang="en-US" altLang="ko-KR"/>
              <a:t>SuperDTO </a:t>
            </a:r>
            <a:r>
              <a:rPr lang="ko-KR" altLang="en-US"/>
              <a:t>탄생</a:t>
            </a:r>
          </a:p>
        </p:txBody>
      </p:sp>
    </p:spTree>
    <p:extLst>
      <p:ext uri="{BB962C8B-B14F-4D97-AF65-F5344CB8AC3E}">
        <p14:creationId xmlns:p14="http://schemas.microsoft.com/office/powerpoint/2010/main" val="319854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FFF5A-6C30-4FA1-8A35-57CD7769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대안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3A50D-064D-4394-9941-FB9B9B73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Box</a:t>
            </a:r>
          </a:p>
          <a:p>
            <a:pPr lvl="1"/>
            <a:r>
              <a:rPr lang="ko-KR" altLang="en-US"/>
              <a:t>사용자 요청과 서비스 결과를 담고 있는 객체</a:t>
            </a:r>
            <a:endParaRPr lang="en-US" altLang="ko-KR"/>
          </a:p>
          <a:p>
            <a:pPr lvl="1"/>
            <a:r>
              <a:rPr lang="ko-KR" altLang="en-US"/>
              <a:t>실행 시점에 데이터 형태가 결정</a:t>
            </a:r>
            <a:endParaRPr lang="en-US" altLang="ko-KR"/>
          </a:p>
          <a:p>
            <a:r>
              <a:rPr lang="en-US" altLang="ko-KR"/>
              <a:t>Table</a:t>
            </a:r>
          </a:p>
          <a:p>
            <a:pPr lvl="1"/>
            <a:r>
              <a:rPr lang="en-US" altLang="ko-KR"/>
              <a:t>DTO + List(</a:t>
            </a:r>
            <a:r>
              <a:rPr lang="ko-KR" altLang="en-US"/>
              <a:t>컬렉션</a:t>
            </a:r>
            <a:r>
              <a:rPr lang="en-US" altLang="ko-KR"/>
              <a:t>) </a:t>
            </a:r>
          </a:p>
          <a:p>
            <a:pPr lvl="1"/>
            <a:r>
              <a:rPr lang="ko-KR" altLang="en-US"/>
              <a:t>컬렉션 객체의 편리함과 성능 보장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6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AE6EE-435C-4EF7-BAE0-C0688195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03487-2F9E-40E9-A6A1-DFF95E650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개의 모듈에서 발생하는 파급효과를 제거하기 위한 비용의 정도</a:t>
            </a:r>
            <a:endParaRPr lang="en-US" altLang="ko-KR"/>
          </a:p>
          <a:p>
            <a:r>
              <a:rPr lang="en-US" altLang="ko-KR"/>
              <a:t>B </a:t>
            </a:r>
            <a:r>
              <a:rPr lang="ko-KR" altLang="en-US"/>
              <a:t>에서 발생된 파급효과</a:t>
            </a:r>
            <a:r>
              <a:rPr lang="en-US" altLang="ko-KR"/>
              <a:t>(Side Effect) </a:t>
            </a:r>
            <a:r>
              <a:rPr lang="ko-KR" altLang="en-US"/>
              <a:t>종류</a:t>
            </a:r>
            <a:endParaRPr lang="en-US" altLang="ko-KR"/>
          </a:p>
          <a:p>
            <a:pPr lvl="1"/>
            <a:r>
              <a:rPr lang="ko-KR" altLang="en-US"/>
              <a:t>오류</a:t>
            </a:r>
            <a:r>
              <a:rPr lang="en-US" altLang="ko-KR"/>
              <a:t>, </a:t>
            </a:r>
            <a:r>
              <a:rPr lang="ko-KR" altLang="en-US"/>
              <a:t>지연</a:t>
            </a:r>
            <a:r>
              <a:rPr lang="en-US" altLang="ko-KR"/>
              <a:t>(</a:t>
            </a:r>
            <a:r>
              <a:rPr lang="ko-KR" altLang="en-US"/>
              <a:t>응답없음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개선</a:t>
            </a:r>
            <a:r>
              <a:rPr lang="en-US" altLang="ko-KR"/>
              <a:t>, </a:t>
            </a:r>
            <a:r>
              <a:rPr lang="ko-KR" altLang="en-US"/>
              <a:t>변경</a:t>
            </a:r>
            <a:r>
              <a:rPr lang="en-US" altLang="ko-KR"/>
              <a:t>,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ko-KR" altLang="en-US"/>
              <a:t>교체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4B995B-B6F5-48EE-9AE7-AA8F2903F0C5}"/>
              </a:ext>
            </a:extLst>
          </p:cNvPr>
          <p:cNvSpPr/>
          <p:nvPr/>
        </p:nvSpPr>
        <p:spPr>
          <a:xfrm>
            <a:off x="7255254" y="2679429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32AAD4-3BFD-4CB4-BC38-7F49D2175408}"/>
              </a:ext>
            </a:extLst>
          </p:cNvPr>
          <p:cNvSpPr/>
          <p:nvPr/>
        </p:nvSpPr>
        <p:spPr>
          <a:xfrm>
            <a:off x="9042245" y="2679428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71CA15-63E7-46ED-9D29-AA512FFD0B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738"/>
          <a:stretch/>
        </p:blipFill>
        <p:spPr>
          <a:xfrm>
            <a:off x="7676246" y="3554760"/>
            <a:ext cx="3343742" cy="164066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E5B7412-696C-4C6C-AE71-79E74B5DBC39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394606" y="2927292"/>
            <a:ext cx="64763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4F84-9A93-4464-BC20-114561B2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결합도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880C44-BD3D-404E-BFAF-420D1F86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r>
              <a:rPr lang="ko-KR" altLang="en-US"/>
              <a:t>쉽고</a:t>
            </a:r>
            <a:r>
              <a:rPr lang="en-US" altLang="ko-KR"/>
              <a:t>, </a:t>
            </a:r>
            <a:r>
              <a:rPr lang="ko-KR" altLang="en-US"/>
              <a:t>빠르고</a:t>
            </a:r>
            <a:r>
              <a:rPr lang="en-US" altLang="ko-KR"/>
              <a:t>, </a:t>
            </a:r>
            <a:r>
              <a:rPr lang="ko-KR" altLang="en-US"/>
              <a:t>단순</a:t>
            </a:r>
            <a:r>
              <a:rPr lang="en-US" altLang="ko-KR"/>
              <a:t>(</a:t>
            </a:r>
            <a:r>
              <a:rPr lang="ko-KR" altLang="en-US"/>
              <a:t>그 시점만</a:t>
            </a:r>
            <a:r>
              <a:rPr lang="en-US" altLang="ko-KR"/>
              <a:t>)</a:t>
            </a:r>
          </a:p>
          <a:p>
            <a:r>
              <a:rPr lang="ko-KR" altLang="en-US"/>
              <a:t>스템프결합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r>
              <a:rPr lang="en-US" altLang="ko-KR"/>
              <a:t>, </a:t>
            </a:r>
            <a:r>
              <a:rPr lang="ko-KR" altLang="en-US"/>
              <a:t>추상화클래스를 통한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ko-KR" altLang="en-US"/>
              <a:t>교체를 위해 사용</a:t>
            </a:r>
            <a:endParaRPr lang="en-US" altLang="ko-KR"/>
          </a:p>
          <a:p>
            <a:r>
              <a:rPr lang="ko-KR" altLang="en-US"/>
              <a:t>자료결합</a:t>
            </a:r>
            <a:endParaRPr lang="en-US" altLang="ko-KR"/>
          </a:p>
          <a:p>
            <a:pPr lvl="1"/>
            <a:r>
              <a:rPr lang="ko-KR" altLang="en-US"/>
              <a:t>데이터를 사용한 기능 사용</a:t>
            </a:r>
            <a:endParaRPr lang="en-US" altLang="ko-KR"/>
          </a:p>
          <a:p>
            <a:pPr lvl="1"/>
            <a:r>
              <a:rPr lang="ko-KR" altLang="en-US"/>
              <a:t>실행 시점에 기능과 데이터가 결정</a:t>
            </a:r>
            <a:endParaRPr lang="en-US" altLang="ko-KR"/>
          </a:p>
          <a:p>
            <a:pPr lvl="1"/>
            <a:r>
              <a:rPr lang="en-US" altLang="ko-KR"/>
              <a:t>REST, HTTP, MaterController.execute(“exeWrite”);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7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설명할 수 있는 엔티티 또는 자료구조를 표현한 오브젝트</a:t>
            </a:r>
            <a:endParaRPr lang="en-US" altLang="ko-KR"/>
          </a:p>
          <a:p>
            <a:r>
              <a:rPr lang="ko-KR" altLang="en-US"/>
              <a:t>탄생배경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DA9AC-B474-4D25-A1F7-41F1F9F5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D55BA-19B6-459A-81C0-D90123AB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클래스지향적</a:t>
            </a:r>
            <a:endParaRPr lang="en-US" altLang="ko-KR"/>
          </a:p>
          <a:p>
            <a:pPr lvl="1"/>
            <a:r>
              <a:rPr lang="ko-KR" altLang="en-US"/>
              <a:t>데이터와 기능이 컴파일 시점에 결정</a:t>
            </a:r>
            <a:endParaRPr lang="en-US" altLang="ko-KR"/>
          </a:p>
          <a:p>
            <a:pPr lvl="1"/>
            <a:r>
              <a:rPr lang="ko-KR" altLang="en-US"/>
              <a:t>데이터는 있지만 기능은 없음</a:t>
            </a:r>
            <a:endParaRPr lang="en-US" altLang="ko-KR"/>
          </a:p>
          <a:p>
            <a:pPr lvl="1"/>
            <a:r>
              <a:rPr lang="ko-KR" altLang="en-US"/>
              <a:t>불필요한 캡슐화</a:t>
            </a:r>
            <a:endParaRPr lang="en-US" altLang="ko-KR"/>
          </a:p>
          <a:p>
            <a:pPr lvl="1"/>
            <a:r>
              <a:rPr lang="ko-KR" altLang="en-US"/>
              <a:t>못하는 정보은닉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35F9-E3A5-4B08-81C7-764BE947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0" y="2548991"/>
            <a:ext cx="2860910" cy="341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110A1-9E83-4FAE-BA5C-CE679DB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77B00-6096-4845-A810-C37827659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내용결합</a:t>
            </a:r>
            <a:endParaRPr lang="en-US" altLang="ko-KR"/>
          </a:p>
          <a:p>
            <a:pPr lvl="1"/>
            <a:r>
              <a:rPr lang="ko-KR" altLang="en-US"/>
              <a:t>코드로 기능 사용</a:t>
            </a:r>
            <a:endParaRPr lang="en-US" altLang="ko-KR"/>
          </a:p>
          <a:p>
            <a:pPr lvl="1"/>
            <a:r>
              <a:rPr lang="ko-KR" altLang="en-US"/>
              <a:t>컴파일 시점에 기능과 데이터가 결정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F51B2-B1FB-4DD8-ACE2-45C3F5C4E803}"/>
              </a:ext>
            </a:extLst>
          </p:cNvPr>
          <p:cNvSpPr/>
          <p:nvPr/>
        </p:nvSpPr>
        <p:spPr>
          <a:xfrm>
            <a:off x="2578057" y="3540476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</a:t>
            </a:r>
            <a:endParaRPr lang="en-US" altLang="ko-KR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C073C-1483-4FF0-BCC2-C684AACD9517}"/>
              </a:ext>
            </a:extLst>
          </p:cNvPr>
          <p:cNvSpPr/>
          <p:nvPr/>
        </p:nvSpPr>
        <p:spPr>
          <a:xfrm>
            <a:off x="2578057" y="4151604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</a:t>
            </a:r>
            <a:endParaRPr lang="en-US" altLang="ko-KR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ECCC11-77BD-4E33-A831-1918F24F06B7}"/>
              </a:ext>
            </a:extLst>
          </p:cNvPr>
          <p:cNvSpPr/>
          <p:nvPr/>
        </p:nvSpPr>
        <p:spPr>
          <a:xfrm>
            <a:off x="2578057" y="4762732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list.jsp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6FBE3B-579F-4816-8040-DDE5CE4C79A2}"/>
              </a:ext>
            </a:extLst>
          </p:cNvPr>
          <p:cNvSpPr/>
          <p:nvPr/>
        </p:nvSpPr>
        <p:spPr>
          <a:xfrm>
            <a:off x="1736871" y="3347503"/>
            <a:ext cx="2821724" cy="25996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endParaRPr lang="en-US" altLang="ko-KR" sz="1600"/>
          </a:p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132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모듈 재사용이 어려움</a:t>
            </a:r>
            <a:r>
              <a:rPr lang="en-US" altLang="ko-KR"/>
              <a:t>, </a:t>
            </a:r>
            <a:r>
              <a:rPr lang="ko-KR" altLang="en-US"/>
              <a:t>개발자의 코드가 필요</a:t>
            </a:r>
            <a:endParaRPr lang="en-US" altLang="ko-KR"/>
          </a:p>
          <a:p>
            <a:r>
              <a:rPr lang="ko-KR" altLang="en-US"/>
              <a:t>자동화 라이브러리 사용을 해도 컴파일이 필요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A1562-A0AB-456F-9EB7-0F0072BA91E7}"/>
              </a:ext>
            </a:extLst>
          </p:cNvPr>
          <p:cNvSpPr/>
          <p:nvPr/>
        </p:nvSpPr>
        <p:spPr>
          <a:xfrm>
            <a:off x="4353365" y="3429000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BoardDTO</a:t>
            </a:r>
            <a:endParaRPr lang="en-US" altLang="ko-KR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EAF7A8-37CC-4EFD-95BE-A00056A3D632}"/>
              </a:ext>
            </a:extLst>
          </p:cNvPr>
          <p:cNvSpPr/>
          <p:nvPr/>
        </p:nvSpPr>
        <p:spPr>
          <a:xfrm>
            <a:off x="5834288" y="4949043"/>
            <a:ext cx="2821724" cy="10626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LoginDTO</a:t>
            </a:r>
            <a:endParaRPr lang="en-US" altLang="ko-KR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35D7A2-8379-44BA-8774-9D61798C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57" y="3730653"/>
            <a:ext cx="1237679" cy="1553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3541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 </a:t>
            </a:r>
            <a:r>
              <a:rPr lang="ko-KR" altLang="en-US"/>
              <a:t>는 컴파일 오류를 유도해서 파급효과를 확인하기 좋다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처음부터 컴파일 오류를 유도할 대상이 아님</a:t>
            </a:r>
            <a:endParaRPr lang="en-US" altLang="ko-KR"/>
          </a:p>
          <a:p>
            <a:pPr lvl="2"/>
            <a:r>
              <a:rPr lang="ko-KR" altLang="en-US"/>
              <a:t>데이터만 있고 기능이 없음</a:t>
            </a:r>
            <a:endParaRPr lang="en-US" altLang="ko-KR"/>
          </a:p>
          <a:p>
            <a:r>
              <a:rPr lang="ko-KR" altLang="en-US"/>
              <a:t>컴파일 오류를 통해 파급효과를 확인하는 범위는 제한</a:t>
            </a:r>
            <a:endParaRPr lang="en-US" altLang="ko-KR"/>
          </a:p>
          <a:p>
            <a:pPr lvl="2"/>
            <a:r>
              <a:rPr lang="en-US" altLang="ko-KR"/>
              <a:t>jsp,</a:t>
            </a:r>
            <a:r>
              <a:rPr lang="ko-KR" altLang="en-US"/>
              <a:t> </a:t>
            </a:r>
            <a:r>
              <a:rPr lang="en-US" altLang="ko-KR"/>
              <a:t>xml,</a:t>
            </a:r>
            <a:r>
              <a:rPr lang="ko-KR" altLang="en-US"/>
              <a:t> </a:t>
            </a:r>
            <a:r>
              <a:rPr lang="en-US" altLang="ko-KR"/>
              <a:t>html,</a:t>
            </a:r>
            <a:r>
              <a:rPr lang="ko-KR" altLang="en-US"/>
              <a:t> </a:t>
            </a:r>
            <a:r>
              <a:rPr lang="en-US" altLang="ko-KR"/>
              <a:t>yaml</a:t>
            </a:r>
          </a:p>
          <a:p>
            <a:pPr lvl="2"/>
            <a:r>
              <a:rPr lang="ko-KR" altLang="en-US"/>
              <a:t>실행시점에 기능과 데이터가 결정</a:t>
            </a:r>
            <a:endParaRPr lang="en-US" altLang="ko-KR"/>
          </a:p>
          <a:p>
            <a:pPr lvl="2"/>
            <a:r>
              <a:rPr lang="ko-KR" altLang="en-US"/>
              <a:t>실행시점에서 오류를 확인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E312D-CD0B-4159-B8EA-F8744F58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DTO(VO) </a:t>
            </a:r>
            <a:r>
              <a:rPr lang="ko-KR" altLang="en-US"/>
              <a:t>를 사용하면서 발생되는 불편함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32969-E563-42F8-AD42-B893D61A6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상속의 모호함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/>
              <a:t>id </a:t>
            </a:r>
            <a:r>
              <a:rPr lang="ko-KR" altLang="en-US"/>
              <a:t>추가</a:t>
            </a:r>
            <a:endParaRPr lang="en-US" altLang="ko-KR"/>
          </a:p>
          <a:p>
            <a:pPr lvl="1"/>
            <a:r>
              <a:rPr lang="en-US" altLang="ko-KR"/>
              <a:t>LoginDTO </a:t>
            </a:r>
            <a:r>
              <a:rPr lang="ko-KR" altLang="en-US"/>
              <a:t>에서 </a:t>
            </a:r>
            <a:r>
              <a:rPr lang="en-US" altLang="ko-KR"/>
              <a:t>pin</a:t>
            </a:r>
            <a:r>
              <a:rPr lang="ko-KR" altLang="en-US"/>
              <a:t> 제거</a:t>
            </a:r>
            <a:endParaRPr lang="en-US" altLang="ko-KR"/>
          </a:p>
          <a:p>
            <a:pPr lvl="1"/>
            <a:r>
              <a:rPr lang="en-US" altLang="ko-KR"/>
              <a:t>UserDTO </a:t>
            </a:r>
            <a:r>
              <a:rPr lang="ko-KR" altLang="en-US"/>
              <a:t>에서 </a:t>
            </a:r>
            <a:r>
              <a:rPr lang="en-US" altLang="ko-KR"/>
              <a:t>pin </a:t>
            </a:r>
            <a:r>
              <a:rPr lang="ko-KR" altLang="en-US"/>
              <a:t>제거</a:t>
            </a:r>
            <a:endParaRPr lang="en-US" altLang="ko-KR"/>
          </a:p>
          <a:p>
            <a:r>
              <a:rPr lang="ko-KR" altLang="en-US"/>
              <a:t>상속은 기능의 재사용을 위한 것임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1F08612-0911-41E0-B426-930A0BB60C88}"/>
              </a:ext>
            </a:extLst>
          </p:cNvPr>
          <p:cNvSpPr/>
          <p:nvPr/>
        </p:nvSpPr>
        <p:spPr>
          <a:xfrm>
            <a:off x="1753055" y="4379864"/>
            <a:ext cx="2821724" cy="11955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UserDTO</a:t>
            </a:r>
          </a:p>
          <a:p>
            <a:endParaRPr lang="en-US" altLang="ko-KR" sz="1600"/>
          </a:p>
          <a:p>
            <a:r>
              <a:rPr lang="en-US" altLang="ko-KR" sz="1600"/>
              <a:t>private String id;</a:t>
            </a:r>
          </a:p>
          <a:p>
            <a:r>
              <a:rPr lang="en-US" altLang="ko-KR" sz="1600"/>
              <a:t>private String pin;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FEF7C-0E53-4F44-A54D-DDB35C53E14F}"/>
              </a:ext>
            </a:extLst>
          </p:cNvPr>
          <p:cNvSpPr/>
          <p:nvPr/>
        </p:nvSpPr>
        <p:spPr>
          <a:xfrm>
            <a:off x="5643976" y="4379864"/>
            <a:ext cx="2821724" cy="119554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t" anchorCtr="0"/>
          <a:lstStyle/>
          <a:p>
            <a:r>
              <a:rPr lang="en-US" altLang="ko-KR" sz="1600"/>
              <a:t>LoginDTO</a:t>
            </a:r>
          </a:p>
          <a:p>
            <a:endParaRPr lang="en-US" altLang="ko-KR" sz="1600"/>
          </a:p>
          <a:p>
            <a:r>
              <a:rPr lang="en-US" altLang="ko-KR" sz="1600"/>
              <a:t>private String nm;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55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389</TotalTime>
  <Words>424</Words>
  <Application>Microsoft Office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다이아몬드 눈금 16x9</vt:lpstr>
      <vt:lpstr>SW 공학의 목표</vt:lpstr>
      <vt:lpstr>결합도</vt:lpstr>
      <vt:lpstr>결합도</vt:lpstr>
      <vt:lpstr>DTO(VO)</vt:lpstr>
      <vt:lpstr>DTO(VO) 특징</vt:lpstr>
      <vt:lpstr>DTO(VO) 특징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를 사용하면서 발생되는 불편함</vt:lpstr>
      <vt:lpstr>DTO(VO) 대안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156</cp:revision>
  <dcterms:created xsi:type="dcterms:W3CDTF">2021-03-05T04:40:46Z</dcterms:created>
  <dcterms:modified xsi:type="dcterms:W3CDTF">2021-06-17T01:42:49Z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