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71" r:id="rId3"/>
    <p:sldId id="257" r:id="rId4"/>
    <p:sldId id="285" r:id="rId5"/>
    <p:sldId id="280" r:id="rId6"/>
    <p:sldId id="275" r:id="rId7"/>
    <p:sldId id="272" r:id="rId8"/>
    <p:sldId id="282" r:id="rId9"/>
    <p:sldId id="274" r:id="rId10"/>
    <p:sldId id="283" r:id="rId11"/>
    <p:sldId id="279" r:id="rId12"/>
    <p:sldId id="276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16일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16일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719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604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70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41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64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42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128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557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875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16일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16일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16일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16일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16일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16일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16일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16일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16일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school.com/mysql/mysql_intro_relationalD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1800"/>
              <a:t>DBMS</a:t>
            </a:r>
            <a:r>
              <a:rPr lang="ko-KR" altLang="en-US" sz="1800"/>
              <a:t>는 서비스의 일관성과 무결성</a:t>
            </a:r>
            <a:endParaRPr lang="en-US" altLang="ko-KR" sz="1800"/>
          </a:p>
          <a:p>
            <a:pPr rtl="0"/>
            <a:endParaRPr lang="en-US" altLang="ko-KR" sz="1800"/>
          </a:p>
          <a:p>
            <a:pPr rtl="0"/>
            <a:r>
              <a:rPr lang="ko-KR" altLang="en-US" sz="1800"/>
              <a:t>그리고영속성을위해사용합니다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/>
              <a:t>–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A1BEE-6582-4602-86F5-FAD490AA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1"/>
            <a:r>
              <a:rPr lang="en-US" altLang="ko-KR" dirty="0"/>
              <a:t>SELECT SQL </a:t>
            </a:r>
            <a:r>
              <a:rPr lang="ko-KR" altLang="en-US"/>
              <a:t>결과 </a:t>
            </a:r>
            <a:r>
              <a:rPr lang="en-US" altLang="ko-KR"/>
              <a:t>TABLE</a:t>
            </a:r>
          </a:p>
          <a:p>
            <a:pPr lvl="1"/>
            <a:r>
              <a:rPr lang="en-US" altLang="ko-KR"/>
              <a:t>INSERT </a:t>
            </a:r>
            <a:r>
              <a:rPr lang="en-US" altLang="ko-KR" dirty="0"/>
              <a:t>/ UPDATE / DELETE </a:t>
            </a:r>
            <a:r>
              <a:rPr lang="ko-KR" altLang="en-US" dirty="0"/>
              <a:t>결과 </a:t>
            </a:r>
            <a:r>
              <a:rPr lang="en-US" altLang="ko-KR" dirty="0"/>
              <a:t>int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1713E50-6DA5-48FF-95C8-29B69712C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306" y="3251366"/>
            <a:ext cx="5676144" cy="253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20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SQL </a:t>
            </a:r>
            <a:r>
              <a:rPr lang="ko-KR" altLang="en-US"/>
              <a:t>의존 문제를 해결합니다</a:t>
            </a:r>
            <a:r>
              <a:rPr lang="en-US" altLang="ko-KR"/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의존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기능과 비즈니스 로직이 복잡하게 섞여 있는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Transaction.java</a:t>
            </a: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실행</a:t>
            </a:r>
            <a:r>
              <a:rPr lang="en-US" altLang="ko-KR" dirty="0"/>
              <a:t> : SqlRunner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.java</a:t>
            </a: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결과 </a:t>
            </a:r>
            <a:r>
              <a:rPr lang="en-US" altLang="ko-KR" dirty="0"/>
              <a:t>: Table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.java</a:t>
            </a:r>
          </a:p>
        </p:txBody>
      </p:sp>
    </p:spTree>
    <p:extLst>
      <p:ext uri="{BB962C8B-B14F-4D97-AF65-F5344CB8AC3E}">
        <p14:creationId xmlns:p14="http://schemas.microsoft.com/office/powerpoint/2010/main" val="382695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프레임워크가 구현할 기능 </a:t>
            </a:r>
            <a:r>
              <a:rPr lang="en-US" altLang="ko-KR" dirty="0"/>
              <a:t>-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hlinkClick r:id="rId3"/>
              </a:rPr>
              <a:t>http://www.tcpschool.com/mysql/mysql_intro_relationalDB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53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 </a:t>
            </a:r>
            <a:r>
              <a:rPr lang="ko-KR" altLang="en-US" dirty="0"/>
              <a:t>를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서비스 </a:t>
            </a:r>
            <a:r>
              <a:rPr lang="ko-KR" altLang="en-US" dirty="0"/>
              <a:t>결과 </a:t>
            </a:r>
            <a:r>
              <a:rPr lang="en-US" altLang="ko-KR" dirty="0"/>
              <a:t>= </a:t>
            </a:r>
            <a:r>
              <a:rPr lang="ko-KR" altLang="en-US" dirty="0"/>
              <a:t>데이터</a:t>
            </a:r>
            <a:endParaRPr lang="en-US" altLang="ko-KR" dirty="0"/>
          </a:p>
          <a:p>
            <a:r>
              <a:rPr lang="ko-KR" altLang="en-US" dirty="0"/>
              <a:t>일관성 </a:t>
            </a:r>
            <a:r>
              <a:rPr lang="en-US" altLang="ko-KR" dirty="0"/>
              <a:t>: </a:t>
            </a:r>
            <a:r>
              <a:rPr lang="ko-KR" altLang="en-US" dirty="0"/>
              <a:t>데이터가 같은 것</a:t>
            </a:r>
            <a:endParaRPr lang="en-US" altLang="ko-KR" dirty="0"/>
          </a:p>
          <a:p>
            <a:r>
              <a:rPr lang="ko-KR" altLang="en-US" dirty="0"/>
              <a:t>무결성 </a:t>
            </a:r>
            <a:r>
              <a:rPr lang="en-US" altLang="ko-KR" dirty="0"/>
              <a:t>: </a:t>
            </a:r>
            <a:r>
              <a:rPr lang="ko-KR" altLang="en-US" dirty="0"/>
              <a:t>데이터의 규칙이 같은 것</a:t>
            </a:r>
            <a:endParaRPr lang="en-US" altLang="ko-KR" dirty="0"/>
          </a:p>
          <a:p>
            <a:r>
              <a:rPr lang="ko-KR" altLang="en-US" dirty="0"/>
              <a:t>영속성 </a:t>
            </a:r>
            <a:r>
              <a:rPr lang="en-US" altLang="ko-KR" dirty="0"/>
              <a:t>: </a:t>
            </a:r>
            <a:r>
              <a:rPr lang="ko-KR" altLang="en-US" dirty="0"/>
              <a:t>시스템이 다시 시작할 때 데이터가 같은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일관성과 무결성을 위해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DBMS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제공하는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/>
              <a:t>한 개 이상의 </a:t>
            </a:r>
            <a:r>
              <a:rPr lang="en-US" altLang="ko-KR" dirty="0"/>
              <a:t>SQL </a:t>
            </a:r>
            <a:r>
              <a:rPr lang="ko-KR" altLang="en-US" dirty="0"/>
              <a:t>이 논리적으로 묶인 단위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ALL or NOTHING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ACID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트랜잭션이 가져야 할 조건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LDIC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직렬성을 위해 하지 말아야 할 조건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MVCC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로그선행기록</a:t>
            </a:r>
            <a:r>
              <a:rPr lang="en-US" altLang="ko-KR" dirty="0"/>
              <a:t>(WAL), </a:t>
            </a:r>
            <a:r>
              <a:rPr lang="ko-KR" altLang="en-US" dirty="0"/>
              <a:t>조회성능향상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일관성과 무결성을 위해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DBMS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제공하는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dirty="0"/>
              <a:t>SQL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DML : C / R / U / D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DCL : commit, rollback, revoke </a:t>
            </a:r>
            <a:r>
              <a:rPr lang="ko-KR" altLang="en-US" dirty="0"/>
              <a:t>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DDL : create table, create datafile </a:t>
            </a:r>
            <a:r>
              <a:rPr lang="ko-KR" altLang="en-US" dirty="0"/>
              <a:t>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87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서비스 구현에 사용되는 </a:t>
            </a:r>
            <a:r>
              <a:rPr lang="en-US" altLang="ko-KR"/>
              <a:t>DBMS </a:t>
            </a:r>
            <a:r>
              <a:rPr lang="ko-KR" altLang="en-US" dirty="0"/>
              <a:t>기능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/>
              <a:t>트랜잭션 자원 관리 </a:t>
            </a:r>
            <a:r>
              <a:rPr lang="en-US" altLang="ko-KR" dirty="0"/>
              <a:t>: Connection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/>
              <a:t>ALL or NOTHING</a:t>
            </a:r>
            <a:r>
              <a:rPr lang="ko-KR" altLang="en-US" dirty="0"/>
              <a:t> 기준 정의 </a:t>
            </a:r>
            <a:r>
              <a:rPr lang="en-US" altLang="ko-KR" dirty="0"/>
              <a:t>: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commit, rollback</a:t>
            </a:r>
            <a:endParaRPr lang="en-US" altLang="ko-KR" dirty="0"/>
          </a:p>
          <a:p>
            <a:pPr rtl="0"/>
            <a:r>
              <a:rPr lang="en-US" altLang="ko-KR" dirty="0"/>
              <a:t>SQL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/>
              <a:t>실행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C / R / U / D</a:t>
            </a: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결과 </a:t>
            </a:r>
            <a:r>
              <a:rPr lang="en-US" altLang="ko-KR" dirty="0"/>
              <a:t>: TABLE </a:t>
            </a:r>
            <a:r>
              <a:rPr lang="ko-KR" altLang="en-US" dirty="0"/>
              <a:t>또는 </a:t>
            </a:r>
            <a:r>
              <a:rPr lang="en-US" altLang="ko-KR" dirty="0"/>
              <a:t>int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05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SQL </a:t>
            </a:r>
            <a:r>
              <a:rPr lang="ko-KR" altLang="en-US"/>
              <a:t>의존 문제를 해결합니다</a:t>
            </a:r>
            <a:r>
              <a:rPr lang="en-US" altLang="ko-KR"/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의존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는 서비스의 일관성과 무결성 그리고 영속성을 위해 사용합니다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en-US" altLang="ko-KR"/>
              <a:t>SQL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기능과 서비스 구현 코드가 복잡하게 섞여 있는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Connection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commit/rollback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실행</a:t>
            </a:r>
            <a:r>
              <a:rPr lang="en-US" altLang="ko-KR" dirty="0"/>
              <a:t> : CRUD  SQL, </a:t>
            </a:r>
            <a:r>
              <a:rPr lang="ko-KR" altLang="en-US" dirty="0"/>
              <a:t>정적</a:t>
            </a:r>
            <a:r>
              <a:rPr lang="en-US" altLang="ko-KR" dirty="0"/>
              <a:t>/</a:t>
            </a:r>
            <a:r>
              <a:rPr lang="ko-KR" altLang="en-US" dirty="0"/>
              <a:t>동적 </a:t>
            </a:r>
            <a:r>
              <a:rPr lang="en-US" altLang="ko-KR" dirty="0"/>
              <a:t>SQL </a:t>
            </a:r>
            <a:r>
              <a:rPr lang="ko-KR" altLang="en-US" dirty="0"/>
              <a:t>실행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결과 </a:t>
            </a:r>
            <a:r>
              <a:rPr lang="en-US" altLang="ko-KR" dirty="0"/>
              <a:t>: VO(DTO), get, set </a:t>
            </a:r>
            <a:r>
              <a:rPr lang="ko-KR" altLang="en-US" dirty="0"/>
              <a:t>메소드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en-US" altLang="ko-KR"/>
              <a:t> 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014A8A-B66B-4A53-8190-48A5A5C7FF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630" y="2210819"/>
            <a:ext cx="8661700" cy="221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92A41E-38D8-4FD5-9016-8AA654A9D260}"/>
              </a:ext>
            </a:extLst>
          </p:cNvPr>
          <p:cNvSpPr txBox="1"/>
          <p:nvPr/>
        </p:nvSpPr>
        <p:spPr>
          <a:xfrm>
            <a:off x="2762935" y="2026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587FD-C5A5-42F7-9EDC-0E8A57B0C9EE}"/>
              </a:ext>
            </a:extLst>
          </p:cNvPr>
          <p:cNvSpPr txBox="1"/>
          <p:nvPr/>
        </p:nvSpPr>
        <p:spPr>
          <a:xfrm>
            <a:off x="4960882" y="4752864"/>
            <a:ext cx="3176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클라이언트 비정상 종료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DBMS </a:t>
            </a:r>
            <a:r>
              <a:rPr lang="ko-KR" altLang="en-US" dirty="0"/>
              <a:t>다운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DCL : rollback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65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/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014A8A-B66B-4A53-8190-48A5A5C7FF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630" y="2210819"/>
            <a:ext cx="8661700" cy="221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92A41E-38D8-4FD5-9016-8AA654A9D260}"/>
              </a:ext>
            </a:extLst>
          </p:cNvPr>
          <p:cNvSpPr txBox="1"/>
          <p:nvPr/>
        </p:nvSpPr>
        <p:spPr>
          <a:xfrm>
            <a:off x="2762935" y="2026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587FD-C5A5-42F7-9EDC-0E8A57B0C9EE}"/>
              </a:ext>
            </a:extLst>
          </p:cNvPr>
          <p:cNvSpPr txBox="1"/>
          <p:nvPr/>
        </p:nvSpPr>
        <p:spPr>
          <a:xfrm>
            <a:off x="1751632" y="4226951"/>
            <a:ext cx="2914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conn.setAuthCommit</a:t>
            </a:r>
            <a:r>
              <a:rPr lang="en-US" altLang="ko-KR" dirty="0">
                <a:solidFill>
                  <a:srgbClr val="FF0000"/>
                </a:solidFill>
              </a:rPr>
              <a:t>(false)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DA85D-2C18-4DDF-819B-B87CFBFC60D3}"/>
              </a:ext>
            </a:extLst>
          </p:cNvPr>
          <p:cNvSpPr txBox="1"/>
          <p:nvPr/>
        </p:nvSpPr>
        <p:spPr>
          <a:xfrm>
            <a:off x="7135776" y="3320199"/>
            <a:ext cx="16709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conn.rollback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65420-5E49-4019-9256-870566E7D9C5}"/>
              </a:ext>
            </a:extLst>
          </p:cNvPr>
          <p:cNvSpPr txBox="1"/>
          <p:nvPr/>
        </p:nvSpPr>
        <p:spPr>
          <a:xfrm>
            <a:off x="7135776" y="1830904"/>
            <a:ext cx="16709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conn.commit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/>
              <a:t>-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A1BEE-6582-4602-86F5-FAD490AA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CRUD SQL</a:t>
            </a:r>
            <a:r>
              <a:rPr lang="ko-KR" altLang="en-US" dirty="0"/>
              <a:t> 과 </a:t>
            </a:r>
            <a:r>
              <a:rPr lang="en-US" altLang="ko-KR" dirty="0"/>
              <a:t>java </a:t>
            </a:r>
            <a:r>
              <a:rPr lang="ko-KR" altLang="en-US" dirty="0"/>
              <a:t>코드의 분리</a:t>
            </a:r>
            <a:endParaRPr lang="en-US" altLang="ko-KR" dirty="0"/>
          </a:p>
          <a:p>
            <a:pPr lvl="1"/>
            <a:r>
              <a:rPr lang="en-US" altLang="ko-KR"/>
              <a:t>SQL</a:t>
            </a:r>
            <a:r>
              <a:rPr lang="ko-KR" altLang="en-US"/>
              <a:t> 을 파일로 관리</a:t>
            </a:r>
            <a:endParaRPr lang="en-US" altLang="ko-KR" dirty="0"/>
          </a:p>
          <a:p>
            <a:pPr lvl="1"/>
            <a:r>
              <a:rPr lang="en-US" altLang="ko-KR"/>
              <a:t>FW_SQL, BoardD.xml, BoardD.sql</a:t>
            </a:r>
            <a:endParaRPr lang="en-US" altLang="ko-KR" dirty="0"/>
          </a:p>
          <a:p>
            <a:r>
              <a:rPr lang="ko-KR" altLang="en-US" dirty="0"/>
              <a:t>정적 </a:t>
            </a:r>
            <a:r>
              <a:rPr lang="en-US" altLang="ko-KR" dirty="0"/>
              <a:t>SQL </a:t>
            </a:r>
            <a:r>
              <a:rPr lang="ko-KR" altLang="en-US" dirty="0"/>
              <a:t>의 성능과 동적 </a:t>
            </a:r>
            <a:r>
              <a:rPr lang="en-US" altLang="ko-KR" dirty="0"/>
              <a:t>SQL </a:t>
            </a:r>
            <a:r>
              <a:rPr lang="ko-KR" altLang="en-US" dirty="0"/>
              <a:t>유연성 제공</a:t>
            </a:r>
            <a:endParaRPr lang="en-US" altLang="ko-KR" dirty="0"/>
          </a:p>
          <a:p>
            <a:pPr lvl="1"/>
            <a:r>
              <a:rPr lang="ko-KR" altLang="en-US" dirty="0"/>
              <a:t>정적 </a:t>
            </a:r>
            <a:r>
              <a:rPr lang="en-US" altLang="ko-KR" dirty="0"/>
              <a:t>SQL : </a:t>
            </a:r>
            <a:r>
              <a:rPr lang="ko-KR" altLang="en-US" dirty="0"/>
              <a:t>미리 </a:t>
            </a:r>
            <a:r>
              <a:rPr lang="en-US" altLang="ko-KR" dirty="0"/>
              <a:t>SQL </a:t>
            </a:r>
            <a:r>
              <a:rPr lang="ko-KR" altLang="en-US" dirty="0"/>
              <a:t>을 준비하고 </a:t>
            </a:r>
            <a:r>
              <a:rPr lang="ko-KR" altLang="en-US" dirty="0" err="1"/>
              <a:t>바인드</a:t>
            </a:r>
            <a:r>
              <a:rPr lang="ko-KR" altLang="en-US" dirty="0"/>
              <a:t> 변수를 넘겨 실행</a:t>
            </a:r>
            <a:endParaRPr lang="en-US" altLang="ko-KR" dirty="0"/>
          </a:p>
          <a:p>
            <a:pPr lvl="1"/>
            <a:r>
              <a:rPr lang="ko-KR" altLang="en-US" dirty="0"/>
              <a:t>동적 </a:t>
            </a:r>
            <a:r>
              <a:rPr lang="en-US" altLang="ko-KR" dirty="0"/>
              <a:t>SQL : </a:t>
            </a:r>
            <a:r>
              <a:rPr lang="ko-KR" altLang="en-US" dirty="0"/>
              <a:t>하나의 </a:t>
            </a:r>
            <a:r>
              <a:rPr lang="en-US" altLang="ko-KR" dirty="0"/>
              <a:t>String </a:t>
            </a:r>
            <a:r>
              <a:rPr lang="ko-KR" altLang="en-US" dirty="0"/>
              <a:t>객체에 </a:t>
            </a:r>
            <a:r>
              <a:rPr lang="en-US" altLang="ko-KR" dirty="0"/>
              <a:t>SQL </a:t>
            </a:r>
            <a:r>
              <a:rPr lang="ko-KR" altLang="en-US" dirty="0"/>
              <a:t>을 작성하고 바로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599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227</TotalTime>
  <Words>386</Words>
  <Application>Microsoft Office PowerPoint</Application>
  <PresentationFormat>와이드스크린</PresentationFormat>
  <Paragraphs>77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다이아몬드 눈금 16x9</vt:lpstr>
      <vt:lpstr>백엔드 프레임워크 만들기</vt:lpstr>
      <vt:lpstr>DBMS 를 사용하는 이유</vt:lpstr>
      <vt:lpstr>일관성과 무결성을 위해 DBMS 가 제공하는 기능</vt:lpstr>
      <vt:lpstr>일관성과 무결성을 위해 DBMS 가 제공하는 기능</vt:lpstr>
      <vt:lpstr>서비스 구현에 사용되는 DBMS 기능</vt:lpstr>
      <vt:lpstr>SQL 의존 문제를 해결합니다.</vt:lpstr>
      <vt:lpstr>SQL 기능 - 트랜잭션</vt:lpstr>
      <vt:lpstr>SQL 기능 - 트랜잭션</vt:lpstr>
      <vt:lpstr>SQL 기능 - SQL 실행</vt:lpstr>
      <vt:lpstr>SQL 기능 – SQL 결과</vt:lpstr>
      <vt:lpstr>SQL 의존 문제를 해결합니다.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88</cp:revision>
  <dcterms:created xsi:type="dcterms:W3CDTF">2021-03-05T04:40:46Z</dcterms:created>
  <dcterms:modified xsi:type="dcterms:W3CDTF">2021-06-16T02:15:09Z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