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59" r:id="rId4"/>
    <p:sldId id="280" r:id="rId5"/>
    <p:sldId id="278" r:id="rId6"/>
    <p:sldId id="283" r:id="rId7"/>
    <p:sldId id="284" r:id="rId8"/>
    <p:sldId id="285" r:id="rId9"/>
    <p:sldId id="286" r:id="rId10"/>
    <p:sldId id="290" r:id="rId11"/>
    <p:sldId id="291" r:id="rId12"/>
    <p:sldId id="292" r:id="rId13"/>
    <p:sldId id="293" r:id="rId14"/>
    <p:sldId id="294" r:id="rId15"/>
    <p:sldId id="296" r:id="rId16"/>
    <p:sldId id="297" r:id="rId17"/>
    <p:sldId id="298" r:id="rId18"/>
    <p:sldId id="299" r:id="rId19"/>
    <p:sldId id="300" r:id="rId20"/>
    <p:sldId id="287" r:id="rId21"/>
    <p:sldId id="303" r:id="rId22"/>
    <p:sldId id="305" r:id="rId23"/>
    <p:sldId id="306" r:id="rId24"/>
    <p:sldId id="307" r:id="rId25"/>
    <p:sldId id="309" r:id="rId26"/>
    <p:sldId id="310" r:id="rId27"/>
    <p:sldId id="311" r:id="rId28"/>
    <p:sldId id="312" r:id="rId29"/>
    <p:sldId id="313" r:id="rId30"/>
    <p:sldId id="301" r:id="rId31"/>
    <p:sldId id="316" r:id="rId32"/>
    <p:sldId id="314" r:id="rId33"/>
  </p:sldIdLst>
  <p:sldSz cx="18288000" cy="10287000"/>
  <p:notesSz cx="6858000" cy="9144000"/>
  <p:embeddedFontLst>
    <p:embeddedFont>
      <p:font typeface="Cabin Bold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22" autoAdjust="0"/>
  </p:normalViewPr>
  <p:slideViewPr>
    <p:cSldViewPr>
      <p:cViewPr>
        <p:scale>
          <a:sx n="100" d="100"/>
          <a:sy n="100" d="100"/>
        </p:scale>
        <p:origin x="-177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14ACF-C12A-4751-9E83-68A8EB01A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FAFB-AFDD-4F72-8244-CF07BF25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jhjhjh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63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A51C-4B1D-4D77-B8F5-94438A767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AA4EB-4F62-8411-8DC4-BE64A24849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56C893-9CE7-F7D8-2976-CE91D921B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6A413-0701-63D7-0FFE-59BCE2453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B879C-B1B8-4A54-E9BF-5D6A02BDC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0AE04-721A-0BDF-0C94-E939F3794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464B7-E61A-F38A-9E10-388F68D67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9AB0-7375-6EA0-E8F2-BB62657C7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3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5C995-4F87-A4DE-9247-D9BF14260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C053BF-CB83-6F05-76C7-8E224177B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7439FC-394B-F90D-4989-917856EEA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20C54-E286-E706-D5A5-6C6BDC26D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21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6880B-7E01-C399-93CB-9AEB48D7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7CFD8B-E745-E8E1-DEA5-5D167ECC43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F4CC6-108A-7BAB-6669-864DD992B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BA25-21EE-0856-8401-94F79B0BB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B101B-78D7-E916-643C-3BB1AB9B1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515D65-1219-A14D-784B-9CCC6BFE4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321EB7-A8F9-12B9-BC59-2D4A60D3D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192F-3FF0-D441-3C75-D7E57BF79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4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EF420-C271-DEC3-0DBC-0C43E519D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C6A10-171D-7A82-ED6D-1CA8E0CCF0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F31BD-511B-20B9-CA7B-818CB09E7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17B95-9865-5C4D-7F17-64C5401E9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5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5ADAB-2729-5E1E-314A-1EC8DD8C9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13FD1C-E905-91B7-08CB-F2280405A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33BE3-5F4E-2CB0-2F1D-B91346F4A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DB325-0835-17D7-68B3-FEA17D364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49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615F-39AE-7BD5-EBBB-EC9E6A17D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ED2F2-91DC-4815-1880-9DE151673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C74DDF-E6B3-CE22-AD5D-8B374D4AE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7FD74-2162-B2AC-EEEC-C469FA9E4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8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C0BBD-C9CF-BD79-BAD2-23946108B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CE8B3E-D8F4-7007-7AD1-3530E79FD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68B9BA-346D-FE36-A605-0E274E294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jhjhjh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A5F2C-0055-35EF-5575-4FE0BB8A2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4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B7D44-4483-E81C-92E1-93E0241FD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EDB423-A365-1C6A-F6AA-EA9F3E6D58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C2979B-FA09-7ABC-2BA7-691BE36D5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B582-A153-CECB-5955-1FA50CDAE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4D9E2-C51B-16A8-BD14-09850617D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000CD6-D5D8-14BF-1772-98D61FF8C2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E5CB9B-0A24-AF34-FE07-D09F93EAB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5FA46-A32B-AF01-F1DA-D8239DAFA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4199-5833-FFD7-25AA-90D3B1FCA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04A415-FF82-889A-2EE0-3789E8E20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F2242-34CF-1221-2691-AB9E1CDFF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92733-DAB6-4BB4-2FD3-FB3F33470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9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51440-CBFC-00CB-0387-EE54D9E6A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D8DBA3-C0EF-9413-7A64-231BD1D91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519EA-7E35-5467-47F3-C49775A45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07B01-C1F4-CF43-AFB3-3AD4D39A9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FAFB-AFDD-4F72-8244-CF07BF25D4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6563" y="-14983"/>
            <a:ext cx="18494060" cy="10402909"/>
          </a:xfrm>
          <a:custGeom>
            <a:avLst/>
            <a:gdLst/>
            <a:ahLst/>
            <a:cxnLst/>
            <a:rect l="l" t="t" r="r" b="b"/>
            <a:pathLst>
              <a:path w="18494060" h="10402909">
                <a:moveTo>
                  <a:pt x="0" y="0"/>
                </a:moveTo>
                <a:lnTo>
                  <a:pt x="18494060" y="0"/>
                </a:lnTo>
                <a:lnTo>
                  <a:pt x="18494060" y="10402909"/>
                </a:lnTo>
                <a:lnTo>
                  <a:pt x="0" y="10402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590B2-8DC0-C408-6EB3-A93FE3CA14A2}"/>
              </a:ext>
            </a:extLst>
          </p:cNvPr>
          <p:cNvSpPr txBox="1"/>
          <p:nvPr/>
        </p:nvSpPr>
        <p:spPr>
          <a:xfrm>
            <a:off x="4448742" y="260275"/>
            <a:ext cx="899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35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KỸ THUẬT VÀ CÔNG NGHỆ</a:t>
            </a:r>
          </a:p>
          <a:p>
            <a:pPr algn="ctr"/>
            <a:r>
              <a:rPr lang="en-US" sz="35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NGÀNH CÔNG </a:t>
            </a:r>
            <a:r>
              <a:rPr lang="en-US" sz="35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NGHỆ THÔNG TIN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2D6DC-D7E8-C57E-EA48-50FA801F6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74433"/>
            <a:ext cx="19050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3BCA5A-BDBA-67FF-6FE3-A70779227D79}"/>
              </a:ext>
            </a:extLst>
          </p:cNvPr>
          <p:cNvSpPr txBox="1"/>
          <p:nvPr/>
        </p:nvSpPr>
        <p:spPr>
          <a:xfrm>
            <a:off x="3258835" y="1678810"/>
            <a:ext cx="11770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 LUẬN TỐT NGHIỆP</a:t>
            </a:r>
            <a:endParaRPr lang="en-US" sz="33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33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 </a:t>
            </a:r>
            <a:r>
              <a:rPr lang="en-US" sz="33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KỲ I</a:t>
            </a:r>
            <a:r>
              <a:rPr lang="vi-VN" sz="33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33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NĂM </a:t>
            </a:r>
            <a:r>
              <a:rPr lang="en-US" sz="33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 </a:t>
            </a:r>
            <a:r>
              <a:rPr lang="vi-VN" sz="33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</a:t>
            </a:r>
            <a:r>
              <a:rPr lang="en-US" sz="33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vi-VN" sz="33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202</a:t>
            </a:r>
            <a:r>
              <a:rPr lang="en-US" sz="33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en-US" sz="33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26D01-6B99-5AB5-172F-F2891D7DCAF2}"/>
              </a:ext>
            </a:extLst>
          </p:cNvPr>
          <p:cNvSpPr txBox="1"/>
          <p:nvPr/>
        </p:nvSpPr>
        <p:spPr>
          <a:xfrm>
            <a:off x="1626266" y="4148775"/>
            <a:ext cx="16356934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 </a:t>
            </a: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 C</a:t>
            </a: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ÔNG CỤ </a:t>
            </a:r>
          </a:p>
          <a:p>
            <a:pPr algn="ctr">
              <a:lnSpc>
                <a:spcPct val="150000"/>
              </a:lnSpc>
            </a:pP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ĐÁNH GIÁ CHẤT LƯỢNG MÃ HTML, CSS, JAVASCRIPT TỰ ĐỘNG</a:t>
            </a:r>
            <a:endParaRPr lang="en-US" sz="40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DF6B52B2-D835-5C8B-F20A-963535543CC6}"/>
              </a:ext>
            </a:extLst>
          </p:cNvPr>
          <p:cNvSpPr txBox="1"/>
          <p:nvPr/>
        </p:nvSpPr>
        <p:spPr>
          <a:xfrm>
            <a:off x="533400" y="7121688"/>
            <a:ext cx="5703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Giáo</a:t>
            </a:r>
            <a:r>
              <a:rPr lang="en-US" sz="3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3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hướng</a:t>
            </a:r>
            <a:r>
              <a:rPr lang="en-US" sz="3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dẫn</a:t>
            </a:r>
            <a:r>
              <a:rPr lang="en-US" sz="3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3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ThS</a:t>
            </a:r>
            <a:r>
              <a:rPr lang="en-US" sz="30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3000" b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Nguyễn Ngọc Đan Thanh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5B2AAAC2-A7B6-1921-5A3A-45C73FD5DC9D}"/>
              </a:ext>
            </a:extLst>
          </p:cNvPr>
          <p:cNvSpPr txBox="1"/>
          <p:nvPr/>
        </p:nvSpPr>
        <p:spPr>
          <a:xfrm>
            <a:off x="13639800" y="7002173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Sinh</a:t>
            </a:r>
            <a:r>
              <a:rPr lang="en-US" sz="3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3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3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3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3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</a:t>
            </a:r>
            <a:r>
              <a:rPr lang="en-US" sz="3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sz="30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Âu Kim Hà</a:t>
            </a:r>
            <a:endParaRPr lang="en-US" sz="3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MSSV</a:t>
            </a:r>
            <a:r>
              <a:rPr lang="en-US" sz="30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110121020</a:t>
            </a:r>
            <a:endParaRPr lang="en-US" sz="3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3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vi-VN" sz="3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DA21TTC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EB7C5A-1D15-5F35-0BCD-51452467C6A7}"/>
              </a:ext>
            </a:extLst>
          </p:cNvPr>
          <p:cNvSpPr txBox="1"/>
          <p:nvPr/>
        </p:nvSpPr>
        <p:spPr>
          <a:xfrm>
            <a:off x="6896814" y="9258300"/>
            <a:ext cx="4494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Vinh, </a:t>
            </a:r>
            <a:r>
              <a:rPr lang="en-US" sz="26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 </a:t>
            </a:r>
            <a:r>
              <a:rPr lang="en-US" sz="26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2025</a:t>
            </a:r>
            <a:endParaRPr lang="en-US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F20DB1-85CB-4008-B7C7-5DDEE7142CD7}"/>
              </a:ext>
            </a:extLst>
          </p:cNvPr>
          <p:cNvCxnSpPr/>
          <p:nvPr/>
        </p:nvCxnSpPr>
        <p:spPr>
          <a:xfrm>
            <a:off x="5181600" y="1429826"/>
            <a:ext cx="784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B97A2B-8095-2BF2-0622-5054A5556797}"/>
              </a:ext>
            </a:extLst>
          </p:cNvPr>
          <p:cNvSpPr txBox="1"/>
          <p:nvPr/>
        </p:nvSpPr>
        <p:spPr>
          <a:xfrm>
            <a:off x="7772400" y="3299168"/>
            <a:ext cx="2743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ĐỀ TÀI:  </a:t>
            </a:r>
            <a:endParaRPr lang="en-US" sz="35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0E4EB03-3177-C20B-D184-8B9289F648F6}"/>
              </a:ext>
            </a:extLst>
          </p:cNvPr>
          <p:cNvSpPr txBox="1"/>
          <p:nvPr/>
        </p:nvSpPr>
        <p:spPr>
          <a:xfrm>
            <a:off x="1028700" y="9113639"/>
            <a:ext cx="1028700" cy="11733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996C94-D82C-5762-D118-8662520B326E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C353C-1BEB-505A-679C-BAB6BEF31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965B6C5-A385-71E1-E693-370478A98FB7}"/>
              </a:ext>
            </a:extLst>
          </p:cNvPr>
          <p:cNvSpPr/>
          <p:nvPr/>
        </p:nvSpPr>
        <p:spPr>
          <a:xfrm rot="-10800000" flipH="1" flipV="1">
            <a:off x="0" y="33184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18288000" y="10972800"/>
                </a:moveTo>
                <a:lnTo>
                  <a:pt x="0" y="109728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972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4023226C-4102-A60A-5950-5BE78C12EE0A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7F9E18-7B02-E6AE-CCEA-F96728B5CFEF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2B4DB2-6FF6-82B5-EE7B-45FB16BA67C0}"/>
              </a:ext>
            </a:extLst>
          </p:cNvPr>
          <p:cNvGrpSpPr/>
          <p:nvPr/>
        </p:nvGrpSpPr>
        <p:grpSpPr>
          <a:xfrm>
            <a:off x="728127" y="1409700"/>
            <a:ext cx="795873" cy="762000"/>
            <a:chOff x="2209800" y="4197794"/>
            <a:chExt cx="690696" cy="8299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1FA3AB-9B7E-376D-44F8-7B8937A7F0D2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E79C11B7-568C-61D5-E9C9-0059A59599D8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01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DD23B3D-EB07-D3DE-890F-1687547AD1CB}"/>
              </a:ext>
            </a:extLst>
          </p:cNvPr>
          <p:cNvSpPr txBox="1"/>
          <p:nvPr/>
        </p:nvSpPr>
        <p:spPr>
          <a:xfrm>
            <a:off x="1601993" y="14859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CỦA HỆ THỐNG</a:t>
            </a:r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CB17A01E-98A8-CC90-5A1D-7BF072272239}"/>
              </a:ext>
            </a:extLst>
          </p:cNvPr>
          <p:cNvSpPr/>
          <p:nvPr/>
        </p:nvSpPr>
        <p:spPr>
          <a:xfrm rot="2482">
            <a:off x="1676401" y="2097344"/>
            <a:ext cx="5105399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D89223-F173-1555-6F10-141E1C142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62003"/>
              </p:ext>
            </p:extLst>
          </p:nvPr>
        </p:nvGraphicFramePr>
        <p:xfrm>
          <a:off x="2066976" y="2400300"/>
          <a:ext cx="14468424" cy="7319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300">
                  <a:extLst>
                    <a:ext uri="{9D8B030D-6E8A-4147-A177-3AD203B41FA5}">
                      <a16:colId xmlns:a16="http://schemas.microsoft.com/office/drawing/2014/main" val="1956442533"/>
                    </a:ext>
                  </a:extLst>
                </a:gridCol>
                <a:gridCol w="3336325">
                  <a:extLst>
                    <a:ext uri="{9D8B030D-6E8A-4147-A177-3AD203B41FA5}">
                      <a16:colId xmlns:a16="http://schemas.microsoft.com/office/drawing/2014/main" val="3828943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1124123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41858911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TRỊ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 VIÊN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 VIÊN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7430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Đăng nhập, đăng ký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3684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người dùng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7987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sinh viên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54667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lớp học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99876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bài tập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407407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 tra mã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198514"/>
                  </a:ext>
                </a:extLst>
              </a:tr>
              <a:tr h="796188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 bài, nộp bài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595907"/>
                  </a:ext>
                </a:extLst>
              </a:tr>
              <a:tr h="762943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 gia lớp học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3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9949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ECD04F5-D7D6-B4D4-DC71-07344BDA2D98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8853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7B04F-1A9A-D164-0B40-09EC7C03E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749D1B7-5E5F-844F-99C0-E767C12FDDED}"/>
              </a:ext>
            </a:extLst>
          </p:cNvPr>
          <p:cNvSpPr/>
          <p:nvPr/>
        </p:nvSpPr>
        <p:spPr>
          <a:xfrm rot="-10800000" flipH="1" flipV="1">
            <a:off x="0" y="33184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18288000" y="10972800"/>
                </a:moveTo>
                <a:lnTo>
                  <a:pt x="0" y="109728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972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B7303561-C8FC-E4B7-3559-27C2CE3CB34E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0B0E0C-8C12-9CEC-D498-41E2AA8330CF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24A2A0-CDD7-3B61-D314-719B28BDED92}"/>
              </a:ext>
            </a:extLst>
          </p:cNvPr>
          <p:cNvGrpSpPr/>
          <p:nvPr/>
        </p:nvGrpSpPr>
        <p:grpSpPr>
          <a:xfrm>
            <a:off x="728127" y="1409700"/>
            <a:ext cx="795873" cy="762000"/>
            <a:chOff x="2209800" y="4197794"/>
            <a:chExt cx="690696" cy="8299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9A092E-BE00-3442-0CBE-8B1BA34E01C6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C1726D6A-C258-A706-06C0-3C8238C2AF8A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8AF3A61-C163-5E7D-4392-95A3D5716D3A}"/>
              </a:ext>
            </a:extLst>
          </p:cNvPr>
          <p:cNvSpPr txBox="1"/>
          <p:nvPr/>
        </p:nvSpPr>
        <p:spPr>
          <a:xfrm>
            <a:off x="1601993" y="14859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133FD5BC-49C4-BFD1-1D12-99085AD7B870}"/>
              </a:ext>
            </a:extLst>
          </p:cNvPr>
          <p:cNvSpPr/>
          <p:nvPr/>
        </p:nvSpPr>
        <p:spPr>
          <a:xfrm rot="2482">
            <a:off x="1676402" y="2096134"/>
            <a:ext cx="1752536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1AAFE-38E8-A0BF-1F30-E499A9063E3B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pic>
        <p:nvPicPr>
          <p:cNvPr id="3" name="Picture 2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5B6E9E05-9671-1586-E9C3-82CEBC9E2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373653"/>
            <a:ext cx="12173537" cy="6268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E8160-45B3-E55E-D2F0-796A14F42C5E}"/>
              </a:ext>
            </a:extLst>
          </p:cNvPr>
          <p:cNvSpPr txBox="1"/>
          <p:nvPr/>
        </p:nvSpPr>
        <p:spPr>
          <a:xfrm>
            <a:off x="6400800" y="8915622"/>
            <a:ext cx="7430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(ERD)</a:t>
            </a:r>
          </a:p>
        </p:txBody>
      </p:sp>
    </p:spTree>
    <p:extLst>
      <p:ext uri="{BB962C8B-B14F-4D97-AF65-F5344CB8AC3E}">
        <p14:creationId xmlns:p14="http://schemas.microsoft.com/office/powerpoint/2010/main" val="151139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97003-25D6-9C02-8342-B7526A84A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C445583-65F5-B11A-0E78-CA7932DDE953}"/>
              </a:ext>
            </a:extLst>
          </p:cNvPr>
          <p:cNvSpPr/>
          <p:nvPr/>
        </p:nvSpPr>
        <p:spPr>
          <a:xfrm rot="-10800000" flipH="1" flipV="1">
            <a:off x="0" y="33184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18288000" y="10972800"/>
                </a:moveTo>
                <a:lnTo>
                  <a:pt x="0" y="109728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972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062711A4-BAD2-47FA-BA4E-A61EAA924581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7FAD7-DDD6-6F5A-C513-C823F3CC909B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D95EE8-6345-253B-939D-5C2AD25A73AD}"/>
              </a:ext>
            </a:extLst>
          </p:cNvPr>
          <p:cNvGrpSpPr/>
          <p:nvPr/>
        </p:nvGrpSpPr>
        <p:grpSpPr>
          <a:xfrm>
            <a:off x="728127" y="1409700"/>
            <a:ext cx="795873" cy="762000"/>
            <a:chOff x="2209800" y="4197794"/>
            <a:chExt cx="690696" cy="8299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BDBB1D-76AD-37F3-20F0-AE3821344A18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CCFDEF09-2B95-302D-1DC9-CC94FA63E025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9B99D12-141B-05FF-41B1-80AEDEAD541C}"/>
              </a:ext>
            </a:extLst>
          </p:cNvPr>
          <p:cNvSpPr txBox="1"/>
          <p:nvPr/>
        </p:nvSpPr>
        <p:spPr>
          <a:xfrm>
            <a:off x="1601993" y="14859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B1B4A0A4-55C1-3957-B64C-0C6ACCDB0350}"/>
              </a:ext>
            </a:extLst>
          </p:cNvPr>
          <p:cNvSpPr/>
          <p:nvPr/>
        </p:nvSpPr>
        <p:spPr>
          <a:xfrm rot="2482">
            <a:off x="1676402" y="2096134"/>
            <a:ext cx="1752536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8AE24-BA1B-01E4-A528-86F7D11FD6DC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5D29F-499D-F820-77AD-5A4FA68FF0B5}"/>
              </a:ext>
            </a:extLst>
          </p:cNvPr>
          <p:cNvSpPr txBox="1"/>
          <p:nvPr/>
        </p:nvSpPr>
        <p:spPr>
          <a:xfrm>
            <a:off x="2057400" y="7924804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Use Case quản trị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F0E3E-1824-E7F2-CB9D-E56F61D320F0}"/>
              </a:ext>
            </a:extLst>
          </p:cNvPr>
          <p:cNvSpPr txBox="1"/>
          <p:nvPr/>
        </p:nvSpPr>
        <p:spPr>
          <a:xfrm>
            <a:off x="11049002" y="7924804"/>
            <a:ext cx="580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Use Case giảng viên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diagram of a network&#10;&#10;AI-generated content may be incorrect.">
            <a:extLst>
              <a:ext uri="{FF2B5EF4-FFF2-40B4-BE49-F238E27FC236}">
                <a16:creationId xmlns:a16="http://schemas.microsoft.com/office/drawing/2014/main" id="{C276A48B-7717-BAAF-0DDB-F84486A19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49" y="2728254"/>
            <a:ext cx="6702652" cy="5062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FE3F36-CBB9-93F1-A011-F20719162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348" y="2728254"/>
            <a:ext cx="6702652" cy="50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07FFB-47D8-7C7A-18B1-DAC42CCF3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A7DDB5E-EF5E-5120-E6C3-1C62E6A9C50D}"/>
              </a:ext>
            </a:extLst>
          </p:cNvPr>
          <p:cNvSpPr/>
          <p:nvPr/>
        </p:nvSpPr>
        <p:spPr>
          <a:xfrm rot="-10800000" flipH="1" flipV="1">
            <a:off x="-7375" y="0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18288000" y="10972800"/>
                </a:moveTo>
                <a:lnTo>
                  <a:pt x="0" y="109728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972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DB9B7A08-88D0-5532-2BB7-857A297CE35B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8A474E-7361-2C77-F36E-70D542F33656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9B4F61-3F13-6BBE-A09C-09C19C5D57AF}"/>
              </a:ext>
            </a:extLst>
          </p:cNvPr>
          <p:cNvGrpSpPr/>
          <p:nvPr/>
        </p:nvGrpSpPr>
        <p:grpSpPr>
          <a:xfrm>
            <a:off x="728127" y="1409700"/>
            <a:ext cx="795873" cy="762000"/>
            <a:chOff x="2209800" y="4197794"/>
            <a:chExt cx="690696" cy="8299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D873A3-5F34-12DD-4C14-DDCD9975403E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88A6129B-2299-E272-29BE-72A7C556AFB1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C562E42-0928-1311-96A2-E545605DA76C}"/>
              </a:ext>
            </a:extLst>
          </p:cNvPr>
          <p:cNvSpPr txBox="1"/>
          <p:nvPr/>
        </p:nvSpPr>
        <p:spPr>
          <a:xfrm>
            <a:off x="1601993" y="14859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16431E99-F6CD-5EE6-0709-29C324516250}"/>
              </a:ext>
            </a:extLst>
          </p:cNvPr>
          <p:cNvSpPr/>
          <p:nvPr/>
        </p:nvSpPr>
        <p:spPr>
          <a:xfrm rot="2482">
            <a:off x="1676402" y="2096134"/>
            <a:ext cx="1752536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F8569-2D25-BE60-DD47-2FD723ABE758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F62B6-1903-8686-2DA0-1DD771D808D5}"/>
              </a:ext>
            </a:extLst>
          </p:cNvPr>
          <p:cNvSpPr txBox="1"/>
          <p:nvPr/>
        </p:nvSpPr>
        <p:spPr>
          <a:xfrm>
            <a:off x="6395240" y="8178225"/>
            <a:ext cx="566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Use Case sinh viên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iagram of a person with blue circles&#10;&#10;AI-generated content may be incorrect.">
            <a:extLst>
              <a:ext uri="{FF2B5EF4-FFF2-40B4-BE49-F238E27FC236}">
                <a16:creationId xmlns:a16="http://schemas.microsoft.com/office/drawing/2014/main" id="{9937B0AD-B437-D7FD-11CE-FE3177207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858" y="2594154"/>
            <a:ext cx="9751672" cy="53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3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3C2F4-1DA6-3476-4EAB-B5FAC8591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554D3CC-1BA3-D610-72E5-9E9AB9A4F505}"/>
              </a:ext>
            </a:extLst>
          </p:cNvPr>
          <p:cNvSpPr/>
          <p:nvPr/>
        </p:nvSpPr>
        <p:spPr>
          <a:xfrm rot="-10800000" flipH="1" flipV="1">
            <a:off x="0" y="33184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18288000" y="10972800"/>
                </a:moveTo>
                <a:lnTo>
                  <a:pt x="0" y="109728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972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A82A020A-0AC8-B81F-6A81-A646C0C7BD7C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A60792-05A0-7D74-591B-770548D674FF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34778F-88F0-006E-3DB9-A3AD9E2FAA06}"/>
              </a:ext>
            </a:extLst>
          </p:cNvPr>
          <p:cNvGrpSpPr/>
          <p:nvPr/>
        </p:nvGrpSpPr>
        <p:grpSpPr>
          <a:xfrm>
            <a:off x="728127" y="1409700"/>
            <a:ext cx="795873" cy="762000"/>
            <a:chOff x="2209800" y="4197794"/>
            <a:chExt cx="690696" cy="8299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B9F40B-FFAB-B35A-1706-F978E70C9E33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90DE3FDB-347E-78BF-100C-39D5D81E15DD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7C736EC-5F7A-E6DD-8CC2-D0C8208C3752}"/>
              </a:ext>
            </a:extLst>
          </p:cNvPr>
          <p:cNvSpPr txBox="1"/>
          <p:nvPr/>
        </p:nvSpPr>
        <p:spPr>
          <a:xfrm>
            <a:off x="1601993" y="14859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A65DCE12-8544-89E2-6D10-4064358176E6}"/>
              </a:ext>
            </a:extLst>
          </p:cNvPr>
          <p:cNvSpPr/>
          <p:nvPr/>
        </p:nvSpPr>
        <p:spPr>
          <a:xfrm rot="2482">
            <a:off x="1676402" y="2096134"/>
            <a:ext cx="1752536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3DECC-18E9-FB1E-801B-E9B9002FD1F0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83DCF9-EF11-567D-50B0-72214FBBB52A}"/>
              </a:ext>
            </a:extLst>
          </p:cNvPr>
          <p:cNvGrpSpPr/>
          <p:nvPr/>
        </p:nvGrpSpPr>
        <p:grpSpPr>
          <a:xfrm>
            <a:off x="3861396" y="2540527"/>
            <a:ext cx="11090891" cy="6400995"/>
            <a:chOff x="3861396" y="2540527"/>
            <a:chExt cx="11090891" cy="64009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D2D753-3826-9B4B-0AC1-09953D7CB31C}"/>
                </a:ext>
              </a:extLst>
            </p:cNvPr>
            <p:cNvSpPr txBox="1"/>
            <p:nvPr/>
          </p:nvSpPr>
          <p:spPr>
            <a:xfrm>
              <a:off x="6324600" y="8356747"/>
              <a:ext cx="6711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 hình hoạt động của quản trị</a:t>
              </a:r>
              <a:endPara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 descr="A diagram of a flowchart&#10;&#10;AI-generated content may be incorrect.">
              <a:extLst>
                <a:ext uri="{FF2B5EF4-FFF2-40B4-BE49-F238E27FC236}">
                  <a16:creationId xmlns:a16="http://schemas.microsoft.com/office/drawing/2014/main" id="{029B3175-97EE-7E9F-C426-3870659CC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1396" y="2540527"/>
              <a:ext cx="11090891" cy="5569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88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0460F-F3FD-46AC-30A7-0F40A4AD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D374DB0-EA03-9596-8432-D40C23226257}"/>
              </a:ext>
            </a:extLst>
          </p:cNvPr>
          <p:cNvSpPr/>
          <p:nvPr/>
        </p:nvSpPr>
        <p:spPr>
          <a:xfrm rot="-10800000" flipH="1" flipV="1">
            <a:off x="0" y="33184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18288000" y="10972800"/>
                </a:moveTo>
                <a:lnTo>
                  <a:pt x="0" y="109728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972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658B3575-EE62-E684-80D7-8CF2ABF5D671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A402D-38A3-61CA-055D-625DA9AFB666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FD1E1F-5CA6-4697-8E5F-EFB0F391D0E5}"/>
              </a:ext>
            </a:extLst>
          </p:cNvPr>
          <p:cNvGrpSpPr/>
          <p:nvPr/>
        </p:nvGrpSpPr>
        <p:grpSpPr>
          <a:xfrm>
            <a:off x="728127" y="1409700"/>
            <a:ext cx="795873" cy="762000"/>
            <a:chOff x="2209800" y="4197794"/>
            <a:chExt cx="690696" cy="8299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A84DB-1B33-0F55-AD22-8E6A329AFFED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58BF39B-4B93-CD45-9A65-B042A07BA103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8600A98-EA8F-F8CE-D533-B95368473C4E}"/>
              </a:ext>
            </a:extLst>
          </p:cNvPr>
          <p:cNvSpPr txBox="1"/>
          <p:nvPr/>
        </p:nvSpPr>
        <p:spPr>
          <a:xfrm>
            <a:off x="1601993" y="14859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8C4351EA-C1E4-A2A4-E28B-DE6E2867CF5A}"/>
              </a:ext>
            </a:extLst>
          </p:cNvPr>
          <p:cNvSpPr/>
          <p:nvPr/>
        </p:nvSpPr>
        <p:spPr>
          <a:xfrm rot="2482">
            <a:off x="1676402" y="2096134"/>
            <a:ext cx="1752536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523BA8-FAEA-C21C-2AE5-A9023FE14578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0F8D2-5780-BA6E-AE72-63EA14CEECD6}"/>
              </a:ext>
            </a:extLst>
          </p:cNvPr>
          <p:cNvSpPr txBox="1"/>
          <p:nvPr/>
        </p:nvSpPr>
        <p:spPr>
          <a:xfrm>
            <a:off x="6324600" y="8356747"/>
            <a:ext cx="671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hoạt động của giảng viên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diagram of a flowchart&#10;&#10;AI-generated content may be incorrect.">
            <a:extLst>
              <a:ext uri="{FF2B5EF4-FFF2-40B4-BE49-F238E27FC236}">
                <a16:creationId xmlns:a16="http://schemas.microsoft.com/office/drawing/2014/main" id="{0E0B7194-BF78-E8D0-525D-70B426B04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396" y="2552700"/>
            <a:ext cx="11090890" cy="556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6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51460-F254-3D89-AF48-E408F1D17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5106AD6-F2CC-78D3-6070-4ACB54FA81D8}"/>
              </a:ext>
            </a:extLst>
          </p:cNvPr>
          <p:cNvSpPr/>
          <p:nvPr/>
        </p:nvSpPr>
        <p:spPr>
          <a:xfrm rot="-10800000" flipH="1" flipV="1">
            <a:off x="0" y="33184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18288000" y="10972800"/>
                </a:moveTo>
                <a:lnTo>
                  <a:pt x="0" y="109728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972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A783DF51-3B9C-D15B-0041-ABE429A5CE4B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B36123-FC64-9429-1A88-E134A9928DF3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B41615-3A80-9F1C-5B05-152C58F64EA9}"/>
              </a:ext>
            </a:extLst>
          </p:cNvPr>
          <p:cNvGrpSpPr/>
          <p:nvPr/>
        </p:nvGrpSpPr>
        <p:grpSpPr>
          <a:xfrm>
            <a:off x="728127" y="1409700"/>
            <a:ext cx="795873" cy="762000"/>
            <a:chOff x="2209800" y="4197794"/>
            <a:chExt cx="690696" cy="8299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D8C46AF-CFB1-1E30-4092-71CB29A78E02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6F3E5BA9-241F-6239-841E-B754F02FB22D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6D064C8-5FF3-D157-4D23-D183EC3C0B54}"/>
              </a:ext>
            </a:extLst>
          </p:cNvPr>
          <p:cNvSpPr txBox="1"/>
          <p:nvPr/>
        </p:nvSpPr>
        <p:spPr>
          <a:xfrm>
            <a:off x="1601993" y="14859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F1A417EB-A307-06F5-EDB0-CF1041CBBE14}"/>
              </a:ext>
            </a:extLst>
          </p:cNvPr>
          <p:cNvSpPr/>
          <p:nvPr/>
        </p:nvSpPr>
        <p:spPr>
          <a:xfrm rot="2482">
            <a:off x="1676402" y="2096134"/>
            <a:ext cx="1752536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F9D61F-1BDA-FE2C-DF0C-50C1EB831678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EE6D4-11BF-F6D7-73C1-2A53944B06D1}"/>
              </a:ext>
            </a:extLst>
          </p:cNvPr>
          <p:cNvSpPr txBox="1"/>
          <p:nvPr/>
        </p:nvSpPr>
        <p:spPr>
          <a:xfrm>
            <a:off x="6324600" y="8356747"/>
            <a:ext cx="671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hoạt động của giảng viên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AC0FD689-031C-3086-F32D-7DEDF0EE3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396" y="2552700"/>
            <a:ext cx="11090890" cy="556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7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4DB20-D6C4-38B8-6940-0935AA76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B870B1D-CC14-9AB3-7369-B326F09B78D1}"/>
              </a:ext>
            </a:extLst>
          </p:cNvPr>
          <p:cNvSpPr/>
          <p:nvPr/>
        </p:nvSpPr>
        <p:spPr>
          <a:xfrm rot="-10800000" flipH="1" flipV="1">
            <a:off x="0" y="33184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18288000" y="10972800"/>
                </a:moveTo>
                <a:lnTo>
                  <a:pt x="0" y="109728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972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A869836E-77C3-3DF4-72A4-A2ED735DB2CD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5C9CE1-FBD8-1AD5-EDFC-D3BC340A736E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DCFFB4-62B3-8232-5AA6-547EDE754CDF}"/>
              </a:ext>
            </a:extLst>
          </p:cNvPr>
          <p:cNvGrpSpPr/>
          <p:nvPr/>
        </p:nvGrpSpPr>
        <p:grpSpPr>
          <a:xfrm>
            <a:off x="728127" y="1409700"/>
            <a:ext cx="795873" cy="762000"/>
            <a:chOff x="2209800" y="4197794"/>
            <a:chExt cx="690696" cy="8299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48EBAF-396C-4817-9E0B-45F330C3977B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71F3100D-0805-57FC-7360-0816E10DA63B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17C123-466D-FDAB-A242-63A922A8F4D6}"/>
              </a:ext>
            </a:extLst>
          </p:cNvPr>
          <p:cNvSpPr txBox="1"/>
          <p:nvPr/>
        </p:nvSpPr>
        <p:spPr>
          <a:xfrm>
            <a:off x="1601993" y="14859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1A51B7A4-3CF1-34E4-4F9B-3B897AD35DC5}"/>
              </a:ext>
            </a:extLst>
          </p:cNvPr>
          <p:cNvSpPr/>
          <p:nvPr/>
        </p:nvSpPr>
        <p:spPr>
          <a:xfrm rot="2482">
            <a:off x="1676402" y="2096134"/>
            <a:ext cx="1752536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45A69-CAC1-D929-A03C-64C4EA626EE1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89F52-3A81-FA0E-AEC4-68E23B6268DD}"/>
              </a:ext>
            </a:extLst>
          </p:cNvPr>
          <p:cNvSpPr txBox="1"/>
          <p:nvPr/>
        </p:nvSpPr>
        <p:spPr>
          <a:xfrm>
            <a:off x="2368755" y="7830886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đăng ký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79C485-6C65-5137-A148-020888C40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993" y="2451267"/>
            <a:ext cx="5648325" cy="5229860"/>
          </a:xfrm>
          <a:prstGeom prst="rect">
            <a:avLst/>
          </a:prstGeom>
        </p:spPr>
      </p:pic>
      <p:pic>
        <p:nvPicPr>
          <p:cNvPr id="6" name="Picture 5" descr="A screenshot of a login&#10;&#10;AI-generated content may be incorrect.">
            <a:extLst>
              <a:ext uri="{FF2B5EF4-FFF2-40B4-BE49-F238E27FC236}">
                <a16:creationId xmlns:a16="http://schemas.microsoft.com/office/drawing/2014/main" id="{6C3146A0-6A9B-B9E0-508F-F332F544A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2451267"/>
            <a:ext cx="5655700" cy="5229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07A648-2C63-D4C8-2BB5-508675A12128}"/>
              </a:ext>
            </a:extLst>
          </p:cNvPr>
          <p:cNvSpPr txBox="1"/>
          <p:nvPr/>
        </p:nvSpPr>
        <p:spPr>
          <a:xfrm>
            <a:off x="11658600" y="7830886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đăng nhập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1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5F5387-2DAF-2114-37EF-8A3F08488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F120BC4-D3CE-A7E1-8C4E-0C8495D76174}"/>
              </a:ext>
            </a:extLst>
          </p:cNvPr>
          <p:cNvSpPr/>
          <p:nvPr/>
        </p:nvSpPr>
        <p:spPr>
          <a:xfrm rot="-10800000" flipH="1" flipV="1">
            <a:off x="0" y="33184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18288000" y="10972800"/>
                </a:moveTo>
                <a:lnTo>
                  <a:pt x="0" y="109728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972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2BDA3D50-FE71-DE48-7B96-95166ECD7E18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1EA191-A404-E197-0FFD-A2ED186F3462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E03E1B-DFD3-2F8C-4E65-3BC467D34368}"/>
              </a:ext>
            </a:extLst>
          </p:cNvPr>
          <p:cNvGrpSpPr/>
          <p:nvPr/>
        </p:nvGrpSpPr>
        <p:grpSpPr>
          <a:xfrm>
            <a:off x="728127" y="1409700"/>
            <a:ext cx="795873" cy="762000"/>
            <a:chOff x="2209800" y="4197794"/>
            <a:chExt cx="690696" cy="8299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90A7735-1F7F-9172-DA87-ADB51DAA0886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E9E78849-4E5E-5D16-EE75-B95843B8F524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6FC4E7-4189-A129-EDFE-B92A2E2B9830}"/>
              </a:ext>
            </a:extLst>
          </p:cNvPr>
          <p:cNvSpPr txBox="1"/>
          <p:nvPr/>
        </p:nvSpPr>
        <p:spPr>
          <a:xfrm>
            <a:off x="1601993" y="14859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CC041669-8A3E-7057-AE01-7EDA5211F557}"/>
              </a:ext>
            </a:extLst>
          </p:cNvPr>
          <p:cNvSpPr/>
          <p:nvPr/>
        </p:nvSpPr>
        <p:spPr>
          <a:xfrm rot="2482">
            <a:off x="1676402" y="2096134"/>
            <a:ext cx="1752536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324AA-D437-6D7E-5B0F-BE645F804815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D20EF-77D3-A02B-672E-50B52E216D9C}"/>
              </a:ext>
            </a:extLst>
          </p:cNvPr>
          <p:cNvSpPr txBox="1"/>
          <p:nvPr/>
        </p:nvSpPr>
        <p:spPr>
          <a:xfrm>
            <a:off x="2057400" y="780757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trang chủ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AA613-F880-658B-AA18-AA98129815CD}"/>
              </a:ext>
            </a:extLst>
          </p:cNvPr>
          <p:cNvSpPr txBox="1"/>
          <p:nvPr/>
        </p:nvSpPr>
        <p:spPr>
          <a:xfrm>
            <a:off x="10744200" y="7798501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thông tin giảng viên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white and grey window with a white border&#10;&#10;AI-generated content may be incorrect.">
            <a:extLst>
              <a:ext uri="{FF2B5EF4-FFF2-40B4-BE49-F238E27FC236}">
                <a16:creationId xmlns:a16="http://schemas.microsoft.com/office/drawing/2014/main" id="{142F2C30-6E07-BD39-9096-1859561D2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510" y="2379008"/>
            <a:ext cx="5618040" cy="5221257"/>
          </a:xfrm>
          <a:prstGeom prst="rect">
            <a:avLst/>
          </a:prstGeom>
        </p:spPr>
      </p:pic>
      <p:pic>
        <p:nvPicPr>
          <p:cNvPr id="10" name="Picture 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F5C790C-9F03-E9BE-9F75-3D4637A57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2379008"/>
            <a:ext cx="5580380" cy="5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26296-090F-8E80-7B02-F1F7787FF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5904C94-78FA-3A62-E720-15AA6B5778B2}"/>
              </a:ext>
            </a:extLst>
          </p:cNvPr>
          <p:cNvSpPr/>
          <p:nvPr/>
        </p:nvSpPr>
        <p:spPr>
          <a:xfrm rot="-10800000" flipH="1" flipV="1">
            <a:off x="0" y="33184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18288000" y="10972800"/>
                </a:moveTo>
                <a:lnTo>
                  <a:pt x="0" y="109728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972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D279F97C-03CC-2B4B-490F-FB3BAD04BA68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2B996-1620-1105-4EE8-796FB436C94A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53D37B-CB67-329A-9D74-F7D01763B693}"/>
              </a:ext>
            </a:extLst>
          </p:cNvPr>
          <p:cNvGrpSpPr/>
          <p:nvPr/>
        </p:nvGrpSpPr>
        <p:grpSpPr>
          <a:xfrm>
            <a:off x="728127" y="1409700"/>
            <a:ext cx="795873" cy="762000"/>
            <a:chOff x="2209800" y="4197794"/>
            <a:chExt cx="690696" cy="82991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2AE19D-0038-A54E-0B2D-D5EBC370ACFE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0B379A4E-D16B-24CD-48F0-1C31B705F7BB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588EBF5-F818-B6E5-1142-C8017BA2074F}"/>
              </a:ext>
            </a:extLst>
          </p:cNvPr>
          <p:cNvSpPr txBox="1"/>
          <p:nvPr/>
        </p:nvSpPr>
        <p:spPr>
          <a:xfrm>
            <a:off x="1601993" y="14859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B80BC06D-F6A2-D4B8-2722-4FDE22C79EC2}"/>
              </a:ext>
            </a:extLst>
          </p:cNvPr>
          <p:cNvSpPr/>
          <p:nvPr/>
        </p:nvSpPr>
        <p:spPr>
          <a:xfrm rot="2482">
            <a:off x="1676402" y="2096134"/>
            <a:ext cx="1752536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0D1B4-E105-935B-E6B6-0AFC9FBB18F7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8F0CE-EB36-4DFE-10DF-6B439256D0F4}"/>
              </a:ext>
            </a:extLst>
          </p:cNvPr>
          <p:cNvSpPr txBox="1"/>
          <p:nvPr/>
        </p:nvSpPr>
        <p:spPr>
          <a:xfrm>
            <a:off x="1641989" y="7924569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trang tạo lớp học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4C7F1-E735-34D4-D3DF-2AD3F125E94F}"/>
              </a:ext>
            </a:extLst>
          </p:cNvPr>
          <p:cNvSpPr txBox="1"/>
          <p:nvPr/>
        </p:nvSpPr>
        <p:spPr>
          <a:xfrm>
            <a:off x="10744200" y="8020694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trang tìm kiếm lớp học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FB4912-D874-8552-552A-2F666A385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86" y="2418029"/>
            <a:ext cx="5580380" cy="542713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D05E02-D867-94CE-31C2-04C2B8C33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600" y="2371370"/>
            <a:ext cx="5904845" cy="542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6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32702E-80D5-E99A-8E75-9BBE157C4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4CA058B-A677-A4B6-68AB-F6FFF99FE8B8}"/>
              </a:ext>
            </a:extLst>
          </p:cNvPr>
          <p:cNvSpPr/>
          <p:nvPr/>
        </p:nvSpPr>
        <p:spPr>
          <a:xfrm rot="-10800000">
            <a:off x="19667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28B942F8-AAC2-6C8A-B62C-6EFE579A000B}"/>
              </a:ext>
            </a:extLst>
          </p:cNvPr>
          <p:cNvSpPr txBox="1"/>
          <p:nvPr/>
        </p:nvSpPr>
        <p:spPr>
          <a:xfrm>
            <a:off x="1296414" y="5297866"/>
            <a:ext cx="2900178" cy="6660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endParaRPr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064F70D-B7A1-C2C7-5EB4-E617111E242A}"/>
              </a:ext>
            </a:extLst>
          </p:cNvPr>
          <p:cNvSpPr/>
          <p:nvPr/>
        </p:nvSpPr>
        <p:spPr>
          <a:xfrm>
            <a:off x="7467600" y="598202"/>
            <a:ext cx="3903025" cy="87449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FB7161-A313-453B-E648-4997AEEC14FF}"/>
              </a:ext>
            </a:extLst>
          </p:cNvPr>
          <p:cNvSpPr txBox="1"/>
          <p:nvPr/>
        </p:nvSpPr>
        <p:spPr>
          <a:xfrm flipH="1">
            <a:off x="2793207" y="32697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2: NGHIÊN CỨU LÝ THUYẾT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8830A2-A864-403C-FC96-CCCA7C491B9A}"/>
              </a:ext>
            </a:extLst>
          </p:cNvPr>
          <p:cNvSpPr txBox="1"/>
          <p:nvPr/>
        </p:nvSpPr>
        <p:spPr>
          <a:xfrm flipH="1">
            <a:off x="2803039" y="194458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1: TỔNG QUAN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571547-A347-DF11-A74E-0B0A56952118}"/>
              </a:ext>
            </a:extLst>
          </p:cNvPr>
          <p:cNvSpPr txBox="1"/>
          <p:nvPr/>
        </p:nvSpPr>
        <p:spPr>
          <a:xfrm flipH="1">
            <a:off x="2803039" y="4735466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39252A-D9EB-A7A9-7F98-7EC720C0F09B}"/>
              </a:ext>
            </a:extLst>
          </p:cNvPr>
          <p:cNvSpPr txBox="1"/>
          <p:nvPr/>
        </p:nvSpPr>
        <p:spPr>
          <a:xfrm flipH="1">
            <a:off x="2803039" y="6254683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4: KẾT QUẢ NGHIÊN CỨU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7D27E4-993E-5892-BB87-02673187B390}"/>
              </a:ext>
            </a:extLst>
          </p:cNvPr>
          <p:cNvSpPr txBox="1"/>
          <p:nvPr/>
        </p:nvSpPr>
        <p:spPr>
          <a:xfrm flipH="1">
            <a:off x="2803039" y="7786318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5: KẾT LUẬN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48E55FC-4988-BFAB-83F7-B19F06F527DE}"/>
              </a:ext>
            </a:extLst>
          </p:cNvPr>
          <p:cNvGrpSpPr/>
          <p:nvPr/>
        </p:nvGrpSpPr>
        <p:grpSpPr>
          <a:xfrm>
            <a:off x="2342802" y="8648700"/>
            <a:ext cx="9222050" cy="323850"/>
            <a:chOff x="972563" y="6883755"/>
            <a:chExt cx="9222050" cy="323850"/>
          </a:xfrm>
        </p:grpSpPr>
        <p:grpSp>
          <p:nvGrpSpPr>
            <p:cNvPr id="70" name="Group 8">
              <a:extLst>
                <a:ext uri="{FF2B5EF4-FFF2-40B4-BE49-F238E27FC236}">
                  <a16:creationId xmlns:a16="http://schemas.microsoft.com/office/drawing/2014/main" id="{1D795501-4ADE-7F7E-47EF-CAE9872481CB}"/>
                </a:ext>
              </a:extLst>
            </p:cNvPr>
            <p:cNvGrpSpPr/>
            <p:nvPr/>
          </p:nvGrpSpPr>
          <p:grpSpPr>
            <a:xfrm>
              <a:off x="972563" y="6883755"/>
              <a:ext cx="323850" cy="323850"/>
              <a:chOff x="0" y="0"/>
              <a:chExt cx="6350000" cy="6350000"/>
            </a:xfrm>
          </p:grpSpPr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3C670C49-9DE0-6ABC-B251-B16F2B1087D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77EE6114-7BF8-38EB-441F-F0991330492C}"/>
                </a:ext>
              </a:extLst>
            </p:cNvPr>
            <p:cNvSpPr/>
            <p:nvPr/>
          </p:nvSpPr>
          <p:spPr>
            <a:xfrm rot="2482">
              <a:off x="1279206" y="7070263"/>
              <a:ext cx="8915407" cy="0"/>
            </a:xfrm>
            <a:prstGeom prst="line">
              <a:avLst/>
            </a:prstGeom>
            <a:ln w="1905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CBDAF6-9EA9-3DF0-D0BF-6C613227CE5C}"/>
              </a:ext>
            </a:extLst>
          </p:cNvPr>
          <p:cNvGrpSpPr/>
          <p:nvPr/>
        </p:nvGrpSpPr>
        <p:grpSpPr>
          <a:xfrm>
            <a:off x="2342802" y="7124700"/>
            <a:ext cx="9222050" cy="323850"/>
            <a:chOff x="972563" y="6883755"/>
            <a:chExt cx="9222050" cy="323850"/>
          </a:xfrm>
        </p:grpSpPr>
        <p:grpSp>
          <p:nvGrpSpPr>
            <p:cNvPr id="75" name="Group 8">
              <a:extLst>
                <a:ext uri="{FF2B5EF4-FFF2-40B4-BE49-F238E27FC236}">
                  <a16:creationId xmlns:a16="http://schemas.microsoft.com/office/drawing/2014/main" id="{CAF1FD41-9066-5D58-5AB7-1152D78BE1CF}"/>
                </a:ext>
              </a:extLst>
            </p:cNvPr>
            <p:cNvGrpSpPr/>
            <p:nvPr/>
          </p:nvGrpSpPr>
          <p:grpSpPr>
            <a:xfrm>
              <a:off x="972563" y="6883755"/>
              <a:ext cx="323850" cy="323850"/>
              <a:chOff x="0" y="0"/>
              <a:chExt cx="6350000" cy="6350000"/>
            </a:xfrm>
          </p:grpSpPr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1F6B4BEF-4022-6168-5E4C-F00BA4983B3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AutoShape 3">
              <a:extLst>
                <a:ext uri="{FF2B5EF4-FFF2-40B4-BE49-F238E27FC236}">
                  <a16:creationId xmlns:a16="http://schemas.microsoft.com/office/drawing/2014/main" id="{C7A81580-72FD-622C-95EA-A7A65D44D996}"/>
                </a:ext>
              </a:extLst>
            </p:cNvPr>
            <p:cNvSpPr/>
            <p:nvPr/>
          </p:nvSpPr>
          <p:spPr>
            <a:xfrm rot="2482">
              <a:off x="1279206" y="7070263"/>
              <a:ext cx="8915407" cy="0"/>
            </a:xfrm>
            <a:prstGeom prst="line">
              <a:avLst/>
            </a:prstGeom>
            <a:ln w="1905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86F2BF-6EAD-AA6F-1391-E439D3B068DA}"/>
              </a:ext>
            </a:extLst>
          </p:cNvPr>
          <p:cNvGrpSpPr/>
          <p:nvPr/>
        </p:nvGrpSpPr>
        <p:grpSpPr>
          <a:xfrm>
            <a:off x="2342802" y="5599045"/>
            <a:ext cx="9222050" cy="323850"/>
            <a:chOff x="972563" y="6883755"/>
            <a:chExt cx="9222050" cy="323850"/>
          </a:xfrm>
        </p:grpSpPr>
        <p:grpSp>
          <p:nvGrpSpPr>
            <p:cNvPr id="79" name="Group 8">
              <a:extLst>
                <a:ext uri="{FF2B5EF4-FFF2-40B4-BE49-F238E27FC236}">
                  <a16:creationId xmlns:a16="http://schemas.microsoft.com/office/drawing/2014/main" id="{71098AD2-B6CA-C0BD-C08E-322BC181A602}"/>
                </a:ext>
              </a:extLst>
            </p:cNvPr>
            <p:cNvGrpSpPr/>
            <p:nvPr/>
          </p:nvGrpSpPr>
          <p:grpSpPr>
            <a:xfrm>
              <a:off x="972563" y="6883755"/>
              <a:ext cx="323850" cy="323850"/>
              <a:chOff x="0" y="0"/>
              <a:chExt cx="6350000" cy="6350000"/>
            </a:xfrm>
          </p:grpSpPr>
          <p:sp>
            <p:nvSpPr>
              <p:cNvPr id="81" name="Freeform 9">
                <a:extLst>
                  <a:ext uri="{FF2B5EF4-FFF2-40B4-BE49-F238E27FC236}">
                    <a16:creationId xmlns:a16="http://schemas.microsoft.com/office/drawing/2014/main" id="{5F2A3A80-42EC-DCE7-79E4-00609699D44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ACDA9B25-70D1-BC7F-3472-B4E702CE8084}"/>
                </a:ext>
              </a:extLst>
            </p:cNvPr>
            <p:cNvSpPr/>
            <p:nvPr/>
          </p:nvSpPr>
          <p:spPr>
            <a:xfrm rot="2482">
              <a:off x="1279206" y="7070263"/>
              <a:ext cx="8915407" cy="0"/>
            </a:xfrm>
            <a:prstGeom prst="line">
              <a:avLst/>
            </a:prstGeom>
            <a:ln w="1905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51DD1DA-D78C-1570-8110-452C7D0B4E5C}"/>
              </a:ext>
            </a:extLst>
          </p:cNvPr>
          <p:cNvGrpSpPr/>
          <p:nvPr/>
        </p:nvGrpSpPr>
        <p:grpSpPr>
          <a:xfrm>
            <a:off x="2342802" y="4152900"/>
            <a:ext cx="9222050" cy="323850"/>
            <a:chOff x="972563" y="6883755"/>
            <a:chExt cx="9222050" cy="323850"/>
          </a:xfrm>
        </p:grpSpPr>
        <p:grpSp>
          <p:nvGrpSpPr>
            <p:cNvPr id="83" name="Group 8">
              <a:extLst>
                <a:ext uri="{FF2B5EF4-FFF2-40B4-BE49-F238E27FC236}">
                  <a16:creationId xmlns:a16="http://schemas.microsoft.com/office/drawing/2014/main" id="{24C1CC4A-2A17-5588-A023-34BE6B6F9027}"/>
                </a:ext>
              </a:extLst>
            </p:cNvPr>
            <p:cNvGrpSpPr/>
            <p:nvPr/>
          </p:nvGrpSpPr>
          <p:grpSpPr>
            <a:xfrm>
              <a:off x="972563" y="6883755"/>
              <a:ext cx="323850" cy="323850"/>
              <a:chOff x="0" y="0"/>
              <a:chExt cx="6350000" cy="6350000"/>
            </a:xfrm>
          </p:grpSpPr>
          <p:sp>
            <p:nvSpPr>
              <p:cNvPr id="85" name="Freeform 9">
                <a:extLst>
                  <a:ext uri="{FF2B5EF4-FFF2-40B4-BE49-F238E27FC236}">
                    <a16:creationId xmlns:a16="http://schemas.microsoft.com/office/drawing/2014/main" id="{894C7BD0-0B70-E44C-F2C5-B16B4D149BD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AutoShape 3">
              <a:extLst>
                <a:ext uri="{FF2B5EF4-FFF2-40B4-BE49-F238E27FC236}">
                  <a16:creationId xmlns:a16="http://schemas.microsoft.com/office/drawing/2014/main" id="{886AC520-E44C-72E0-E37E-052C82A90A4E}"/>
                </a:ext>
              </a:extLst>
            </p:cNvPr>
            <p:cNvSpPr/>
            <p:nvPr/>
          </p:nvSpPr>
          <p:spPr>
            <a:xfrm rot="2482">
              <a:off x="1279206" y="7070263"/>
              <a:ext cx="8915407" cy="0"/>
            </a:xfrm>
            <a:prstGeom prst="line">
              <a:avLst/>
            </a:prstGeom>
            <a:ln w="1905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D489481-735C-F2A3-6B94-0D48D571D94F}"/>
              </a:ext>
            </a:extLst>
          </p:cNvPr>
          <p:cNvGrpSpPr/>
          <p:nvPr/>
        </p:nvGrpSpPr>
        <p:grpSpPr>
          <a:xfrm>
            <a:off x="2332969" y="2673440"/>
            <a:ext cx="9222050" cy="323850"/>
            <a:chOff x="972563" y="6883755"/>
            <a:chExt cx="9222050" cy="323850"/>
          </a:xfrm>
        </p:grpSpPr>
        <p:grpSp>
          <p:nvGrpSpPr>
            <p:cNvPr id="87" name="Group 8">
              <a:extLst>
                <a:ext uri="{FF2B5EF4-FFF2-40B4-BE49-F238E27FC236}">
                  <a16:creationId xmlns:a16="http://schemas.microsoft.com/office/drawing/2014/main" id="{D6C9A4A0-1714-D348-22FC-9A3A5902C2FA}"/>
                </a:ext>
              </a:extLst>
            </p:cNvPr>
            <p:cNvGrpSpPr/>
            <p:nvPr/>
          </p:nvGrpSpPr>
          <p:grpSpPr>
            <a:xfrm>
              <a:off x="972563" y="6883755"/>
              <a:ext cx="323850" cy="323850"/>
              <a:chOff x="0" y="0"/>
              <a:chExt cx="6350000" cy="6350000"/>
            </a:xfrm>
          </p:grpSpPr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D4AFB3E7-B3CF-43AE-480E-DD50370CAF6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AutoShape 3">
              <a:extLst>
                <a:ext uri="{FF2B5EF4-FFF2-40B4-BE49-F238E27FC236}">
                  <a16:creationId xmlns:a16="http://schemas.microsoft.com/office/drawing/2014/main" id="{21A43007-58FE-53AA-03B4-60E79B7E137A}"/>
                </a:ext>
              </a:extLst>
            </p:cNvPr>
            <p:cNvSpPr/>
            <p:nvPr/>
          </p:nvSpPr>
          <p:spPr>
            <a:xfrm rot="2482">
              <a:off x="1279206" y="7070263"/>
              <a:ext cx="8915407" cy="0"/>
            </a:xfrm>
            <a:prstGeom prst="line">
              <a:avLst/>
            </a:prstGeom>
            <a:ln w="1905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0E70029-8ADB-0C40-DA34-D8E3830EE17E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19987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902D93-9671-98B5-CC42-8108E979D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ADDFA7E-F824-2F29-9F17-4E0197500E7E}"/>
              </a:ext>
            </a:extLst>
          </p:cNvPr>
          <p:cNvSpPr/>
          <p:nvPr/>
        </p:nvSpPr>
        <p:spPr>
          <a:xfrm rot="-10800000">
            <a:off x="-7375" y="-2019300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A48BE2F8-6A82-12E2-8674-D9E365E9BA16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92CC2-A57E-E96E-E587-BAF7B89D98F6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4: KẾT QUẢ NGHIÊN CỨU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C63E502C-3B2C-AE31-DCB0-48509228691A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2BEACE-529D-2BB1-ECEC-46CFB342BDA0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98086-9A86-0A52-B29B-FBCB93463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9" y="1661626"/>
            <a:ext cx="16764001" cy="6963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827EA1-74D8-09F7-316C-DD2C6960C5BD}"/>
              </a:ext>
            </a:extLst>
          </p:cNvPr>
          <p:cNvSpPr txBox="1"/>
          <p:nvPr/>
        </p:nvSpPr>
        <p:spPr>
          <a:xfrm>
            <a:off x="7162800" y="8825244"/>
            <a:ext cx="5715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trang chủ </a:t>
            </a:r>
          </a:p>
        </p:txBody>
      </p:sp>
    </p:spTree>
    <p:extLst>
      <p:ext uri="{BB962C8B-B14F-4D97-AF65-F5344CB8AC3E}">
        <p14:creationId xmlns:p14="http://schemas.microsoft.com/office/powerpoint/2010/main" val="308057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321B4A-8B3B-DBA8-ABE3-A060CECAE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CEF9117-F043-FDB3-DC64-271A05CA4BF1}"/>
              </a:ext>
            </a:extLst>
          </p:cNvPr>
          <p:cNvSpPr/>
          <p:nvPr/>
        </p:nvSpPr>
        <p:spPr>
          <a:xfrm rot="-10800000">
            <a:off x="-7375" y="-2019300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2647ED7A-0F97-5A8B-5B66-F2AD6ABEA691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D19ACF-4BE7-A934-6377-0A421EBBA6EF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4: KẾT QUẢ NGHIÊN CỨU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FF965E77-BD89-8342-C328-6C3C18433317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C44A515-2EB6-70D7-25FC-98AFD672BDD0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C4713-C724-D51A-7258-40ABB00BA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752" y="1783310"/>
            <a:ext cx="9564435" cy="3179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E3C302-76A8-FD99-D114-E0377CB74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4939" y="1774707"/>
            <a:ext cx="5087060" cy="7020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D0EB24-DBC7-81C8-D8B7-FDAF28781851}"/>
              </a:ext>
            </a:extLst>
          </p:cNvPr>
          <p:cNvSpPr txBox="1"/>
          <p:nvPr/>
        </p:nvSpPr>
        <p:spPr>
          <a:xfrm>
            <a:off x="1676403" y="5285159"/>
            <a:ext cx="942778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và hỗ trợ gợi ý sửa lỗi mã HTML</a:t>
            </a:r>
          </a:p>
          <a:p>
            <a:pPr lvl="4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lvl="4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&lt;head&gt;</a:t>
            </a:r>
          </a:p>
          <a:p>
            <a:pPr lvl="4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&lt;title&gt;Trang web&lt;/title&gt;</a:t>
            </a:r>
          </a:p>
          <a:p>
            <a:pPr lvl="4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&lt;/head&gt;</a:t>
            </a:r>
          </a:p>
          <a:p>
            <a:pPr lvl="4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&lt;body&gt;</a:t>
            </a:r>
          </a:p>
          <a:p>
            <a:pPr lvl="4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&lt;h1&gt;Chào mừng&lt;/h1&gt;</a:t>
            </a:r>
          </a:p>
          <a:p>
            <a:pPr lvl="4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&lt;/body&gt;</a:t>
            </a:r>
          </a:p>
          <a:p>
            <a:pPr lvl="4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54E137-5C65-4B03-D097-E31D814E8235}"/>
              </a:ext>
            </a:extLst>
          </p:cNvPr>
          <p:cNvGrpSpPr/>
          <p:nvPr/>
        </p:nvGrpSpPr>
        <p:grpSpPr>
          <a:xfrm>
            <a:off x="1559416" y="5275646"/>
            <a:ext cx="9564436" cy="4010607"/>
            <a:chOff x="1539751" y="5494403"/>
            <a:chExt cx="9564436" cy="347842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23375A-D0CE-E435-56CF-2EAFD941471A}"/>
                </a:ext>
              </a:extLst>
            </p:cNvPr>
            <p:cNvCxnSpPr/>
            <p:nvPr/>
          </p:nvCxnSpPr>
          <p:spPr>
            <a:xfrm>
              <a:off x="11104187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D6F1D0-541F-95CB-8260-F4CD9BC3D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2" y="5494403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6DB5D4-11DB-DA16-3F8F-4B6CA3242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1" y="8972825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CC558E-73DA-74E6-3729-2D7101568CEF}"/>
                </a:ext>
              </a:extLst>
            </p:cNvPr>
            <p:cNvCxnSpPr/>
            <p:nvPr/>
          </p:nvCxnSpPr>
          <p:spPr>
            <a:xfrm>
              <a:off x="1539751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465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1F8D03-7E62-3C62-6A08-C19243638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632EF4B-EE9D-50CC-D1ED-1F86E94ADD22}"/>
              </a:ext>
            </a:extLst>
          </p:cNvPr>
          <p:cNvSpPr/>
          <p:nvPr/>
        </p:nvSpPr>
        <p:spPr>
          <a:xfrm rot="-10800000">
            <a:off x="-46704" y="-1996440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7E67A285-66D6-EC09-4C08-7E45094E9923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A6A5C-A6F6-B67D-53A5-284AD5C266B2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4: KẾT QUẢ NGHIÊN CỨU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F9B9C5E3-471E-729D-0DF9-497EC3F880D3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4DE8EE-0EAB-D7A2-7345-8988059F6F94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8BC7D-A573-62E4-E5B9-3F5C8DAB0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752" y="1790700"/>
            <a:ext cx="9596561" cy="3165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DEB86-4966-5F89-712A-1A6E7E296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4939" y="1790700"/>
            <a:ext cx="5087060" cy="70209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6B1F55-BD64-C907-B00D-60F0CB00336D}"/>
              </a:ext>
            </a:extLst>
          </p:cNvPr>
          <p:cNvGrpSpPr/>
          <p:nvPr/>
        </p:nvGrpSpPr>
        <p:grpSpPr>
          <a:xfrm>
            <a:off x="1559416" y="5275646"/>
            <a:ext cx="9564436" cy="4010607"/>
            <a:chOff x="1539751" y="5494403"/>
            <a:chExt cx="9564436" cy="34784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A1910A-8BF4-58E2-E803-E90331B41A8B}"/>
                </a:ext>
              </a:extLst>
            </p:cNvPr>
            <p:cNvCxnSpPr/>
            <p:nvPr/>
          </p:nvCxnSpPr>
          <p:spPr>
            <a:xfrm>
              <a:off x="11104187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2B3204-D9B4-FC41-93BA-A729640C4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2" y="5494403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DCC315-CC94-2022-1C7E-86F604B97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1" y="8972825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E3DC3-1128-39D5-D1C8-259565FADFB6}"/>
                </a:ext>
              </a:extLst>
            </p:cNvPr>
            <p:cNvCxnSpPr/>
            <p:nvPr/>
          </p:nvCxnSpPr>
          <p:spPr>
            <a:xfrm>
              <a:off x="1539751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88CEAD5-8DBC-7C6E-309C-7A79A4FB4A91}"/>
              </a:ext>
            </a:extLst>
          </p:cNvPr>
          <p:cNvSpPr txBox="1"/>
          <p:nvPr/>
        </p:nvSpPr>
        <p:spPr>
          <a:xfrm>
            <a:off x="2134949" y="6177826"/>
            <a:ext cx="4463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html&gt;                             </a:t>
            </a:r>
          </a:p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 lang ="vi"&gt;</a:t>
            </a:r>
          </a:p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&lt;title&gt;Trang web&lt;/title&gt;</a:t>
            </a:r>
          </a:p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endParaRPr 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A035FE-45F9-150C-89C8-638B3A062378}"/>
              </a:ext>
            </a:extLst>
          </p:cNvPr>
          <p:cNvCxnSpPr/>
          <p:nvPr/>
        </p:nvCxnSpPr>
        <p:spPr>
          <a:xfrm>
            <a:off x="6629400" y="6177826"/>
            <a:ext cx="0" cy="27537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38B004-1C17-4439-0515-CA32F366A72E}"/>
              </a:ext>
            </a:extLst>
          </p:cNvPr>
          <p:cNvSpPr txBox="1"/>
          <p:nvPr/>
        </p:nvSpPr>
        <p:spPr>
          <a:xfrm>
            <a:off x="1547126" y="5392352"/>
            <a:ext cx="942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và hỗ trợ gợi ý sửa lỗi mã HTML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3DF26-EDFD-349C-2AB7-F04B16108A34}"/>
              </a:ext>
            </a:extLst>
          </p:cNvPr>
          <p:cNvSpPr txBox="1"/>
          <p:nvPr/>
        </p:nvSpPr>
        <p:spPr>
          <a:xfrm>
            <a:off x="6964311" y="6177826"/>
            <a:ext cx="3703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&lt;div&gt;</a:t>
            </a:r>
          </a:p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&lt;p&gt;Nội dung</a:t>
            </a:r>
          </a:p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  <a:p>
            <a:endParaRPr 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6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D7262-FD44-3348-50C9-6E4F94094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2932B35-5E5B-9450-4AAF-A9196D31BB45}"/>
              </a:ext>
            </a:extLst>
          </p:cNvPr>
          <p:cNvSpPr/>
          <p:nvPr/>
        </p:nvSpPr>
        <p:spPr>
          <a:xfrm rot="-10800000">
            <a:off x="-55553" y="-2011680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7D81CC37-CD1F-7667-B129-06DE837ECB12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844B0-2ECC-0FF3-9C07-2447775CF94F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4: KẾT QUẢ NGHIÊN CỨU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2DB8827F-642A-8AE8-1F45-4AD12CDE1011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BC5098-8641-91BD-A511-F391A1275935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C9785-720C-8B40-7E3D-C9B9154D3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640" y="1790700"/>
            <a:ext cx="9652113" cy="3165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DBA77-39AE-D038-BB7E-5C9ABB8A2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4939" y="1790700"/>
            <a:ext cx="5087060" cy="73352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009ABB2-8BB2-F770-E1BA-F949111F1C03}"/>
              </a:ext>
            </a:extLst>
          </p:cNvPr>
          <p:cNvGrpSpPr/>
          <p:nvPr/>
        </p:nvGrpSpPr>
        <p:grpSpPr>
          <a:xfrm>
            <a:off x="1559416" y="5275646"/>
            <a:ext cx="9564436" cy="4010607"/>
            <a:chOff x="1539751" y="5494403"/>
            <a:chExt cx="9564436" cy="34784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27D219-2B01-3DFC-847B-8EFE7E9E895D}"/>
                </a:ext>
              </a:extLst>
            </p:cNvPr>
            <p:cNvCxnSpPr/>
            <p:nvPr/>
          </p:nvCxnSpPr>
          <p:spPr>
            <a:xfrm>
              <a:off x="11104187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6BCD0F-8518-744A-F1B0-C5492D66E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2" y="5494403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51CA92-1E70-0E19-92EE-DE4E6E9947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1" y="8972825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4CE3F0-C167-EB03-21AD-260852A0577B}"/>
                </a:ext>
              </a:extLst>
            </p:cNvPr>
            <p:cNvCxnSpPr/>
            <p:nvPr/>
          </p:nvCxnSpPr>
          <p:spPr>
            <a:xfrm>
              <a:off x="1539751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FCD59C-E8E3-E9CF-1400-B12F84836D0F}"/>
              </a:ext>
            </a:extLst>
          </p:cNvPr>
          <p:cNvSpPr txBox="1"/>
          <p:nvPr/>
        </p:nvSpPr>
        <p:spPr>
          <a:xfrm>
            <a:off x="1531640" y="6030460"/>
            <a:ext cx="9427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html&gt;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 lang="vi"&gt;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   &lt;p bad-attr="value"&gt;Hello&lt;/p&gt;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93ECE-08F4-1D20-2C49-F068CA3348B5}"/>
              </a:ext>
            </a:extLst>
          </p:cNvPr>
          <p:cNvSpPr txBox="1"/>
          <p:nvPr/>
        </p:nvSpPr>
        <p:spPr>
          <a:xfrm>
            <a:off x="1547126" y="5392352"/>
            <a:ext cx="942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và hỗ trợ gợi ý sửa lỗi mã HTML</a:t>
            </a:r>
          </a:p>
        </p:txBody>
      </p:sp>
    </p:spTree>
    <p:extLst>
      <p:ext uri="{BB962C8B-B14F-4D97-AF65-F5344CB8AC3E}">
        <p14:creationId xmlns:p14="http://schemas.microsoft.com/office/powerpoint/2010/main" val="1332536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D756F-4AF0-FA93-EF54-5E56F21B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790FB46-F4DE-A395-819C-4C5DD596ED13}"/>
              </a:ext>
            </a:extLst>
          </p:cNvPr>
          <p:cNvSpPr/>
          <p:nvPr/>
        </p:nvSpPr>
        <p:spPr>
          <a:xfrm rot="-10800000">
            <a:off x="-55553" y="-2011680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F0C0A564-4478-52BF-FA9A-3862BF38A027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CC0199-824E-F5C4-AA4A-C3D4178D3F94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4: KẾT QUẢ NGHIÊN CỨU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09E060AD-5B52-7853-74A6-6C8D6B1E12F4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334E15-863E-7342-184F-E2AA86EC28C1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BE3D1-DA36-0FA9-BAAB-40B3F2B88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880" y="1790700"/>
            <a:ext cx="9652114" cy="3165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59127-8F26-47B9-56B6-E8A029717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4939" y="1790700"/>
            <a:ext cx="5087060" cy="737337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375D352-D2F7-F125-C813-604E85EC772E}"/>
              </a:ext>
            </a:extLst>
          </p:cNvPr>
          <p:cNvGrpSpPr/>
          <p:nvPr/>
        </p:nvGrpSpPr>
        <p:grpSpPr>
          <a:xfrm>
            <a:off x="1559416" y="5275646"/>
            <a:ext cx="9564436" cy="4010607"/>
            <a:chOff x="1539751" y="5494403"/>
            <a:chExt cx="9564436" cy="34784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E4AB6E-E84F-EC5A-BB5E-2D555A02579B}"/>
                </a:ext>
              </a:extLst>
            </p:cNvPr>
            <p:cNvCxnSpPr/>
            <p:nvPr/>
          </p:nvCxnSpPr>
          <p:spPr>
            <a:xfrm>
              <a:off x="11104187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1E663F-E5EA-4352-4E1C-D87CDD8EBB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2" y="5494403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28BE51-6153-23A5-83AA-3AD6A4EBB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1" y="8972825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F135CE-359C-2D87-1BF0-5D4D7ECF9796}"/>
                </a:ext>
              </a:extLst>
            </p:cNvPr>
            <p:cNvCxnSpPr/>
            <p:nvPr/>
          </p:nvCxnSpPr>
          <p:spPr>
            <a:xfrm>
              <a:off x="1539751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5F6A765-E328-BE93-89F7-7B2ABC29FB5A}"/>
              </a:ext>
            </a:extLst>
          </p:cNvPr>
          <p:cNvSpPr txBox="1"/>
          <p:nvPr/>
        </p:nvSpPr>
        <p:spPr>
          <a:xfrm>
            <a:off x="1547126" y="5392352"/>
            <a:ext cx="942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và hỗ trợ gợi ý sửa lỗi mã 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EB182B-F424-8F44-A07A-5055FA0822E2}"/>
              </a:ext>
            </a:extLst>
          </p:cNvPr>
          <p:cNvSpPr txBox="1"/>
          <p:nvPr/>
        </p:nvSpPr>
        <p:spPr>
          <a:xfrm>
            <a:off x="1531640" y="6030460"/>
            <a:ext cx="9427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html&gt;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 lang="vi"&gt;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   &lt;p id="value"&gt;Hello&lt;/p&gt;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2934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5F4143-A9EB-A0A2-B1A5-75F95CDC8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B790C1D-A783-1AB2-C01F-1C146BA368FF}"/>
              </a:ext>
            </a:extLst>
          </p:cNvPr>
          <p:cNvSpPr/>
          <p:nvPr/>
        </p:nvSpPr>
        <p:spPr>
          <a:xfrm rot="-10800000">
            <a:off x="-55553" y="-2011680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88F8A7F8-BFEE-7269-DC1C-24423461ABD2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DA9121-EAEF-C905-C092-E4447FA4F5A0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4: KẾT QUẢ NGHIÊN CỨU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40534B5B-A430-53FB-DC06-E295810B42FF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FB94BB-26B2-AA1A-FBA5-B5E842D60EBD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C7EEE-6D34-1483-7E46-8CB806A81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881" y="1790700"/>
            <a:ext cx="9652114" cy="316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AE5DBC-5D54-0F0E-4C8B-BCF8C5ADB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4939" y="1790700"/>
            <a:ext cx="5087060" cy="7325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6E6E58-78D5-CEED-5397-27228E9A304C}"/>
              </a:ext>
            </a:extLst>
          </p:cNvPr>
          <p:cNvSpPr txBox="1"/>
          <p:nvPr/>
        </p:nvSpPr>
        <p:spPr>
          <a:xfrm>
            <a:off x="1547126" y="5392352"/>
            <a:ext cx="9427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và hỗ trợ gợi ý sửa lỗi mã HTML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D4063C-DA03-B417-A57A-BEAEB1C7B346}"/>
              </a:ext>
            </a:extLst>
          </p:cNvPr>
          <p:cNvGrpSpPr/>
          <p:nvPr/>
        </p:nvGrpSpPr>
        <p:grpSpPr>
          <a:xfrm>
            <a:off x="1559416" y="5275646"/>
            <a:ext cx="9564436" cy="4172115"/>
            <a:chOff x="1539751" y="5494403"/>
            <a:chExt cx="9564436" cy="347842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78E117-28EA-D7E1-6FE9-B93B805515AA}"/>
                </a:ext>
              </a:extLst>
            </p:cNvPr>
            <p:cNvCxnSpPr/>
            <p:nvPr/>
          </p:nvCxnSpPr>
          <p:spPr>
            <a:xfrm>
              <a:off x="11104187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799034-D796-CC50-7F0C-AC23B2B81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2" y="5494403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F13ECF-6502-F859-4F69-8E4887A5B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1" y="8972825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7F5601-9452-2A7C-D39E-236C5A97170A}"/>
                </a:ext>
              </a:extLst>
            </p:cNvPr>
            <p:cNvCxnSpPr/>
            <p:nvPr/>
          </p:nvCxnSpPr>
          <p:spPr>
            <a:xfrm>
              <a:off x="1539751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90E3B9-BBF9-DDF8-B342-B135A8F431A2}"/>
              </a:ext>
            </a:extLst>
          </p:cNvPr>
          <p:cNvSpPr txBox="1"/>
          <p:nvPr/>
        </p:nvSpPr>
        <p:spPr>
          <a:xfrm>
            <a:off x="1590880" y="5908331"/>
            <a:ext cx="94277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html&gt;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 lang="vi"&gt;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   &lt;p id="value"&gt;Hello&lt;/p&gt;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lvl="2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66947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7E9BC8-5A69-4BB4-3BEB-D1E88846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613ACF9-B6AC-E882-A00A-1999B517A365}"/>
              </a:ext>
            </a:extLst>
          </p:cNvPr>
          <p:cNvSpPr/>
          <p:nvPr/>
        </p:nvSpPr>
        <p:spPr>
          <a:xfrm rot="-10800000">
            <a:off x="-94882" y="-1991032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3DDEBDE6-147B-12BE-06E8-1509B942EF4F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F0B558-F196-7757-17DF-313DDFFF3677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4: KẾT QUẢ NGHIÊN CỨU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B3FB03AC-5E91-C8FC-7351-683578BE90E3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55AF64-5B96-9CDF-F0A2-BDF1DA572337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48765-8FBB-1A49-AE1F-C0457BA56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1" y="1790700"/>
            <a:ext cx="9682594" cy="5191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26253-8BC2-B321-1B8E-894F6A7C4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4574" y="1790700"/>
            <a:ext cx="5082185" cy="7363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A3D943C-EF93-9FF7-8ACC-381CDC0DF743}"/>
              </a:ext>
            </a:extLst>
          </p:cNvPr>
          <p:cNvGrpSpPr/>
          <p:nvPr/>
        </p:nvGrpSpPr>
        <p:grpSpPr>
          <a:xfrm>
            <a:off x="1134494" y="7232576"/>
            <a:ext cx="9564436" cy="730324"/>
            <a:chOff x="1539751" y="5494403"/>
            <a:chExt cx="9564436" cy="347842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E41060-E36D-EEC7-67D6-7EAA452332F6}"/>
                </a:ext>
              </a:extLst>
            </p:cNvPr>
            <p:cNvCxnSpPr/>
            <p:nvPr/>
          </p:nvCxnSpPr>
          <p:spPr>
            <a:xfrm>
              <a:off x="11104187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384A88-3C04-FBB2-A4D5-8A1D33908D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2" y="5494403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AC031C-2DF6-DF96-4349-8D65328BA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1" y="8972825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F06233-01B7-0314-9787-5F2C8CFCA3DC}"/>
                </a:ext>
              </a:extLst>
            </p:cNvPr>
            <p:cNvCxnSpPr/>
            <p:nvPr/>
          </p:nvCxnSpPr>
          <p:spPr>
            <a:xfrm>
              <a:off x="1539751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850326B-94E0-0B95-EDA2-DD91F376E22F}"/>
              </a:ext>
            </a:extLst>
          </p:cNvPr>
          <p:cNvSpPr txBox="1"/>
          <p:nvPr/>
        </p:nvSpPr>
        <p:spPr>
          <a:xfrm>
            <a:off x="1154159" y="7301804"/>
            <a:ext cx="8534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và hỗ trợ gợi ý sửa lỗi mã CSS</a:t>
            </a:r>
          </a:p>
        </p:txBody>
      </p:sp>
    </p:spTree>
    <p:extLst>
      <p:ext uri="{BB962C8B-B14F-4D97-AF65-F5344CB8AC3E}">
        <p14:creationId xmlns:p14="http://schemas.microsoft.com/office/powerpoint/2010/main" val="156820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31415-7433-4B1F-D34B-17642C86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93C72ED-F0EF-16A9-4F6A-3094773056EC}"/>
              </a:ext>
            </a:extLst>
          </p:cNvPr>
          <p:cNvSpPr/>
          <p:nvPr/>
        </p:nvSpPr>
        <p:spPr>
          <a:xfrm rot="-10800000">
            <a:off x="-55553" y="-2011680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BDEE571F-6626-9290-51E5-E2C221D174EC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88F568-3B76-9650-8231-C88F64D4E998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4: KẾT QUẢ NGHIÊN CỨU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907BFE09-99FE-66F1-CA74-D3923CCF39C2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95908D-C76C-7C2E-C5ED-696387D4048F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5A00E-AF3D-40C3-74E9-21223ED32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1" y="1790700"/>
            <a:ext cx="9697834" cy="5239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BFD5D-F55D-71C2-562E-665477985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7178" y="1790700"/>
            <a:ext cx="5089581" cy="73162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C138114-2800-5E59-CEB5-0CBBAD0B280C}"/>
              </a:ext>
            </a:extLst>
          </p:cNvPr>
          <p:cNvGrpSpPr/>
          <p:nvPr/>
        </p:nvGrpSpPr>
        <p:grpSpPr>
          <a:xfrm>
            <a:off x="1134494" y="7232576"/>
            <a:ext cx="9564436" cy="730324"/>
            <a:chOff x="1539751" y="5494403"/>
            <a:chExt cx="9564436" cy="34784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A30130-D0C6-B1C6-A1C9-1861415D2CF3}"/>
                </a:ext>
              </a:extLst>
            </p:cNvPr>
            <p:cNvCxnSpPr/>
            <p:nvPr/>
          </p:nvCxnSpPr>
          <p:spPr>
            <a:xfrm>
              <a:off x="11104187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325B57-8499-DCBD-0FA4-23B19DA74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2" y="5494403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2B6157-A2AA-21D7-6CE0-8AB2F4C25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1" y="8972825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7A8BA4-7253-4E3A-26BA-4D33858C9B00}"/>
                </a:ext>
              </a:extLst>
            </p:cNvPr>
            <p:cNvCxnSpPr/>
            <p:nvPr/>
          </p:nvCxnSpPr>
          <p:spPr>
            <a:xfrm>
              <a:off x="1539751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5989F5C-00F5-A9BF-C453-B1446A4E0143}"/>
              </a:ext>
            </a:extLst>
          </p:cNvPr>
          <p:cNvSpPr txBox="1"/>
          <p:nvPr/>
        </p:nvSpPr>
        <p:spPr>
          <a:xfrm>
            <a:off x="1154159" y="7301804"/>
            <a:ext cx="8534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và hỗ trợ gợi ý sửa lỗi mã CSS</a:t>
            </a:r>
          </a:p>
        </p:txBody>
      </p:sp>
    </p:spTree>
    <p:extLst>
      <p:ext uri="{BB962C8B-B14F-4D97-AF65-F5344CB8AC3E}">
        <p14:creationId xmlns:p14="http://schemas.microsoft.com/office/powerpoint/2010/main" val="996533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4216C-F8AD-2F1F-B81B-E0EE68AD5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FC99C92-B99A-A531-45A2-C60A56232743}"/>
              </a:ext>
            </a:extLst>
          </p:cNvPr>
          <p:cNvSpPr/>
          <p:nvPr/>
        </p:nvSpPr>
        <p:spPr>
          <a:xfrm rot="-10800000">
            <a:off x="-94882" y="-2019300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230CDC94-8135-EBEE-0D23-319EA7395E33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AC5C2-B937-6CB3-9D4E-52E505257C82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4: KẾT QUẢ NGHIÊN CỨU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9D6435E8-D956-5477-C332-F6AC104E7EB2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E25AC4E-F143-F15D-152B-6FD14932EA71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D07DD-5EAE-E797-A0E4-0CFE79CED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241" y="1790701"/>
            <a:ext cx="9682594" cy="601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99B16-358D-32D0-1D5A-9FF43D7CA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7178" y="1790700"/>
            <a:ext cx="5089581" cy="729716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56BAF-E18C-842C-87C0-935A3FC89785}"/>
              </a:ext>
            </a:extLst>
          </p:cNvPr>
          <p:cNvGrpSpPr/>
          <p:nvPr/>
        </p:nvGrpSpPr>
        <p:grpSpPr>
          <a:xfrm>
            <a:off x="1136953" y="7974686"/>
            <a:ext cx="9564436" cy="730324"/>
            <a:chOff x="1539751" y="5494403"/>
            <a:chExt cx="9564436" cy="34784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C2E62B-F9F4-43A6-2481-6B21FAA42B6B}"/>
                </a:ext>
              </a:extLst>
            </p:cNvPr>
            <p:cNvCxnSpPr/>
            <p:nvPr/>
          </p:nvCxnSpPr>
          <p:spPr>
            <a:xfrm>
              <a:off x="11104187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E1AA26-C068-35AD-08DA-2B72967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2" y="5494403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106255E-8417-6EB0-7E65-693C49BA9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1" y="8972825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45BF079-5B6A-92C5-68C9-4BCF29C73097}"/>
                </a:ext>
              </a:extLst>
            </p:cNvPr>
            <p:cNvCxnSpPr/>
            <p:nvPr/>
          </p:nvCxnSpPr>
          <p:spPr>
            <a:xfrm>
              <a:off x="1539751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C8B919-4D33-1F81-58DC-E9468C5BF2AB}"/>
              </a:ext>
            </a:extLst>
          </p:cNvPr>
          <p:cNvSpPr txBox="1"/>
          <p:nvPr/>
        </p:nvSpPr>
        <p:spPr>
          <a:xfrm>
            <a:off x="5333423" y="868162"/>
            <a:ext cx="9560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và hỗ trợ gợi ý sữa lỗi mã JAVASCRIPT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201A6-7320-BCB8-7BB1-FC6AA11D0674}"/>
              </a:ext>
            </a:extLst>
          </p:cNvPr>
          <p:cNvSpPr txBox="1"/>
          <p:nvPr/>
        </p:nvSpPr>
        <p:spPr>
          <a:xfrm>
            <a:off x="1615436" y="8057986"/>
            <a:ext cx="9130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và hỗ trợ gợi ý sửa lỗi mã JAVASCRIPT</a:t>
            </a:r>
          </a:p>
        </p:txBody>
      </p:sp>
    </p:spTree>
    <p:extLst>
      <p:ext uri="{BB962C8B-B14F-4D97-AF65-F5344CB8AC3E}">
        <p14:creationId xmlns:p14="http://schemas.microsoft.com/office/powerpoint/2010/main" val="393317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9C76F6-A5E9-D35B-DF1E-3A0A7F646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F999FF8-7C48-C768-4AA1-D4CFAFBA6A1D}"/>
              </a:ext>
            </a:extLst>
          </p:cNvPr>
          <p:cNvSpPr/>
          <p:nvPr/>
        </p:nvSpPr>
        <p:spPr>
          <a:xfrm rot="-10800000">
            <a:off x="-94882" y="-2019300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4426167D-FE43-30B6-7293-7BC167EC2910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D2313-F043-80D2-912E-6B6C92D39F53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4: KẾT QUẢ NGHIÊN CỨU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4FC1F8E7-95F6-39DD-27CF-73F48CC9643C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96192FB-15B3-48B2-7BF7-9A8026A7A9B0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395EA-51F2-1BB7-6828-D99F11B9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420" y="1714500"/>
            <a:ext cx="15623180" cy="6781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B0431A-5B2C-13FB-F11F-D8D7AB07B044}"/>
              </a:ext>
            </a:extLst>
          </p:cNvPr>
          <p:cNvGrpSpPr/>
          <p:nvPr/>
        </p:nvGrpSpPr>
        <p:grpSpPr>
          <a:xfrm>
            <a:off x="3510924" y="8782982"/>
            <a:ext cx="11266152" cy="730324"/>
            <a:chOff x="1539751" y="5494403"/>
            <a:chExt cx="9564436" cy="347842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CFA2769-AA18-7E5B-ED2D-B93955492BD2}"/>
                </a:ext>
              </a:extLst>
            </p:cNvPr>
            <p:cNvCxnSpPr/>
            <p:nvPr/>
          </p:nvCxnSpPr>
          <p:spPr>
            <a:xfrm>
              <a:off x="11104187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C5EFBF-3FC3-BB29-F572-B4E341D67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2" y="5494403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B47516-9309-4F04-FF47-766D3DD45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751" y="8972825"/>
              <a:ext cx="9564435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B22867-24F6-F4C8-E107-2D440FEB0EF6}"/>
                </a:ext>
              </a:extLst>
            </p:cNvPr>
            <p:cNvCxnSpPr/>
            <p:nvPr/>
          </p:nvCxnSpPr>
          <p:spPr>
            <a:xfrm>
              <a:off x="1539751" y="5494403"/>
              <a:ext cx="0" cy="3432099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EF5B5E3-1F90-1985-0386-F4240B0629FE}"/>
              </a:ext>
            </a:extLst>
          </p:cNvPr>
          <p:cNvSpPr txBox="1"/>
          <p:nvPr/>
        </p:nvSpPr>
        <p:spPr>
          <a:xfrm>
            <a:off x="3937979" y="8899994"/>
            <a:ext cx="11549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và hỗ trợ gợi ý sửa lỗi mã HTML, CSS JAVASCRIPT</a:t>
            </a:r>
          </a:p>
        </p:txBody>
      </p:sp>
    </p:spTree>
    <p:extLst>
      <p:ext uri="{BB962C8B-B14F-4D97-AF65-F5344CB8AC3E}">
        <p14:creationId xmlns:p14="http://schemas.microsoft.com/office/powerpoint/2010/main" val="409700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240" y="-514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887480" y="2382639"/>
            <a:ext cx="480045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500" b="1">
                <a:solidFill>
                  <a:srgbClr val="FFFFFF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  <a:sym typeface="Muli"/>
              </a:rPr>
              <a:t>1. Lý do chọn đề tài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76400" y="6349492"/>
            <a:ext cx="522261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500" b="1">
                <a:solidFill>
                  <a:srgbClr val="FFFFFF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  <a:sym typeface="Muli"/>
              </a:rPr>
              <a:t>2. Mục tiêu nghiên cứu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55405" y="2382639"/>
            <a:ext cx="58674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400" b="1">
                <a:solidFill>
                  <a:srgbClr val="FFFFFF"/>
                </a:solidFill>
                <a:latin typeface="Arial(body)"/>
                <a:ea typeface="Muli"/>
                <a:cs typeface="Muli"/>
                <a:sym typeface="Muli"/>
              </a:rPr>
              <a:t>3. Phạm vi nghiên cứu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740657" y="6350721"/>
            <a:ext cx="5622492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500" b="1">
                <a:solidFill>
                  <a:srgbClr val="FFFFFF"/>
                </a:solidFill>
                <a:latin typeface="Arial(body)"/>
                <a:ea typeface="Muli"/>
                <a:cs typeface="Muli"/>
                <a:sym typeface="Muli"/>
              </a:rPr>
              <a:t>4. Đối tượng nghiên cứu</a:t>
            </a:r>
          </a:p>
        </p:txBody>
      </p:sp>
      <p:sp>
        <p:nvSpPr>
          <p:cNvPr id="25" name="AutoShape 30">
            <a:extLst>
              <a:ext uri="{FF2B5EF4-FFF2-40B4-BE49-F238E27FC236}">
                <a16:creationId xmlns:a16="http://schemas.microsoft.com/office/drawing/2014/main" id="{5560E416-062E-BCB9-18EC-E646CB355299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CB69-0D73-98F1-286F-490FF8502E7E}"/>
              </a:ext>
            </a:extLst>
          </p:cNvPr>
          <p:cNvSpPr txBox="1"/>
          <p:nvPr/>
        </p:nvSpPr>
        <p:spPr>
          <a:xfrm flipH="1">
            <a:off x="838200" y="542982"/>
            <a:ext cx="50539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1: TỔNG QUAN</a:t>
            </a:r>
          </a:p>
        </p:txBody>
      </p:sp>
      <p:sp>
        <p:nvSpPr>
          <p:cNvPr id="38" name="Freeform 55">
            <a:extLst>
              <a:ext uri="{FF2B5EF4-FFF2-40B4-BE49-F238E27FC236}">
                <a16:creationId xmlns:a16="http://schemas.microsoft.com/office/drawing/2014/main" id="{03C3060D-4233-E39D-01E5-90587495F1BA}"/>
              </a:ext>
            </a:extLst>
          </p:cNvPr>
          <p:cNvSpPr/>
          <p:nvPr/>
        </p:nvSpPr>
        <p:spPr>
          <a:xfrm>
            <a:off x="1173546" y="3245864"/>
            <a:ext cx="7038012" cy="2184297"/>
          </a:xfrm>
          <a:custGeom>
            <a:avLst/>
            <a:gdLst/>
            <a:ahLst/>
            <a:cxnLst/>
            <a:rect l="l" t="t" r="r" b="b"/>
            <a:pathLst>
              <a:path w="4375797" h="1355586">
                <a:moveTo>
                  <a:pt x="40043" y="0"/>
                </a:moveTo>
                <a:lnTo>
                  <a:pt x="4335755" y="0"/>
                </a:lnTo>
                <a:cubicBezTo>
                  <a:pt x="4357870" y="0"/>
                  <a:pt x="4375797" y="17928"/>
                  <a:pt x="4375797" y="40043"/>
                </a:cubicBezTo>
                <a:lnTo>
                  <a:pt x="4375797" y="1315544"/>
                </a:lnTo>
                <a:cubicBezTo>
                  <a:pt x="4375797" y="1337659"/>
                  <a:pt x="4357870" y="1355586"/>
                  <a:pt x="4335755" y="1355586"/>
                </a:cubicBezTo>
                <a:lnTo>
                  <a:pt x="40043" y="1355586"/>
                </a:lnTo>
                <a:cubicBezTo>
                  <a:pt x="17928" y="1355586"/>
                  <a:pt x="0" y="1337659"/>
                  <a:pt x="0" y="1315544"/>
                </a:cubicBezTo>
                <a:lnTo>
                  <a:pt x="0" y="40043"/>
                </a:lnTo>
                <a:cubicBezTo>
                  <a:pt x="0" y="17928"/>
                  <a:pt x="17928" y="0"/>
                  <a:pt x="40043" y="0"/>
                </a:cubicBezTo>
                <a:close/>
              </a:path>
            </a:pathLst>
          </a:custGeom>
          <a:solidFill>
            <a:srgbClr val="FFFFFF"/>
          </a:solidFill>
          <a:ln cap="rnd">
            <a:noFill/>
            <a:prstDash val="sysDot"/>
            <a:round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latin typeface="Arial(body)"/>
              </a:rPr>
              <a:t>Đảm bảo chất lượng mã nguồn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latin typeface="Arial(body)"/>
              </a:rPr>
              <a:t>Việc kiểm tra thủ công tốn thời gian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latin typeface="Arial(body)"/>
              </a:rPr>
              <a:t>Các công cụ hiện có yêu cầu cài đặt phức tạp</a:t>
            </a:r>
          </a:p>
        </p:txBody>
      </p:sp>
      <p:sp>
        <p:nvSpPr>
          <p:cNvPr id="40" name="Freeform 55">
            <a:extLst>
              <a:ext uri="{FF2B5EF4-FFF2-40B4-BE49-F238E27FC236}">
                <a16:creationId xmlns:a16="http://schemas.microsoft.com/office/drawing/2014/main" id="{6A3BDFE9-FE59-14BA-8A59-73D70CDA3798}"/>
              </a:ext>
            </a:extLst>
          </p:cNvPr>
          <p:cNvSpPr/>
          <p:nvPr/>
        </p:nvSpPr>
        <p:spPr>
          <a:xfrm>
            <a:off x="1219200" y="7028154"/>
            <a:ext cx="7038012" cy="1336735"/>
          </a:xfrm>
          <a:custGeom>
            <a:avLst/>
            <a:gdLst/>
            <a:ahLst/>
            <a:cxnLst/>
            <a:rect l="l" t="t" r="r" b="b"/>
            <a:pathLst>
              <a:path w="4375797" h="1355586">
                <a:moveTo>
                  <a:pt x="40043" y="0"/>
                </a:moveTo>
                <a:lnTo>
                  <a:pt x="4335755" y="0"/>
                </a:lnTo>
                <a:cubicBezTo>
                  <a:pt x="4357870" y="0"/>
                  <a:pt x="4375797" y="17928"/>
                  <a:pt x="4375797" y="40043"/>
                </a:cubicBezTo>
                <a:lnTo>
                  <a:pt x="4375797" y="1315544"/>
                </a:lnTo>
                <a:cubicBezTo>
                  <a:pt x="4375797" y="1337659"/>
                  <a:pt x="4357870" y="1355586"/>
                  <a:pt x="4335755" y="1355586"/>
                </a:cubicBezTo>
                <a:lnTo>
                  <a:pt x="40043" y="1355586"/>
                </a:lnTo>
                <a:cubicBezTo>
                  <a:pt x="17928" y="1355586"/>
                  <a:pt x="0" y="1337659"/>
                  <a:pt x="0" y="1315544"/>
                </a:cubicBezTo>
                <a:lnTo>
                  <a:pt x="0" y="40043"/>
                </a:lnTo>
                <a:cubicBezTo>
                  <a:pt x="0" y="17928"/>
                  <a:pt x="17928" y="0"/>
                  <a:pt x="40043" y="0"/>
                </a:cubicBezTo>
                <a:close/>
              </a:path>
            </a:pathLst>
          </a:custGeom>
          <a:solidFill>
            <a:srgbClr val="FFFFFF"/>
          </a:solidFill>
          <a:ln cap="rnd">
            <a:noFill/>
            <a:prstDash val="sysDot"/>
            <a:round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latin typeface="Arial(body)"/>
              </a:rPr>
              <a:t>Tích hợp các công cụ hiện đại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latin typeface="Arial(body)"/>
              </a:rPr>
              <a:t>Phát triển công cụ kiểm tra mã nguồn</a:t>
            </a:r>
          </a:p>
        </p:txBody>
      </p:sp>
      <p:sp>
        <p:nvSpPr>
          <p:cNvPr id="41" name="Freeform 55">
            <a:extLst>
              <a:ext uri="{FF2B5EF4-FFF2-40B4-BE49-F238E27FC236}">
                <a16:creationId xmlns:a16="http://schemas.microsoft.com/office/drawing/2014/main" id="{96610597-A7ED-A28A-C530-288071581488}"/>
              </a:ext>
            </a:extLst>
          </p:cNvPr>
          <p:cNvSpPr/>
          <p:nvPr/>
        </p:nvSpPr>
        <p:spPr>
          <a:xfrm>
            <a:off x="9601200" y="3238501"/>
            <a:ext cx="7513254" cy="1752600"/>
          </a:xfrm>
          <a:custGeom>
            <a:avLst/>
            <a:gdLst/>
            <a:ahLst/>
            <a:cxnLst/>
            <a:rect l="l" t="t" r="r" b="b"/>
            <a:pathLst>
              <a:path w="4375797" h="1355586">
                <a:moveTo>
                  <a:pt x="40043" y="0"/>
                </a:moveTo>
                <a:lnTo>
                  <a:pt x="4335755" y="0"/>
                </a:lnTo>
                <a:cubicBezTo>
                  <a:pt x="4357870" y="0"/>
                  <a:pt x="4375797" y="17928"/>
                  <a:pt x="4375797" y="40043"/>
                </a:cubicBezTo>
                <a:lnTo>
                  <a:pt x="4375797" y="1315544"/>
                </a:lnTo>
                <a:cubicBezTo>
                  <a:pt x="4375797" y="1337659"/>
                  <a:pt x="4357870" y="1355586"/>
                  <a:pt x="4335755" y="1355586"/>
                </a:cubicBezTo>
                <a:lnTo>
                  <a:pt x="40043" y="1355586"/>
                </a:lnTo>
                <a:cubicBezTo>
                  <a:pt x="17928" y="1355586"/>
                  <a:pt x="0" y="1337659"/>
                  <a:pt x="0" y="1315544"/>
                </a:cubicBezTo>
                <a:lnTo>
                  <a:pt x="0" y="40043"/>
                </a:lnTo>
                <a:cubicBezTo>
                  <a:pt x="0" y="17928"/>
                  <a:pt x="17928" y="0"/>
                  <a:pt x="40043" y="0"/>
                </a:cubicBezTo>
                <a:close/>
              </a:path>
            </a:pathLst>
          </a:custGeom>
          <a:solidFill>
            <a:srgbClr val="FFFFFF"/>
          </a:solidFill>
          <a:ln cap="rnd">
            <a:noFill/>
            <a:prstDash val="sysDot"/>
            <a:round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latin typeface="Arial(body)"/>
              </a:rPr>
              <a:t>Ngôn ngữ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latin typeface="Arial(body)"/>
              </a:rPr>
              <a:t>Ngôn ngữ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latin typeface="Arial(body)"/>
              </a:rPr>
              <a:t>Ngôn ngữ JAVSSCRIP</a:t>
            </a:r>
          </a:p>
        </p:txBody>
      </p:sp>
      <p:sp>
        <p:nvSpPr>
          <p:cNvPr id="42" name="Freeform 55">
            <a:extLst>
              <a:ext uri="{FF2B5EF4-FFF2-40B4-BE49-F238E27FC236}">
                <a16:creationId xmlns:a16="http://schemas.microsoft.com/office/drawing/2014/main" id="{D31CF1BE-CEA1-11F6-F288-5F5604364530}"/>
              </a:ext>
            </a:extLst>
          </p:cNvPr>
          <p:cNvSpPr/>
          <p:nvPr/>
        </p:nvSpPr>
        <p:spPr>
          <a:xfrm>
            <a:off x="9601200" y="7028154"/>
            <a:ext cx="7563294" cy="1336735"/>
          </a:xfrm>
          <a:custGeom>
            <a:avLst/>
            <a:gdLst/>
            <a:ahLst/>
            <a:cxnLst/>
            <a:rect l="l" t="t" r="r" b="b"/>
            <a:pathLst>
              <a:path w="4375797" h="1355586">
                <a:moveTo>
                  <a:pt x="40043" y="0"/>
                </a:moveTo>
                <a:lnTo>
                  <a:pt x="4335755" y="0"/>
                </a:lnTo>
                <a:cubicBezTo>
                  <a:pt x="4357870" y="0"/>
                  <a:pt x="4375797" y="17928"/>
                  <a:pt x="4375797" y="40043"/>
                </a:cubicBezTo>
                <a:lnTo>
                  <a:pt x="4375797" y="1315544"/>
                </a:lnTo>
                <a:cubicBezTo>
                  <a:pt x="4375797" y="1337659"/>
                  <a:pt x="4357870" y="1355586"/>
                  <a:pt x="4335755" y="1355586"/>
                </a:cubicBezTo>
                <a:lnTo>
                  <a:pt x="40043" y="1355586"/>
                </a:lnTo>
                <a:cubicBezTo>
                  <a:pt x="17928" y="1355586"/>
                  <a:pt x="0" y="1337659"/>
                  <a:pt x="0" y="1315544"/>
                </a:cubicBezTo>
                <a:lnTo>
                  <a:pt x="0" y="40043"/>
                </a:lnTo>
                <a:cubicBezTo>
                  <a:pt x="0" y="17928"/>
                  <a:pt x="17928" y="0"/>
                  <a:pt x="40043" y="0"/>
                </a:cubicBezTo>
                <a:close/>
              </a:path>
            </a:pathLst>
          </a:custGeom>
          <a:solidFill>
            <a:srgbClr val="FFFFFF"/>
          </a:solidFill>
          <a:ln cap="rnd">
            <a:noFill/>
            <a:prstDash val="sysDot"/>
            <a:round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latin typeface="Arial(body)"/>
              </a:rPr>
              <a:t>Mã nguồn HTML, CSS,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latin typeface="Arial(body)"/>
              </a:rPr>
              <a:t>Công cụ W3C validator, ESLint, Stylelint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B37C6F-D15A-EDC3-8C44-7FEFB901E356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FA8828-821D-A5D0-8238-AED953D3E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AA7DBE0-8E2D-2BA1-F72D-D46A3A96CADE}"/>
              </a:ext>
            </a:extLst>
          </p:cNvPr>
          <p:cNvSpPr/>
          <p:nvPr/>
        </p:nvSpPr>
        <p:spPr>
          <a:xfrm rot="-10800000">
            <a:off x="-737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6461A7BA-F875-C4FD-C068-19A30A3B99B0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4139D16E-9B84-B66C-2D9E-8196B027AB81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417F34-F065-A8F3-723F-6A2C225D86F8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065F6-FAA1-0FAC-D095-2F70C76B6AD3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5: KẾT LUẬN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AB0FF-7EFB-8A17-6433-B6623D656A64}"/>
              </a:ext>
            </a:extLst>
          </p:cNvPr>
          <p:cNvSpPr txBox="1"/>
          <p:nvPr/>
        </p:nvSpPr>
        <p:spPr>
          <a:xfrm>
            <a:off x="1672356" y="2820531"/>
            <a:ext cx="166475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 đã đạt được những mục tiêu sau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được công cụ đánh giá chất lượng mã HTML, CSS, JAVASCRIPT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đáp ứng tốt các chức năng: quản lý người dùng, lớp học, bài tập</a:t>
            </a:r>
            <a:endParaRPr lang="en-US" sz="3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thân thiện, phân quyền rõ ràng, tích hợp API hiệu quả.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3B60A-16FE-C67E-CA63-40B897331E6D}"/>
              </a:ext>
            </a:extLst>
          </p:cNvPr>
          <p:cNvSpPr txBox="1"/>
          <p:nvPr/>
        </p:nvSpPr>
        <p:spPr>
          <a:xfrm>
            <a:off x="1702836" y="6254740"/>
            <a:ext cx="164327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 cấp khả năng phát hiện lỗi logic phức tạp (vòng lặp vô hạn, selector sai...)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hợp chấm điểm tự động linh hoạt theo tiêu chí giảng viên đặt ra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3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thư viện bài tập mẫu theo chủ đề và cấp độ</a:t>
            </a:r>
            <a:endParaRPr lang="en-US" sz="3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9CA793-628F-7451-4655-64C1AA357324}"/>
              </a:ext>
            </a:extLst>
          </p:cNvPr>
          <p:cNvSpPr/>
          <p:nvPr/>
        </p:nvSpPr>
        <p:spPr>
          <a:xfrm>
            <a:off x="798869" y="1834972"/>
            <a:ext cx="3087331" cy="64152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1. KẾT LUẬN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06D019-4A3D-B606-1A42-AF6307D75CDF}"/>
              </a:ext>
            </a:extLst>
          </p:cNvPr>
          <p:cNvSpPr/>
          <p:nvPr/>
        </p:nvSpPr>
        <p:spPr>
          <a:xfrm>
            <a:off x="798868" y="5340172"/>
            <a:ext cx="4916132" cy="64152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2. HƯỚNG PHÁT TRIỂN </a:t>
            </a:r>
          </a:p>
        </p:txBody>
      </p:sp>
    </p:spTree>
    <p:extLst>
      <p:ext uri="{BB962C8B-B14F-4D97-AF65-F5344CB8AC3E}">
        <p14:creationId xmlns:p14="http://schemas.microsoft.com/office/powerpoint/2010/main" val="233000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5D113-67D6-8CC8-95C5-8BEA4A6D6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7A815F0-6BFB-2DB9-6DE3-89C16F9EC267}"/>
              </a:ext>
            </a:extLst>
          </p:cNvPr>
          <p:cNvSpPr/>
          <p:nvPr/>
        </p:nvSpPr>
        <p:spPr>
          <a:xfrm>
            <a:off x="0" y="0"/>
            <a:ext cx="18288000" cy="10402909"/>
          </a:xfrm>
          <a:custGeom>
            <a:avLst/>
            <a:gdLst/>
            <a:ahLst/>
            <a:cxnLst/>
            <a:rect l="l" t="t" r="r" b="b"/>
            <a:pathLst>
              <a:path w="18494060" h="10402909">
                <a:moveTo>
                  <a:pt x="0" y="0"/>
                </a:moveTo>
                <a:lnTo>
                  <a:pt x="18494060" y="0"/>
                </a:lnTo>
                <a:lnTo>
                  <a:pt x="18494060" y="10402909"/>
                </a:lnTo>
                <a:lnTo>
                  <a:pt x="0" y="10402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920BD139-463C-5998-8201-CC8E2A5CB462}"/>
              </a:ext>
            </a:extLst>
          </p:cNvPr>
          <p:cNvSpPr txBox="1"/>
          <p:nvPr/>
        </p:nvSpPr>
        <p:spPr>
          <a:xfrm>
            <a:off x="1028700" y="9113639"/>
            <a:ext cx="1028700" cy="11733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FE020-A57C-C125-3FE7-7D0673082A60}"/>
              </a:ext>
            </a:extLst>
          </p:cNvPr>
          <p:cNvSpPr txBox="1"/>
          <p:nvPr/>
        </p:nvSpPr>
        <p:spPr>
          <a:xfrm>
            <a:off x="6629400" y="3943171"/>
            <a:ext cx="716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AutoShape 30">
            <a:extLst>
              <a:ext uri="{FF2B5EF4-FFF2-40B4-BE49-F238E27FC236}">
                <a16:creationId xmlns:a16="http://schemas.microsoft.com/office/drawing/2014/main" id="{DB700854-B21F-8B7A-754D-A3D6C10393F1}"/>
              </a:ext>
            </a:extLst>
          </p:cNvPr>
          <p:cNvSpPr/>
          <p:nvPr/>
        </p:nvSpPr>
        <p:spPr>
          <a:xfrm>
            <a:off x="0" y="322439"/>
            <a:ext cx="18318480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7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74A1231-EC96-A7EA-6E8E-B46A20CE9AC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BBDC2F88-8FD3-D367-4C5B-2FEC4B1A76E2}"/>
              </a:ext>
            </a:extLst>
          </p:cNvPr>
          <p:cNvSpPr/>
          <p:nvPr/>
        </p:nvSpPr>
        <p:spPr>
          <a:xfrm>
            <a:off x="-659074" y="-1090165"/>
            <a:ext cx="6301816" cy="7059061"/>
          </a:xfrm>
          <a:custGeom>
            <a:avLst/>
            <a:gdLst/>
            <a:ahLst/>
            <a:cxnLst/>
            <a:rect l="l" t="t" r="r" b="b"/>
            <a:pathLst>
              <a:path w="6301816" h="7059061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08C46EB-B532-8943-0DAF-F3BA5F26BAD1}"/>
              </a:ext>
            </a:extLst>
          </p:cNvPr>
          <p:cNvSpPr/>
          <p:nvPr/>
        </p:nvSpPr>
        <p:spPr>
          <a:xfrm flipH="1" flipV="1">
            <a:off x="12763072" y="4036979"/>
            <a:ext cx="6301816" cy="7059061"/>
          </a:xfrm>
          <a:custGeom>
            <a:avLst/>
            <a:gdLst/>
            <a:ahLst/>
            <a:cxnLst/>
            <a:rect l="l" t="t" r="r" b="b"/>
            <a:pathLst>
              <a:path w="6301816" h="7059061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D57BF182-BAC2-214D-F62A-760387F38222}"/>
              </a:ext>
            </a:extLst>
          </p:cNvPr>
          <p:cNvSpPr/>
          <p:nvPr/>
        </p:nvSpPr>
        <p:spPr>
          <a:xfrm>
            <a:off x="-928510" y="8377371"/>
            <a:ext cx="4939574" cy="3819258"/>
          </a:xfrm>
          <a:custGeom>
            <a:avLst/>
            <a:gdLst/>
            <a:ahLst/>
            <a:cxnLst/>
            <a:rect l="l" t="t" r="r" b="b"/>
            <a:pathLst>
              <a:path w="4939574" h="3819258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2EB9FFC-4ABF-A7F1-1B3C-E154291C828E}"/>
              </a:ext>
            </a:extLst>
          </p:cNvPr>
          <p:cNvSpPr/>
          <p:nvPr/>
        </p:nvSpPr>
        <p:spPr>
          <a:xfrm rot="10800000">
            <a:off x="13993708" y="-1675435"/>
            <a:ext cx="4848524" cy="3748859"/>
          </a:xfrm>
          <a:custGeom>
            <a:avLst/>
            <a:gdLst/>
            <a:ahLst/>
            <a:cxnLst/>
            <a:rect l="l" t="t" r="r" b="b"/>
            <a:pathLst>
              <a:path w="4848524" h="3748859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E2C42CDE-E812-7C54-44AA-B106C3F0CA78}"/>
              </a:ext>
            </a:extLst>
          </p:cNvPr>
          <p:cNvSpPr/>
          <p:nvPr/>
        </p:nvSpPr>
        <p:spPr>
          <a:xfrm>
            <a:off x="4652278" y="8377371"/>
            <a:ext cx="1980929" cy="3394116"/>
          </a:xfrm>
          <a:custGeom>
            <a:avLst/>
            <a:gdLst/>
            <a:ahLst/>
            <a:cxnLst/>
            <a:rect l="l" t="t" r="r" b="b"/>
            <a:pathLst>
              <a:path w="1980929" h="3394116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F3265B64-B240-A92D-CB3A-BFAF88040302}"/>
              </a:ext>
            </a:extLst>
          </p:cNvPr>
          <p:cNvSpPr/>
          <p:nvPr/>
        </p:nvSpPr>
        <p:spPr>
          <a:xfrm rot="10050803">
            <a:off x="11418159" y="-1697058"/>
            <a:ext cx="1980929" cy="3394116"/>
          </a:xfrm>
          <a:custGeom>
            <a:avLst/>
            <a:gdLst/>
            <a:ahLst/>
            <a:cxnLst/>
            <a:rect l="l" t="t" r="r" b="b"/>
            <a:pathLst>
              <a:path w="1980929" h="3394116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E8F8A8CF-2000-C4D7-6BF0-CA8DA7695FBB}"/>
              </a:ext>
            </a:extLst>
          </p:cNvPr>
          <p:cNvSpPr txBox="1"/>
          <p:nvPr/>
        </p:nvSpPr>
        <p:spPr>
          <a:xfrm>
            <a:off x="228600" y="3696271"/>
            <a:ext cx="17830800" cy="3282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798"/>
              </a:lnSpc>
            </a:pPr>
            <a:r>
              <a:rPr lang="en-US" sz="13194">
                <a:solidFill>
                  <a:srgbClr val="2F3954"/>
                </a:solidFill>
                <a:latin typeface="Arial" panose="020B0604020202020204" pitchFamily="34" charset="0"/>
                <a:ea typeface="Sniglet"/>
                <a:cs typeface="Arial" panose="020B0604020202020204" pitchFamily="34" charset="0"/>
                <a:sym typeface="Sniglet"/>
              </a:rPr>
              <a:t>CẢM ƠN QUÝ THẦY, CÔ ĐÃ LẮNG NGHE </a:t>
            </a:r>
          </a:p>
        </p:txBody>
      </p:sp>
    </p:spTree>
    <p:extLst>
      <p:ext uri="{BB962C8B-B14F-4D97-AF65-F5344CB8AC3E}">
        <p14:creationId xmlns:p14="http://schemas.microsoft.com/office/powerpoint/2010/main" val="248410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453E6-3E13-84B5-6EFB-FCCCF8CA0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7B44885-5C7B-BDA8-2368-AF8EC28D5D4A}"/>
              </a:ext>
            </a:extLst>
          </p:cNvPr>
          <p:cNvSpPr/>
          <p:nvPr/>
        </p:nvSpPr>
        <p:spPr>
          <a:xfrm rot="-10800000">
            <a:off x="-7375" y="-2019300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33371CC-17F4-7DD8-EFC4-7961D86745AE}"/>
              </a:ext>
            </a:extLst>
          </p:cNvPr>
          <p:cNvGrpSpPr/>
          <p:nvPr/>
        </p:nvGrpSpPr>
        <p:grpSpPr>
          <a:xfrm>
            <a:off x="3398471" y="3684377"/>
            <a:ext cx="182929" cy="2163730"/>
            <a:chOff x="2888448" y="3684377"/>
            <a:chExt cx="182929" cy="2163730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8AE0B8B0-D14A-B657-53FB-0A468667337E}"/>
                </a:ext>
              </a:extLst>
            </p:cNvPr>
            <p:cNvSpPr/>
            <p:nvPr/>
          </p:nvSpPr>
          <p:spPr>
            <a:xfrm rot="2482" flipH="1">
              <a:off x="2980638" y="3684377"/>
              <a:ext cx="0" cy="2005993"/>
            </a:xfrm>
            <a:prstGeom prst="line">
              <a:avLst/>
            </a:pr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F4B1FCFC-DC09-7741-1BD6-3D45F48438D3}"/>
                </a:ext>
              </a:extLst>
            </p:cNvPr>
            <p:cNvGrpSpPr/>
            <p:nvPr/>
          </p:nvGrpSpPr>
          <p:grpSpPr>
            <a:xfrm>
              <a:off x="2888448" y="5665178"/>
              <a:ext cx="182929" cy="182929"/>
              <a:chOff x="0" y="0"/>
              <a:chExt cx="6350000" cy="63500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490AA1C-2A1F-35DA-ECD6-767315E2D26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" name="AutoShape 30">
            <a:extLst>
              <a:ext uri="{FF2B5EF4-FFF2-40B4-BE49-F238E27FC236}">
                <a16:creationId xmlns:a16="http://schemas.microsoft.com/office/drawing/2014/main" id="{48580C62-AAAE-B029-4E2D-D1ACA8DA3337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6F88B-8B6A-65EC-122F-17B06C9DB37F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2: NGHIÊN CỨU LÝ THUYẾT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5A7AB1-C8D0-FCD7-FFEE-55D6511339D2}"/>
              </a:ext>
            </a:extLst>
          </p:cNvPr>
          <p:cNvGrpSpPr/>
          <p:nvPr/>
        </p:nvGrpSpPr>
        <p:grpSpPr>
          <a:xfrm>
            <a:off x="3105076" y="2864447"/>
            <a:ext cx="781124" cy="829913"/>
            <a:chOff x="2209800" y="4197794"/>
            <a:chExt cx="781124" cy="82991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41089EE-CCDB-2FAF-5EC8-599E891E8168}"/>
                </a:ext>
              </a:extLst>
            </p:cNvPr>
            <p:cNvSpPr/>
            <p:nvPr/>
          </p:nvSpPr>
          <p:spPr>
            <a:xfrm>
              <a:off x="2209800" y="4197794"/>
              <a:ext cx="781124" cy="829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13">
              <a:extLst>
                <a:ext uri="{FF2B5EF4-FFF2-40B4-BE49-F238E27FC236}">
                  <a16:creationId xmlns:a16="http://schemas.microsoft.com/office/drawing/2014/main" id="{0BA32CFE-15EE-CFE1-A5FD-61B2D792FA41}"/>
                </a:ext>
              </a:extLst>
            </p:cNvPr>
            <p:cNvSpPr txBox="1"/>
            <p:nvPr/>
          </p:nvSpPr>
          <p:spPr>
            <a:xfrm>
              <a:off x="2362200" y="4381500"/>
              <a:ext cx="577374" cy="4873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5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E002A76-1DA3-40A8-44D0-3320D13AA1B3}"/>
              </a:ext>
            </a:extLst>
          </p:cNvPr>
          <p:cNvGrpSpPr/>
          <p:nvPr/>
        </p:nvGrpSpPr>
        <p:grpSpPr>
          <a:xfrm>
            <a:off x="8896276" y="2852042"/>
            <a:ext cx="781124" cy="829913"/>
            <a:chOff x="2209800" y="4197794"/>
            <a:chExt cx="781124" cy="82991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73DF8D-3FC5-8979-C6E2-879FCD0A7043}"/>
                </a:ext>
              </a:extLst>
            </p:cNvPr>
            <p:cNvSpPr/>
            <p:nvPr/>
          </p:nvSpPr>
          <p:spPr>
            <a:xfrm>
              <a:off x="2209800" y="4197794"/>
              <a:ext cx="781124" cy="829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13">
              <a:extLst>
                <a:ext uri="{FF2B5EF4-FFF2-40B4-BE49-F238E27FC236}">
                  <a16:creationId xmlns:a16="http://schemas.microsoft.com/office/drawing/2014/main" id="{8202D0B2-D614-D8D1-EC7D-EFAD4D06ADC4}"/>
                </a:ext>
              </a:extLst>
            </p:cNvPr>
            <p:cNvSpPr txBox="1"/>
            <p:nvPr/>
          </p:nvSpPr>
          <p:spPr>
            <a:xfrm>
              <a:off x="2362200" y="4381500"/>
              <a:ext cx="577374" cy="4873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5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0E7ECC-2BA3-802A-E276-18994530260F}"/>
              </a:ext>
            </a:extLst>
          </p:cNvPr>
          <p:cNvGrpSpPr/>
          <p:nvPr/>
        </p:nvGrpSpPr>
        <p:grpSpPr>
          <a:xfrm>
            <a:off x="14687476" y="2852043"/>
            <a:ext cx="781124" cy="829913"/>
            <a:chOff x="2209800" y="4197794"/>
            <a:chExt cx="781124" cy="82991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1986BA8-BCA7-5F37-0439-1E7882127BE3}"/>
                </a:ext>
              </a:extLst>
            </p:cNvPr>
            <p:cNvSpPr/>
            <p:nvPr/>
          </p:nvSpPr>
          <p:spPr>
            <a:xfrm>
              <a:off x="2209800" y="4197794"/>
              <a:ext cx="781124" cy="829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13">
              <a:extLst>
                <a:ext uri="{FF2B5EF4-FFF2-40B4-BE49-F238E27FC236}">
                  <a16:creationId xmlns:a16="http://schemas.microsoft.com/office/drawing/2014/main" id="{0CCD7452-411C-26F6-9E4B-7121A7380BAA}"/>
                </a:ext>
              </a:extLst>
            </p:cNvPr>
            <p:cNvSpPr txBox="1"/>
            <p:nvPr/>
          </p:nvSpPr>
          <p:spPr>
            <a:xfrm>
              <a:off x="2362200" y="4381500"/>
              <a:ext cx="577374" cy="4873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5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03</a:t>
              </a:r>
            </a:p>
          </p:txBody>
        </p:sp>
      </p:grpSp>
      <p:sp>
        <p:nvSpPr>
          <p:cNvPr id="73" name="TextBox 17">
            <a:extLst>
              <a:ext uri="{FF2B5EF4-FFF2-40B4-BE49-F238E27FC236}">
                <a16:creationId xmlns:a16="http://schemas.microsoft.com/office/drawing/2014/main" id="{F2B89E6F-7108-38D4-9952-3C24C429CD06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C58236-A208-F7FB-6297-878958132BC6}"/>
              </a:ext>
            </a:extLst>
          </p:cNvPr>
          <p:cNvSpPr txBox="1"/>
          <p:nvPr/>
        </p:nvSpPr>
        <p:spPr>
          <a:xfrm>
            <a:off x="514116" y="6023061"/>
            <a:ext cx="5886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</a:t>
            </a:r>
          </a:p>
          <a:p>
            <a:pPr algn="ctr"/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HTML, CSS, JAVASCRIPT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5C6DF4E-E39A-490E-9CAD-95D77C1755DA}"/>
              </a:ext>
            </a:extLst>
          </p:cNvPr>
          <p:cNvGrpSpPr/>
          <p:nvPr/>
        </p:nvGrpSpPr>
        <p:grpSpPr>
          <a:xfrm>
            <a:off x="9189671" y="3706767"/>
            <a:ext cx="182929" cy="2163730"/>
            <a:chOff x="2888448" y="3684377"/>
            <a:chExt cx="182929" cy="2163730"/>
          </a:xfrm>
        </p:grpSpPr>
        <p:sp>
          <p:nvSpPr>
            <p:cNvPr id="77" name="AutoShape 3">
              <a:extLst>
                <a:ext uri="{FF2B5EF4-FFF2-40B4-BE49-F238E27FC236}">
                  <a16:creationId xmlns:a16="http://schemas.microsoft.com/office/drawing/2014/main" id="{69ABD2AF-F6EB-E37C-444F-7A4E8A2A811E}"/>
                </a:ext>
              </a:extLst>
            </p:cNvPr>
            <p:cNvSpPr/>
            <p:nvPr/>
          </p:nvSpPr>
          <p:spPr>
            <a:xfrm rot="2482" flipH="1">
              <a:off x="2980638" y="3684377"/>
              <a:ext cx="0" cy="2005993"/>
            </a:xfrm>
            <a:prstGeom prst="line">
              <a:avLst/>
            </a:pr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A5A6E053-8003-E8B2-D9E4-146FFD0C38F2}"/>
                </a:ext>
              </a:extLst>
            </p:cNvPr>
            <p:cNvGrpSpPr/>
            <p:nvPr/>
          </p:nvGrpSpPr>
          <p:grpSpPr>
            <a:xfrm>
              <a:off x="2888448" y="5665178"/>
              <a:ext cx="182929" cy="182929"/>
              <a:chOff x="0" y="0"/>
              <a:chExt cx="6350000" cy="6350000"/>
            </a:xfrm>
          </p:grpSpPr>
          <p:sp>
            <p:nvSpPr>
              <p:cNvPr id="79" name="Freeform 5">
                <a:extLst>
                  <a:ext uri="{FF2B5EF4-FFF2-40B4-BE49-F238E27FC236}">
                    <a16:creationId xmlns:a16="http://schemas.microsoft.com/office/drawing/2014/main" id="{6032F860-8A3B-1BC5-0421-6626C66C2A0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D329F3A-FCD6-8D52-C921-F3B36143BF56}"/>
              </a:ext>
            </a:extLst>
          </p:cNvPr>
          <p:cNvGrpSpPr/>
          <p:nvPr/>
        </p:nvGrpSpPr>
        <p:grpSpPr>
          <a:xfrm>
            <a:off x="14980871" y="3671669"/>
            <a:ext cx="182929" cy="2163730"/>
            <a:chOff x="2888448" y="3684377"/>
            <a:chExt cx="182929" cy="2163730"/>
          </a:xfrm>
        </p:grpSpPr>
        <p:sp>
          <p:nvSpPr>
            <p:cNvPr id="81" name="AutoShape 3">
              <a:extLst>
                <a:ext uri="{FF2B5EF4-FFF2-40B4-BE49-F238E27FC236}">
                  <a16:creationId xmlns:a16="http://schemas.microsoft.com/office/drawing/2014/main" id="{06526124-54B2-FD56-18E3-F34AF2FB3638}"/>
                </a:ext>
              </a:extLst>
            </p:cNvPr>
            <p:cNvSpPr/>
            <p:nvPr/>
          </p:nvSpPr>
          <p:spPr>
            <a:xfrm rot="2482" flipH="1">
              <a:off x="2980638" y="3684377"/>
              <a:ext cx="0" cy="2005993"/>
            </a:xfrm>
            <a:prstGeom prst="line">
              <a:avLst/>
            </a:pr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82" name="Group 4">
              <a:extLst>
                <a:ext uri="{FF2B5EF4-FFF2-40B4-BE49-F238E27FC236}">
                  <a16:creationId xmlns:a16="http://schemas.microsoft.com/office/drawing/2014/main" id="{E829A9DC-661F-7C7D-69E2-E362C74F775F}"/>
                </a:ext>
              </a:extLst>
            </p:cNvPr>
            <p:cNvGrpSpPr/>
            <p:nvPr/>
          </p:nvGrpSpPr>
          <p:grpSpPr>
            <a:xfrm>
              <a:off x="2888448" y="5665178"/>
              <a:ext cx="182929" cy="182929"/>
              <a:chOff x="0" y="0"/>
              <a:chExt cx="6350000" cy="6350000"/>
            </a:xfrm>
          </p:grpSpPr>
          <p:sp>
            <p:nvSpPr>
              <p:cNvPr id="83" name="Freeform 5">
                <a:extLst>
                  <a:ext uri="{FF2B5EF4-FFF2-40B4-BE49-F238E27FC236}">
                    <a16:creationId xmlns:a16="http://schemas.microsoft.com/office/drawing/2014/main" id="{6E47AED1-FC16-7568-00BD-9F420732C33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05DE53F-CCC6-0AA4-82F3-A4D8BFF7A51E}"/>
              </a:ext>
            </a:extLst>
          </p:cNvPr>
          <p:cNvSpPr txBox="1"/>
          <p:nvPr/>
        </p:nvSpPr>
        <p:spPr>
          <a:xfrm>
            <a:off x="6400800" y="6020270"/>
            <a:ext cx="5886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 </a:t>
            </a:r>
          </a:p>
          <a:p>
            <a:pPr algn="ctr"/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LỖI MÃ NGUỒN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008CEB-32EE-BE32-AB13-F32B55B88D41}"/>
              </a:ext>
            </a:extLst>
          </p:cNvPr>
          <p:cNvSpPr txBox="1"/>
          <p:nvPr/>
        </p:nvSpPr>
        <p:spPr>
          <a:xfrm>
            <a:off x="12020316" y="6020270"/>
            <a:ext cx="5886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CÔNG CỤ </a:t>
            </a:r>
          </a:p>
          <a:p>
            <a:pPr algn="ctr"/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THƯ VIỆN HỖ TRỢ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80F857C-9F13-C0CC-1604-A83684686D6D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3566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5BF1B-D4D3-5787-D9E8-EA75090BF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0">
            <a:extLst>
              <a:ext uri="{FF2B5EF4-FFF2-40B4-BE49-F238E27FC236}">
                <a16:creationId xmlns:a16="http://schemas.microsoft.com/office/drawing/2014/main" id="{9B5793EC-AB84-089C-7E58-15730A1464E7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FA731-B9EB-7E2E-6419-0327A5CB1BA2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2: NGHIÊN CỨU LÝ THUYẾT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FFF25B-8B51-AB5C-8288-6406ABD420DD}"/>
              </a:ext>
            </a:extLst>
          </p:cNvPr>
          <p:cNvGrpSpPr/>
          <p:nvPr/>
        </p:nvGrpSpPr>
        <p:grpSpPr>
          <a:xfrm>
            <a:off x="713378" y="1638300"/>
            <a:ext cx="795873" cy="762000"/>
            <a:chOff x="2209800" y="4197794"/>
            <a:chExt cx="690696" cy="8299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40FAB6B-F8CC-6E1E-9ECD-E7EC156DCCFE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4A29A304-C61E-CF62-B9FA-451218EF1E82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DAEA2F-06EA-955C-26C3-BB00DB27BA7D}"/>
              </a:ext>
            </a:extLst>
          </p:cNvPr>
          <p:cNvSpPr txBox="1"/>
          <p:nvPr/>
        </p:nvSpPr>
        <p:spPr>
          <a:xfrm>
            <a:off x="1601993" y="17145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HTML, CSS, JAVASCRIPT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3E38D-B569-5BBD-DD6D-11C8FAD4F253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6416B35E-B4C9-93E4-2999-C49BBCACEC89}"/>
              </a:ext>
            </a:extLst>
          </p:cNvPr>
          <p:cNvSpPr/>
          <p:nvPr/>
        </p:nvSpPr>
        <p:spPr>
          <a:xfrm rot="2482">
            <a:off x="1676400" y="2322038"/>
            <a:ext cx="7168961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6370836-7BA6-1F7C-C596-3269DFA21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17509"/>
              </p:ext>
            </p:extLst>
          </p:nvPr>
        </p:nvGraphicFramePr>
        <p:xfrm>
          <a:off x="1430468" y="3162621"/>
          <a:ext cx="15773400" cy="525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2429131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414923794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1626443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10300099"/>
                    </a:ext>
                  </a:extLst>
                </a:gridCol>
              </a:tblGrid>
              <a:tr h="15663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65447"/>
                  </a:ext>
                </a:extLst>
              </a:tr>
              <a:tr h="1566361">
                <a:tc>
                  <a:txBody>
                    <a:bodyPr/>
                    <a:lstStyle/>
                    <a:p>
                      <a:pPr algn="ctr"/>
                      <a:r>
                        <a:rPr lang="en-US" sz="35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 trò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Định nghĩa cấu trúc trang web</a:t>
                      </a:r>
                      <a:endParaRPr lang="en-US" sz="3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Định kiểu trình bày</a:t>
                      </a:r>
                      <a:endParaRPr lang="en-US" sz="3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 tính tương tác</a:t>
                      </a:r>
                      <a:endParaRPr lang="en-US" sz="3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932849"/>
                  </a:ext>
                </a:extLst>
              </a:tr>
              <a:tr h="2125077">
                <a:tc>
                  <a:txBody>
                    <a:bodyPr/>
                    <a:lstStyle/>
                    <a:p>
                      <a:pPr algn="ctr"/>
                      <a:r>
                        <a:rPr lang="en-US" sz="35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 phổ biến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Thiếu thẻ đóng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Thuộc tính không hợp lệ</a:t>
                      </a:r>
                      <a:endParaRPr lang="en-US" sz="3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Thiếu dấu </a:t>
                      </a:r>
                      <a:r>
                        <a:rPr lang="en-US" sz="3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sz="3000" b="0" i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Sai chính tả thuộc tính</a:t>
                      </a:r>
                    </a:p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Lỗi cú pháp (thiếu dấu ngoặc </a:t>
                      </a:r>
                      <a:r>
                        <a:rPr lang="en-US" sz="3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r>
                        <a:rPr lang="en-US" sz="3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vi-VN" sz="3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Biến chưa khai báo</a:t>
                      </a:r>
                      <a:endParaRPr lang="en-US" sz="300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49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8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25723-4441-8145-14A5-EFF14C963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0">
            <a:extLst>
              <a:ext uri="{FF2B5EF4-FFF2-40B4-BE49-F238E27FC236}">
                <a16:creationId xmlns:a16="http://schemas.microsoft.com/office/drawing/2014/main" id="{111D988D-FDCF-F329-F157-D3F969CD1DFB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B61EF-A76C-6744-C675-CF9744D57AE7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2: NGHIÊN CỨU LÝ THUYẾT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D4275E-BB87-20B3-8219-B4A667359586}"/>
              </a:ext>
            </a:extLst>
          </p:cNvPr>
          <p:cNvGrpSpPr/>
          <p:nvPr/>
        </p:nvGrpSpPr>
        <p:grpSpPr>
          <a:xfrm>
            <a:off x="713378" y="1638300"/>
            <a:ext cx="795873" cy="762000"/>
            <a:chOff x="2209800" y="4197794"/>
            <a:chExt cx="690696" cy="8299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448BCBD-CA27-6E47-B118-C39700F77772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AB85F5D1-2351-2254-F279-FC44C8097EBA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F2848E0-50E6-2C13-D2B6-534146905D97}"/>
              </a:ext>
            </a:extLst>
          </p:cNvPr>
          <p:cNvSpPr txBox="1"/>
          <p:nvPr/>
        </p:nvSpPr>
        <p:spPr>
          <a:xfrm>
            <a:off x="1601993" y="17145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 LỖI MÃ NGUỒN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8CB474-2498-0F3E-4C7F-FF78DD95411B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9DB14690-BB55-019E-07B0-91700CA8A9AE}"/>
              </a:ext>
            </a:extLst>
          </p:cNvPr>
          <p:cNvSpPr/>
          <p:nvPr/>
        </p:nvSpPr>
        <p:spPr>
          <a:xfrm rot="2482">
            <a:off x="1676401" y="2321156"/>
            <a:ext cx="4724337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140F45-8CF5-8A1D-E622-B0BB332F3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62121"/>
              </p:ext>
            </p:extLst>
          </p:nvPr>
        </p:nvGraphicFramePr>
        <p:xfrm>
          <a:off x="1242342" y="3484416"/>
          <a:ext cx="16400332" cy="477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732">
                  <a:extLst>
                    <a:ext uri="{9D8B030D-6E8A-4147-A177-3AD203B41FA5}">
                      <a16:colId xmlns:a16="http://schemas.microsoft.com/office/drawing/2014/main" val="3536714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6870196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381861039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23413702"/>
                    </a:ext>
                  </a:extLst>
                </a:gridCol>
              </a:tblGrid>
              <a:tr h="155403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66436"/>
                  </a:ext>
                </a:extLst>
              </a:tr>
              <a:tr h="1670036">
                <a:tc>
                  <a:txBody>
                    <a:bodyPr/>
                    <a:lstStyle/>
                    <a:p>
                      <a:pPr algn="ctr"/>
                      <a:r>
                        <a:rPr lang="en-US" sz="32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 ngữ nghĩa 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Thiếu thẻ đóng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 thuộc tính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Thiếu dấu ;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 chính tả thuộc tính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Thiếu dấu ngoặc { , 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Thiếu dấu hai chấm trong đối tượng(:)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41445"/>
                  </a:ext>
                </a:extLst>
              </a:tr>
              <a:tr h="1554036">
                <a:tc>
                  <a:txBody>
                    <a:bodyPr/>
                    <a:lstStyle/>
                    <a:p>
                      <a:pPr algn="ctr"/>
                      <a:r>
                        <a:rPr lang="en-US" sz="32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 cú pháp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Trùng ID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 trị không hợp lệ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Gọi hàm không tồn tại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42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38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27A20F-E118-1118-7C36-BDB72AF1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0">
            <a:extLst>
              <a:ext uri="{FF2B5EF4-FFF2-40B4-BE49-F238E27FC236}">
                <a16:creationId xmlns:a16="http://schemas.microsoft.com/office/drawing/2014/main" id="{E1D5EE7C-C036-75E4-C303-CD76571F660B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75AC-3463-431B-8BA8-BB79F87A652B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2: NGHIÊN CỨU LÝ THUYẾT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1F1977-7EBB-3F64-8190-15BD01DD949D}"/>
              </a:ext>
            </a:extLst>
          </p:cNvPr>
          <p:cNvGrpSpPr/>
          <p:nvPr/>
        </p:nvGrpSpPr>
        <p:grpSpPr>
          <a:xfrm>
            <a:off x="713378" y="1638300"/>
            <a:ext cx="795873" cy="762000"/>
            <a:chOff x="2209800" y="4197794"/>
            <a:chExt cx="690696" cy="8299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52AFB49-AAEB-9CD8-EB94-AD4C6FFC93E1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1145A78B-CDB0-E738-4235-FD901CDFD50B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BA9A38-D42E-6373-9CB8-D069E2E4DFD2}"/>
              </a:ext>
            </a:extLst>
          </p:cNvPr>
          <p:cNvSpPr txBox="1"/>
          <p:nvPr/>
        </p:nvSpPr>
        <p:spPr>
          <a:xfrm>
            <a:off x="1601993" y="17145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CÔNG CỤ VÀ THƯ VIỆN HỖ TRỢ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3B5539-1DF4-8C2B-7918-E5F9F68D6E1A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22589DA4-38E2-52F8-0B4D-810C9B71B231}"/>
              </a:ext>
            </a:extLst>
          </p:cNvPr>
          <p:cNvSpPr/>
          <p:nvPr/>
        </p:nvSpPr>
        <p:spPr>
          <a:xfrm rot="2482">
            <a:off x="1676401" y="2321760"/>
            <a:ext cx="6400853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0FA335-A951-1B6C-34AF-7934F3C04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72115"/>
              </p:ext>
            </p:extLst>
          </p:nvPr>
        </p:nvGraphicFramePr>
        <p:xfrm>
          <a:off x="914400" y="3086100"/>
          <a:ext cx="16611600" cy="5158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1761215876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23856934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778365527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426545423"/>
                    </a:ext>
                  </a:extLst>
                </a:gridCol>
              </a:tblGrid>
              <a:tr h="974436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 CỤ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 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2228"/>
                  </a:ext>
                </a:extLst>
              </a:tr>
              <a:tr h="974436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HTMLHint</a:t>
                      </a:r>
                      <a:endParaRPr lang="en-US" sz="32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68775"/>
                  </a:ext>
                </a:extLst>
              </a:tr>
              <a:tr h="949572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Stylelint</a:t>
                      </a:r>
                      <a:endParaRPr lang="en-US" sz="32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2923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ESLint</a:t>
                      </a:r>
                      <a:endParaRPr lang="en-US" sz="32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84716"/>
                  </a:ext>
                </a:extLst>
              </a:tr>
              <a:tr h="1116707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W3C Validator</a:t>
                      </a:r>
                      <a:endParaRPr lang="en-US" sz="32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997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55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16013A-63A5-620F-9665-2A983B923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0">
            <a:extLst>
              <a:ext uri="{FF2B5EF4-FFF2-40B4-BE49-F238E27FC236}">
                <a16:creationId xmlns:a16="http://schemas.microsoft.com/office/drawing/2014/main" id="{83B34D3A-1E9D-D5B4-14C9-ACCA6AA198E0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22144-A324-536F-347E-903ABDBAEFBF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2: NGHIÊN CỨU LÝ THUYẾT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71A941-85CC-C84E-6BFC-18C63BF3B929}"/>
              </a:ext>
            </a:extLst>
          </p:cNvPr>
          <p:cNvGrpSpPr/>
          <p:nvPr/>
        </p:nvGrpSpPr>
        <p:grpSpPr>
          <a:xfrm>
            <a:off x="713378" y="1638300"/>
            <a:ext cx="795873" cy="762000"/>
            <a:chOff x="2209800" y="4197794"/>
            <a:chExt cx="690696" cy="8299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E900A2-D63B-2A1C-3E1D-7E2FE8458190}"/>
                </a:ext>
              </a:extLst>
            </p:cNvPr>
            <p:cNvSpPr/>
            <p:nvPr/>
          </p:nvSpPr>
          <p:spPr>
            <a:xfrm>
              <a:off x="2209800" y="4197794"/>
              <a:ext cx="690696" cy="829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65BF7D90-1050-BCB3-C4A7-16F8FF589719}"/>
                </a:ext>
              </a:extLst>
            </p:cNvPr>
            <p:cNvSpPr txBox="1"/>
            <p:nvPr/>
          </p:nvSpPr>
          <p:spPr>
            <a:xfrm>
              <a:off x="2384256" y="4363776"/>
              <a:ext cx="447868" cy="502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0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826EB2-986C-AFF9-117A-6BDBFE4022CA}"/>
              </a:ext>
            </a:extLst>
          </p:cNvPr>
          <p:cNvSpPr txBox="1"/>
          <p:nvPr/>
        </p:nvSpPr>
        <p:spPr>
          <a:xfrm>
            <a:off x="1601993" y="1714500"/>
            <a:ext cx="76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CÔNG CỤ VÀ THƯ VIỆN HỖ TRỢ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2E4A8B-8F76-4F9F-4316-9F540089261E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788B5057-84A1-3340-2398-44C2A9B00249}"/>
              </a:ext>
            </a:extLst>
          </p:cNvPr>
          <p:cNvSpPr/>
          <p:nvPr/>
        </p:nvSpPr>
        <p:spPr>
          <a:xfrm rot="2482">
            <a:off x="1676401" y="2321760"/>
            <a:ext cx="6400853" cy="0"/>
          </a:xfrm>
          <a:prstGeom prst="line">
            <a:avLst/>
          </a:prstGeom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084005-0962-7EC5-E566-6111AC2EB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36229"/>
              </p:ext>
            </p:extLst>
          </p:nvPr>
        </p:nvGraphicFramePr>
        <p:xfrm>
          <a:off x="914400" y="3086100"/>
          <a:ext cx="16611600" cy="5158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1761215876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23856934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778365527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426545423"/>
                    </a:ext>
                  </a:extLst>
                </a:gridCol>
              </a:tblGrid>
              <a:tr h="974436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 VIỆN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 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12228"/>
                  </a:ext>
                </a:extLst>
              </a:tr>
              <a:tr h="974436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BeautifulSoup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68775"/>
                  </a:ext>
                </a:extLst>
              </a:tr>
              <a:tr h="949572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Lxml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2923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Cssutils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84716"/>
                  </a:ext>
                </a:extLst>
              </a:tr>
              <a:tr h="1116707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</a:t>
                      </a:r>
                      <a:endParaRPr lang="en-US" sz="32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4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997320"/>
                  </a:ext>
                </a:extLst>
              </a:tr>
            </a:tbl>
          </a:graphicData>
        </a:graphic>
      </p:graphicFrame>
      <p:sp>
        <p:nvSpPr>
          <p:cNvPr id="11" name="TextBox 27">
            <a:extLst>
              <a:ext uri="{FF2B5EF4-FFF2-40B4-BE49-F238E27FC236}">
                <a16:creationId xmlns:a16="http://schemas.microsoft.com/office/drawing/2014/main" id="{963D5E19-6F0F-5A18-45E9-20B945DEDC4F}"/>
              </a:ext>
            </a:extLst>
          </p:cNvPr>
          <p:cNvSpPr txBox="1"/>
          <p:nvPr/>
        </p:nvSpPr>
        <p:spPr>
          <a:xfrm>
            <a:off x="8708052" y="3906385"/>
            <a:ext cx="628114" cy="85285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200"/>
              </a:lnSpc>
            </a:pPr>
            <a:endParaRPr lang="en-US" sz="3000" b="1">
              <a:solidFill>
                <a:srgbClr val="FFFFFF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10016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0BA77-80B3-3C50-C6B1-8CAB19DA9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BE26C18-700F-C93A-0205-742C8885E2F4}"/>
              </a:ext>
            </a:extLst>
          </p:cNvPr>
          <p:cNvSpPr/>
          <p:nvPr/>
        </p:nvSpPr>
        <p:spPr>
          <a:xfrm rot="-10800000">
            <a:off x="-7375" y="-2019300"/>
            <a:ext cx="18288000" cy="12306300"/>
          </a:xfrm>
          <a:custGeom>
            <a:avLst/>
            <a:gdLst/>
            <a:ahLst/>
            <a:cxnLst/>
            <a:rect l="l" t="t" r="r" b="b"/>
            <a:pathLst>
              <a:path w="18288000" h="109728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8ACFC11-54C0-606B-6B87-470862BABA6B}"/>
              </a:ext>
            </a:extLst>
          </p:cNvPr>
          <p:cNvGrpSpPr/>
          <p:nvPr/>
        </p:nvGrpSpPr>
        <p:grpSpPr>
          <a:xfrm>
            <a:off x="5035668" y="3752849"/>
            <a:ext cx="182929" cy="2163730"/>
            <a:chOff x="2888448" y="3684377"/>
            <a:chExt cx="182929" cy="2163730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14A5C784-5C15-BD8E-C8AF-D8705BF1CD0E}"/>
                </a:ext>
              </a:extLst>
            </p:cNvPr>
            <p:cNvSpPr/>
            <p:nvPr/>
          </p:nvSpPr>
          <p:spPr>
            <a:xfrm rot="2482" flipH="1">
              <a:off x="2980638" y="3684377"/>
              <a:ext cx="0" cy="2005993"/>
            </a:xfrm>
            <a:prstGeom prst="line">
              <a:avLst/>
            </a:pr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408741D9-C31C-3453-6D86-D59267FF5177}"/>
                </a:ext>
              </a:extLst>
            </p:cNvPr>
            <p:cNvGrpSpPr/>
            <p:nvPr/>
          </p:nvGrpSpPr>
          <p:grpSpPr>
            <a:xfrm>
              <a:off x="2888448" y="5665178"/>
              <a:ext cx="182929" cy="182929"/>
              <a:chOff x="0" y="0"/>
              <a:chExt cx="6350000" cy="63500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9414DFC8-5437-219A-ADD0-8122C4CEF5B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" name="AutoShape 30">
            <a:extLst>
              <a:ext uri="{FF2B5EF4-FFF2-40B4-BE49-F238E27FC236}">
                <a16:creationId xmlns:a16="http://schemas.microsoft.com/office/drawing/2014/main" id="{330C1787-66D5-E30D-F09A-240364279389}"/>
              </a:ext>
            </a:extLst>
          </p:cNvPr>
          <p:cNvSpPr/>
          <p:nvPr/>
        </p:nvSpPr>
        <p:spPr>
          <a:xfrm>
            <a:off x="-7375" y="400048"/>
            <a:ext cx="18327329" cy="933452"/>
          </a:xfrm>
          <a:prstGeom prst="rect">
            <a:avLst/>
          </a:prstGeom>
          <a:solidFill>
            <a:srgbClr val="1836B2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0991C-7C84-352C-EB23-D22447DE1D39}"/>
              </a:ext>
            </a:extLst>
          </p:cNvPr>
          <p:cNvSpPr txBox="1"/>
          <p:nvPr/>
        </p:nvSpPr>
        <p:spPr>
          <a:xfrm flipH="1">
            <a:off x="491442" y="519507"/>
            <a:ext cx="891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3: THỰC HIỆN HÓA NGHIÊN CỨU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CEC3221-5EA1-DBB4-43C6-A6AD73FF75E8}"/>
              </a:ext>
            </a:extLst>
          </p:cNvPr>
          <p:cNvGrpSpPr/>
          <p:nvPr/>
        </p:nvGrpSpPr>
        <p:grpSpPr>
          <a:xfrm>
            <a:off x="4742273" y="2932919"/>
            <a:ext cx="781124" cy="829913"/>
            <a:chOff x="2209800" y="4197794"/>
            <a:chExt cx="781124" cy="82991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6CD1DE4-E5CC-DE06-B0A9-0377C0B9C953}"/>
                </a:ext>
              </a:extLst>
            </p:cNvPr>
            <p:cNvSpPr/>
            <p:nvPr/>
          </p:nvSpPr>
          <p:spPr>
            <a:xfrm>
              <a:off x="2209800" y="4197794"/>
              <a:ext cx="781124" cy="829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13">
              <a:extLst>
                <a:ext uri="{FF2B5EF4-FFF2-40B4-BE49-F238E27FC236}">
                  <a16:creationId xmlns:a16="http://schemas.microsoft.com/office/drawing/2014/main" id="{613FD53A-14B7-B64A-29FC-13FC3DEC11DD}"/>
                </a:ext>
              </a:extLst>
            </p:cNvPr>
            <p:cNvSpPr txBox="1"/>
            <p:nvPr/>
          </p:nvSpPr>
          <p:spPr>
            <a:xfrm>
              <a:off x="2362200" y="4381500"/>
              <a:ext cx="577374" cy="4873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5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6BD771-5CF0-F166-FA3A-BFF2115DD524}"/>
              </a:ext>
            </a:extLst>
          </p:cNvPr>
          <p:cNvGrpSpPr/>
          <p:nvPr/>
        </p:nvGrpSpPr>
        <p:grpSpPr>
          <a:xfrm>
            <a:off x="13183726" y="2922936"/>
            <a:ext cx="781124" cy="829913"/>
            <a:chOff x="2209800" y="4197794"/>
            <a:chExt cx="781124" cy="82991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5240A67-8B0A-3A89-878B-215514AE1C6E}"/>
                </a:ext>
              </a:extLst>
            </p:cNvPr>
            <p:cNvSpPr/>
            <p:nvPr/>
          </p:nvSpPr>
          <p:spPr>
            <a:xfrm>
              <a:off x="2209800" y="4197794"/>
              <a:ext cx="781124" cy="829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13">
              <a:extLst>
                <a:ext uri="{FF2B5EF4-FFF2-40B4-BE49-F238E27FC236}">
                  <a16:creationId xmlns:a16="http://schemas.microsoft.com/office/drawing/2014/main" id="{22E99518-FD39-6981-EC89-B9CEF6AF1A69}"/>
                </a:ext>
              </a:extLst>
            </p:cNvPr>
            <p:cNvSpPr txBox="1"/>
            <p:nvPr/>
          </p:nvSpPr>
          <p:spPr>
            <a:xfrm>
              <a:off x="2362200" y="4381500"/>
              <a:ext cx="577374" cy="4873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500" b="1">
                  <a:latin typeface="Arial" panose="020B0604020202020204" pitchFamily="34" charset="0"/>
                  <a:ea typeface="Muli"/>
                  <a:cs typeface="Arial" panose="020B0604020202020204" pitchFamily="34" charset="0"/>
                  <a:sym typeface="Muli"/>
                </a:rPr>
                <a:t>02</a:t>
              </a:r>
            </a:p>
          </p:txBody>
        </p:sp>
      </p:grpSp>
      <p:sp>
        <p:nvSpPr>
          <p:cNvPr id="73" name="TextBox 17">
            <a:extLst>
              <a:ext uri="{FF2B5EF4-FFF2-40B4-BE49-F238E27FC236}">
                <a16:creationId xmlns:a16="http://schemas.microsoft.com/office/drawing/2014/main" id="{D5D74EE4-8123-96DF-DD7B-202E9A8101E9}"/>
              </a:ext>
            </a:extLst>
          </p:cNvPr>
          <p:cNvSpPr txBox="1"/>
          <p:nvPr/>
        </p:nvSpPr>
        <p:spPr>
          <a:xfrm>
            <a:off x="2464584" y="6190041"/>
            <a:ext cx="1661664" cy="1002571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algn="just">
              <a:lnSpc>
                <a:spcPts val="2520"/>
              </a:lnSpc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Muli"/>
              <a:cs typeface="Arial" panose="020B0604020202020204" pitchFamily="34" charset="0"/>
              <a:sym typeface="Muli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790A03D-A1B5-8368-A12A-F3487D6F0C96}"/>
              </a:ext>
            </a:extLst>
          </p:cNvPr>
          <p:cNvGrpSpPr/>
          <p:nvPr/>
        </p:nvGrpSpPr>
        <p:grpSpPr>
          <a:xfrm>
            <a:off x="13482823" y="3900084"/>
            <a:ext cx="182929" cy="2163730"/>
            <a:chOff x="2888448" y="3684377"/>
            <a:chExt cx="182929" cy="2163730"/>
          </a:xfrm>
        </p:grpSpPr>
        <p:sp>
          <p:nvSpPr>
            <p:cNvPr id="77" name="AutoShape 3">
              <a:extLst>
                <a:ext uri="{FF2B5EF4-FFF2-40B4-BE49-F238E27FC236}">
                  <a16:creationId xmlns:a16="http://schemas.microsoft.com/office/drawing/2014/main" id="{E444B2A8-F469-451D-9C91-984669E0AF39}"/>
                </a:ext>
              </a:extLst>
            </p:cNvPr>
            <p:cNvSpPr/>
            <p:nvPr/>
          </p:nvSpPr>
          <p:spPr>
            <a:xfrm rot="2482" flipH="1">
              <a:off x="2980638" y="3684377"/>
              <a:ext cx="0" cy="2005993"/>
            </a:xfrm>
            <a:prstGeom prst="line">
              <a:avLst/>
            </a:pr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623083E2-5575-7E28-578E-C958F4F7EF7D}"/>
                </a:ext>
              </a:extLst>
            </p:cNvPr>
            <p:cNvGrpSpPr/>
            <p:nvPr/>
          </p:nvGrpSpPr>
          <p:grpSpPr>
            <a:xfrm>
              <a:off x="2888448" y="5665178"/>
              <a:ext cx="182929" cy="182929"/>
              <a:chOff x="0" y="0"/>
              <a:chExt cx="6350000" cy="6350000"/>
            </a:xfrm>
          </p:grpSpPr>
          <p:sp>
            <p:nvSpPr>
              <p:cNvPr id="79" name="Freeform 5">
                <a:extLst>
                  <a:ext uri="{FF2B5EF4-FFF2-40B4-BE49-F238E27FC236}">
                    <a16:creationId xmlns:a16="http://schemas.microsoft.com/office/drawing/2014/main" id="{45A4823E-F4FA-98BA-DBCB-4DA5DD0527F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F3CA61B-4692-D2D7-C7C2-6FD0D5BE27B7}"/>
              </a:ext>
            </a:extLst>
          </p:cNvPr>
          <p:cNvSpPr txBox="1"/>
          <p:nvPr/>
        </p:nvSpPr>
        <p:spPr>
          <a:xfrm>
            <a:off x="1320575" y="6190041"/>
            <a:ext cx="78553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CỦA HỆ THỐNG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C5B2BE-5F23-50C8-F413-A8CC462444B2}"/>
              </a:ext>
            </a:extLst>
          </p:cNvPr>
          <p:cNvSpPr txBox="1"/>
          <p:nvPr/>
        </p:nvSpPr>
        <p:spPr>
          <a:xfrm>
            <a:off x="12065266" y="6218681"/>
            <a:ext cx="25417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418217D-90A9-0163-0846-79FE0009397A}"/>
              </a:ext>
            </a:extLst>
          </p:cNvPr>
          <p:cNvSpPr/>
          <p:nvPr/>
        </p:nvSpPr>
        <p:spPr>
          <a:xfrm>
            <a:off x="291489" y="9185199"/>
            <a:ext cx="941021" cy="840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88840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1244</Words>
  <Application>Microsoft Office PowerPoint</Application>
  <PresentationFormat>Custom</PresentationFormat>
  <Paragraphs>309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Arial(body)</vt:lpstr>
      <vt:lpstr>Aptos</vt:lpstr>
      <vt:lpstr>Cabin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Đậm Xanh dương Nhạt Chuyên nghiệp Màu chuyển tiếp Báo cáo Công ty Thường niên Bản thuyết trình Kinh doanh</dc:title>
  <dc:creator>ADMIN</dc:creator>
  <cp:lastModifiedBy>Ha Kim</cp:lastModifiedBy>
  <cp:revision>11</cp:revision>
  <dcterms:created xsi:type="dcterms:W3CDTF">2006-08-16T00:00:00Z</dcterms:created>
  <dcterms:modified xsi:type="dcterms:W3CDTF">2025-07-07T21:38:03Z</dcterms:modified>
  <dc:identifier>DAGrdRX3mBY</dc:identifier>
</cp:coreProperties>
</file>