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3" r:id="rId10"/>
    <p:sldId id="280" r:id="rId11"/>
    <p:sldId id="284" r:id="rId12"/>
    <p:sldId id="285" r:id="rId13"/>
    <p:sldId id="281" r:id="rId14"/>
    <p:sldId id="282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964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174621" y="2352088"/>
            <a:ext cx="3416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통신하는 프로토콜 정의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Protocol.h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Player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Bullet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Ball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Tile(Block)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Item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  <p:pic>
        <p:nvPicPr>
          <p:cNvPr id="9" name="그림 8" descr="검은색, 앉아있는, 화면, 전화이(가) 표시된 사진&#10;&#10;자동 생성된 설명">
            <a:extLst>
              <a:ext uri="{FF2B5EF4-FFF2-40B4-BE49-F238E27FC236}">
                <a16:creationId xmlns:a16="http://schemas.microsoft.com/office/drawing/2014/main" id="{9A0AD1B4-EF17-46C6-8969-5339427D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55" y="1630441"/>
            <a:ext cx="1875536" cy="3383319"/>
          </a:xfrm>
          <a:prstGeom prst="rect">
            <a:avLst/>
          </a:prstGeom>
        </p:spPr>
      </p:pic>
      <p:pic>
        <p:nvPicPr>
          <p:cNvPr id="12" name="그림 11" descr="테이블, 시계, 방이(가) 표시된 사진&#10;&#10;자동 생성된 설명">
            <a:extLst>
              <a:ext uri="{FF2B5EF4-FFF2-40B4-BE49-F238E27FC236}">
                <a16:creationId xmlns:a16="http://schemas.microsoft.com/office/drawing/2014/main" id="{A00631F7-E620-47D5-A47D-487C98E13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59" y="1630441"/>
            <a:ext cx="2081188" cy="20714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DF1DE3-2192-42B5-A2D7-FA81C4898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56" y="5059719"/>
            <a:ext cx="2028826" cy="1046256"/>
          </a:xfrm>
          <a:prstGeom prst="rect">
            <a:avLst/>
          </a:prstGeom>
        </p:spPr>
      </p:pic>
      <p:pic>
        <p:nvPicPr>
          <p:cNvPr id="19" name="그림 18" descr="전화이(가) 표시된 사진&#10;&#10;자동 생성된 설명">
            <a:extLst>
              <a:ext uri="{FF2B5EF4-FFF2-40B4-BE49-F238E27FC236}">
                <a16:creationId xmlns:a16="http://schemas.microsoft.com/office/drawing/2014/main" id="{313EEB5C-F5BB-4C9A-81F5-6E7442870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59" y="4153350"/>
            <a:ext cx="2076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4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834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312889" y="2849486"/>
            <a:ext cx="39645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 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91 Line ~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둘 이상의 클라이언트 서비스 불가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멀티 쓰레드 사용으로 해결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교착상태 발생 가능성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독립적인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Update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용 쓰레드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임계영역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 descr="스크린샷, 노트북이(가) 표시된 사진&#10;&#10;자동 생성된 설명">
            <a:extLst>
              <a:ext uri="{FF2B5EF4-FFF2-40B4-BE49-F238E27FC236}">
                <a16:creationId xmlns:a16="http://schemas.microsoft.com/office/drawing/2014/main" id="{84F678C7-A918-49D2-98D0-B8BCABCCA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46" y="1735511"/>
            <a:ext cx="4714875" cy="4086225"/>
          </a:xfrm>
          <a:prstGeom prst="rect">
            <a:avLst/>
          </a:prstGeom>
        </p:spPr>
      </p:pic>
      <p:pic>
        <p:nvPicPr>
          <p:cNvPr id="9" name="그림 8" descr="화면, 텔레비전, 모니터, 검은색이(가) 표시된 사진&#10;&#10;자동 생성된 설명">
            <a:extLst>
              <a:ext uri="{FF2B5EF4-FFF2-40B4-BE49-F238E27FC236}">
                <a16:creationId xmlns:a16="http://schemas.microsoft.com/office/drawing/2014/main" id="{C5F6CEFC-8AF7-482E-ADB2-5610B8C9D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51" y="1735511"/>
            <a:ext cx="3857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9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834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2243011" y="1849404"/>
            <a:ext cx="7792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 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181 Line ~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클라이언트 송신 소켓에 각각 소켓 옵션을 적용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장기간 데이터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미전송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 연결 여부를 재확인하는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SO_KEEPALIVE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옵션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송신 소켓의 송신 버퍼에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미전송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데이터가 오래 남아있는 경우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연결을 강제 종료하는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SO_LINGER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옵션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 descr="방이(가) 표시된 사진&#10;&#10;자동 생성된 설명">
            <a:extLst>
              <a:ext uri="{FF2B5EF4-FFF2-40B4-BE49-F238E27FC236}">
                <a16:creationId xmlns:a16="http://schemas.microsoft.com/office/drawing/2014/main" id="{9D2BDE8A-C06C-458B-BE24-14D092FE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58" y="4422650"/>
            <a:ext cx="72104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9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멀티쓰레드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4472442" y="4415243"/>
            <a:ext cx="25699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클라이언트마다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쓰레드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265 Line,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 Line</a:t>
            </a:r>
          </a:p>
        </p:txBody>
      </p:sp>
      <p:pic>
        <p:nvPicPr>
          <p:cNvPr id="9" name="그림 8" descr="앉아있는, 검은색, 테이블, 전화이(가) 표시된 사진&#10;&#10;자동 생성된 설명">
            <a:extLst>
              <a:ext uri="{FF2B5EF4-FFF2-40B4-BE49-F238E27FC236}">
                <a16:creationId xmlns:a16="http://schemas.microsoft.com/office/drawing/2014/main" id="{D4E10B19-9167-4860-8DAA-AC710C428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27" y="2026810"/>
            <a:ext cx="2629246" cy="3615213"/>
          </a:xfrm>
          <a:prstGeom prst="rect">
            <a:avLst/>
          </a:prstGeom>
        </p:spPr>
      </p:pic>
      <p:pic>
        <p:nvPicPr>
          <p:cNvPr id="11" name="그림 10" descr="스크린샷, 화면, 노트북이(가) 표시된 사진&#10;&#10;자동 생성된 설명">
            <a:extLst>
              <a:ext uri="{FF2B5EF4-FFF2-40B4-BE49-F238E27FC236}">
                <a16:creationId xmlns:a16="http://schemas.microsoft.com/office/drawing/2014/main" id="{FC28E158-AA78-4921-93A0-1265CB90D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58" y="2026810"/>
            <a:ext cx="3320303" cy="2269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ABF18-5C5A-433D-B229-CAFC867294C6}"/>
              </a:ext>
            </a:extLst>
          </p:cNvPr>
          <p:cNvSpPr txBox="1"/>
          <p:nvPr/>
        </p:nvSpPr>
        <p:spPr>
          <a:xfrm>
            <a:off x="1723691" y="5709530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업데이트 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8C020-979C-4421-9EC1-DA5C9A5AEC98}"/>
              </a:ext>
            </a:extLst>
          </p:cNvPr>
          <p:cNvSpPr txBox="1"/>
          <p:nvPr/>
        </p:nvSpPr>
        <p:spPr>
          <a:xfrm>
            <a:off x="7417563" y="2026810"/>
            <a:ext cx="33297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통신용 쓰레드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업데이트용 쓰레드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쓰레드를 사용하여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진행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업데이트 쓰레드를 통해 게임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로직을 수행하기 때문에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클라이언트에서 좌표 값만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받아 렌더링을 수행함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클라이언트의 부담이 적음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54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6126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쓰레드 동기화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4588833" y="449336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 방식으로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임계영역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 descr="키보드이(가) 표시된 사진&#10;&#10;자동 생성된 설명">
            <a:extLst>
              <a:ext uri="{FF2B5EF4-FFF2-40B4-BE49-F238E27FC236}">
                <a16:creationId xmlns:a16="http://schemas.microsoft.com/office/drawing/2014/main" id="{FA4F0D05-3B44-4601-96BB-3ACC5E98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31" y="4208494"/>
            <a:ext cx="3045457" cy="1330384"/>
          </a:xfrm>
          <a:prstGeom prst="rect">
            <a:avLst/>
          </a:prstGeom>
        </p:spPr>
      </p:pic>
      <p:pic>
        <p:nvPicPr>
          <p:cNvPr id="11" name="그림 10" descr="검은색, 화면, 테이블, 전화이(가) 표시된 사진&#10;&#10;자동 생성된 설명">
            <a:extLst>
              <a:ext uri="{FF2B5EF4-FFF2-40B4-BE49-F238E27FC236}">
                <a16:creationId xmlns:a16="http://schemas.microsoft.com/office/drawing/2014/main" id="{F5033E2A-4E75-425A-917D-4A59A196B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31" y="1701101"/>
            <a:ext cx="5838825" cy="2390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E5E0E-6910-47F1-884D-D36FB86E62D8}"/>
              </a:ext>
            </a:extLst>
          </p:cNvPr>
          <p:cNvSpPr txBox="1"/>
          <p:nvPr/>
        </p:nvSpPr>
        <p:spPr>
          <a:xfrm>
            <a:off x="7307847" y="1691658"/>
            <a:ext cx="37337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임계영역 변수를 여러 개를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연산의 종류마다 다른 변수를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사용하기 때문에 대기시간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공유자원만 접근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수정하는 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뿐만 아니라 임계영역 사용으로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공유자원의 문제 발생 가능성 차단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선언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27~31 Line</a:t>
            </a:r>
          </a:p>
        </p:txBody>
      </p:sp>
    </p:spTree>
    <p:extLst>
      <p:ext uri="{BB962C8B-B14F-4D97-AF65-F5344CB8AC3E}">
        <p14:creationId xmlns:p14="http://schemas.microsoft.com/office/powerpoint/2010/main" val="94790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83210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53689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5667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활용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11308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41229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3" y="343893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56828" y="409600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78158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3" y="4164231"/>
            <a:ext cx="32816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소켓옵션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멀티쓰레드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 영역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1B015671-818C-4DDD-B263-531296AC6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845292"/>
            <a:ext cx="3213640" cy="24032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663008" y="4463035"/>
            <a:ext cx="631134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고전 오락실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SUPER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PANG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 API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로컬 방식의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인용 게임을 수정 및 보완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 descr="표지판이(가) 표시된 사진&#10;&#10;자동 생성된 설명">
            <a:extLst>
              <a:ext uri="{FF2B5EF4-FFF2-40B4-BE49-F238E27FC236}">
                <a16:creationId xmlns:a16="http://schemas.microsoft.com/office/drawing/2014/main" id="{D0AF3792-73EA-4F07-B052-3257EE7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3" y="1845292"/>
            <a:ext cx="3213640" cy="2410230"/>
          </a:xfrm>
          <a:prstGeom prst="rect">
            <a:avLst/>
          </a:prstGeom>
        </p:spPr>
      </p:pic>
      <p:pic>
        <p:nvPicPr>
          <p:cNvPr id="14" name="그림 13" descr="앉아있는, 모니터, 컴퓨터이(가) 표시된 사진&#10;&#10;자동 생성된 설명">
            <a:extLst>
              <a:ext uri="{FF2B5EF4-FFF2-40B4-BE49-F238E27FC236}">
                <a16:creationId xmlns:a16="http://schemas.microsoft.com/office/drawing/2014/main" id="{53A514CA-4D25-41C3-87D5-D2E10D202A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59" y="1791996"/>
            <a:ext cx="3079408" cy="24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6887654" y="4258471"/>
            <a:ext cx="3801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활용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업데이트 쓰레드를 통해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충돌처리 및 기타 연산 수행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키 입력만 전송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클라이언트의 부담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E6653-15B4-409B-B7E3-C0CC30A5A65D}"/>
              </a:ext>
            </a:extLst>
          </p:cNvPr>
          <p:cNvSpPr txBox="1"/>
          <p:nvPr/>
        </p:nvSpPr>
        <p:spPr>
          <a:xfrm>
            <a:off x="2083245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5C466-E397-4671-A928-FCFF55F0778D}"/>
              </a:ext>
            </a:extLst>
          </p:cNvPr>
          <p:cNvSpPr txBox="1"/>
          <p:nvPr/>
        </p:nvSpPr>
        <p:spPr>
          <a:xfrm>
            <a:off x="2083246" y="3941875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54752-3823-4703-BD49-425FD4383CEA}"/>
              </a:ext>
            </a:extLst>
          </p:cNvPr>
          <p:cNvSpPr txBox="1"/>
          <p:nvPr/>
        </p:nvSpPr>
        <p:spPr>
          <a:xfrm>
            <a:off x="2083246" y="5108351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576AF5C2-5189-4511-9D7D-0CCFCC9D59BD}"/>
              </a:ext>
            </a:extLst>
          </p:cNvPr>
          <p:cNvSpPr/>
          <p:nvPr/>
        </p:nvSpPr>
        <p:spPr>
          <a:xfrm>
            <a:off x="1503305" y="4064831"/>
            <a:ext cx="477895" cy="13187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21F2026F-64DE-4DB2-A200-636BAC52C621}"/>
              </a:ext>
            </a:extLst>
          </p:cNvPr>
          <p:cNvSpPr/>
          <p:nvPr/>
        </p:nvSpPr>
        <p:spPr>
          <a:xfrm rot="10800000">
            <a:off x="3894117" y="4020913"/>
            <a:ext cx="477895" cy="13187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EB51C-D43B-435A-9AB3-E21B1C6925D2}"/>
              </a:ext>
            </a:extLst>
          </p:cNvPr>
          <p:cNvSpPr txBox="1"/>
          <p:nvPr/>
        </p:nvSpPr>
        <p:spPr>
          <a:xfrm>
            <a:off x="2083246" y="2775677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20451CA-40D6-4CBC-8451-C254BF729AA0}"/>
              </a:ext>
            </a:extLst>
          </p:cNvPr>
          <p:cNvSpPr/>
          <p:nvPr/>
        </p:nvSpPr>
        <p:spPr>
          <a:xfrm>
            <a:off x="2839046" y="3223294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A8771-6EC8-4CAF-B76C-01FEBF5D5DAC}"/>
              </a:ext>
            </a:extLst>
          </p:cNvPr>
          <p:cNvSpPr txBox="1"/>
          <p:nvPr/>
        </p:nvSpPr>
        <p:spPr>
          <a:xfrm>
            <a:off x="5322584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63793-C3B6-4641-8CC6-9C6A4324A93B}"/>
              </a:ext>
            </a:extLst>
          </p:cNvPr>
          <p:cNvSpPr txBox="1"/>
          <p:nvPr/>
        </p:nvSpPr>
        <p:spPr>
          <a:xfrm>
            <a:off x="8023546" y="3279891"/>
            <a:ext cx="170882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Update</a:t>
            </a:r>
          </a:p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56AC0-B590-47B4-A1BF-0F0731020BAA}"/>
              </a:ext>
            </a:extLst>
          </p:cNvPr>
          <p:cNvSpPr txBox="1"/>
          <p:nvPr/>
        </p:nvSpPr>
        <p:spPr>
          <a:xfrm>
            <a:off x="5322587" y="5248897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4A0E4C-C5B0-4462-9A09-AC7FA3FB0E9A}"/>
              </a:ext>
            </a:extLst>
          </p:cNvPr>
          <p:cNvSpPr txBox="1"/>
          <p:nvPr/>
        </p:nvSpPr>
        <p:spPr>
          <a:xfrm>
            <a:off x="8023546" y="2180209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A794E-EDAD-4157-9EA7-C03D18F73785}"/>
              </a:ext>
            </a:extLst>
          </p:cNvPr>
          <p:cNvSpPr txBox="1"/>
          <p:nvPr/>
        </p:nvSpPr>
        <p:spPr>
          <a:xfrm>
            <a:off x="8023545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05E614-812E-46E1-8C39-E93CECA045D1}"/>
              </a:ext>
            </a:extLst>
          </p:cNvPr>
          <p:cNvSpPr txBox="1"/>
          <p:nvPr/>
        </p:nvSpPr>
        <p:spPr>
          <a:xfrm>
            <a:off x="5308961" y="331226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Send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9C3C7-4783-4AFF-AB27-A47F1B03394C}"/>
              </a:ext>
            </a:extLst>
          </p:cNvPr>
          <p:cNvSpPr txBox="1"/>
          <p:nvPr/>
        </p:nvSpPr>
        <p:spPr>
          <a:xfrm>
            <a:off x="5308961" y="3794472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Receive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B0C2D87-5975-4792-9C57-8E227B53AA11}"/>
              </a:ext>
            </a:extLst>
          </p:cNvPr>
          <p:cNvCxnSpPr>
            <a:cxnSpLocks/>
          </p:cNvCxnSpPr>
          <p:nvPr/>
        </p:nvCxnSpPr>
        <p:spPr>
          <a:xfrm flipH="1">
            <a:off x="4928415" y="1636949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3441086B-9DFD-456C-8391-2C4D4C5644A4}"/>
              </a:ext>
            </a:extLst>
          </p:cNvPr>
          <p:cNvSpPr/>
          <p:nvPr/>
        </p:nvSpPr>
        <p:spPr>
          <a:xfrm>
            <a:off x="6048882" y="4276680"/>
            <a:ext cx="228981" cy="891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FFDD501-AEAA-416A-9C22-290FB771EFFC}"/>
              </a:ext>
            </a:extLst>
          </p:cNvPr>
          <p:cNvSpPr/>
          <p:nvPr/>
        </p:nvSpPr>
        <p:spPr>
          <a:xfrm>
            <a:off x="7123562" y="3402620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76240E-C53D-45DE-BD1F-BB61A59DE1E4}"/>
              </a:ext>
            </a:extLst>
          </p:cNvPr>
          <p:cNvSpPr txBox="1"/>
          <p:nvPr/>
        </p:nvSpPr>
        <p:spPr>
          <a:xfrm>
            <a:off x="5322584" y="2180209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Accept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4804FC4-D12E-473C-8C3D-A7B1AEC1755C}"/>
              </a:ext>
            </a:extLst>
          </p:cNvPr>
          <p:cNvSpPr/>
          <p:nvPr/>
        </p:nvSpPr>
        <p:spPr>
          <a:xfrm>
            <a:off x="7123562" y="2247838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C50B968A-6B60-440B-9A5E-BB65E28F06EC}"/>
              </a:ext>
            </a:extLst>
          </p:cNvPr>
          <p:cNvSpPr/>
          <p:nvPr/>
        </p:nvSpPr>
        <p:spPr>
          <a:xfrm>
            <a:off x="8826717" y="2607112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7DCD92F-E017-4EDD-A420-1B3BCA93B9AF}"/>
              </a:ext>
            </a:extLst>
          </p:cNvPr>
          <p:cNvSpPr/>
          <p:nvPr/>
        </p:nvSpPr>
        <p:spPr>
          <a:xfrm rot="10800000">
            <a:off x="7116027" y="3860027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6D3124E-B2E5-4389-A370-7F3C4BCC583E}"/>
              </a:ext>
            </a:extLst>
          </p:cNvPr>
          <p:cNvSpPr/>
          <p:nvPr/>
        </p:nvSpPr>
        <p:spPr>
          <a:xfrm>
            <a:off x="6064760" y="2598674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E0532D-B876-4047-A158-A76CC23AB2EE}"/>
              </a:ext>
            </a:extLst>
          </p:cNvPr>
          <p:cNvSpPr txBox="1"/>
          <p:nvPr/>
        </p:nvSpPr>
        <p:spPr>
          <a:xfrm>
            <a:off x="5150990" y="270182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키 입력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31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역활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분담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427B293-4E00-4246-8267-329278C6F5FF}"/>
              </a:ext>
            </a:extLst>
          </p:cNvPr>
          <p:cNvSpPr/>
          <p:nvPr/>
        </p:nvSpPr>
        <p:spPr>
          <a:xfrm>
            <a:off x="2872445" y="1721223"/>
            <a:ext cx="4356847" cy="4208831"/>
          </a:xfrm>
          <a:prstGeom prst="ellipse">
            <a:avLst/>
          </a:prstGeom>
          <a:solidFill>
            <a:srgbClr val="4472C4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5FB278-C8A6-494B-97FD-93E406C0F956}"/>
              </a:ext>
            </a:extLst>
          </p:cNvPr>
          <p:cNvSpPr txBox="1"/>
          <p:nvPr/>
        </p:nvSpPr>
        <p:spPr>
          <a:xfrm>
            <a:off x="4573814" y="1721222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FA228B-5439-43D9-8A72-F029F2D76CDC}"/>
              </a:ext>
            </a:extLst>
          </p:cNvPr>
          <p:cNvSpPr/>
          <p:nvPr/>
        </p:nvSpPr>
        <p:spPr>
          <a:xfrm>
            <a:off x="5527923" y="1685364"/>
            <a:ext cx="4356847" cy="4208831"/>
          </a:xfrm>
          <a:prstGeom prst="ellipse">
            <a:avLst/>
          </a:prstGeom>
          <a:solidFill>
            <a:srgbClr val="FFC00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2B7FBA-A2CD-4ED3-8C15-438D80D737EE}"/>
              </a:ext>
            </a:extLst>
          </p:cNvPr>
          <p:cNvSpPr txBox="1"/>
          <p:nvPr/>
        </p:nvSpPr>
        <p:spPr>
          <a:xfrm>
            <a:off x="7229292" y="1685364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42F3DA-4D64-43DB-880E-5C9EDD87A91C}"/>
              </a:ext>
            </a:extLst>
          </p:cNvPr>
          <p:cNvSpPr txBox="1"/>
          <p:nvPr/>
        </p:nvSpPr>
        <p:spPr>
          <a:xfrm>
            <a:off x="3596516" y="2188723"/>
            <a:ext cx="23198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코드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총알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동기화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충돌체크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041E5-1338-4FA7-8567-0C33C0F83056}"/>
              </a:ext>
            </a:extLst>
          </p:cNvPr>
          <p:cNvSpPr txBox="1"/>
          <p:nvPr/>
        </p:nvSpPr>
        <p:spPr>
          <a:xfrm>
            <a:off x="7023216" y="2224401"/>
            <a:ext cx="21178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동기화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충돌체크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디버깅 및 최적화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68D699-A905-4C71-B1EE-3A41774BD249}"/>
              </a:ext>
            </a:extLst>
          </p:cNvPr>
          <p:cNvSpPr txBox="1"/>
          <p:nvPr/>
        </p:nvSpPr>
        <p:spPr>
          <a:xfrm>
            <a:off x="5582687" y="2735981"/>
            <a:ext cx="1646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통신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멀티쓰레드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16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 descr="텍스트, 앉아있는, 테이블, 녹색이(가) 표시된 사진&#10;&#10;자동 생성된 설명">
            <a:extLst>
              <a:ext uri="{FF2B5EF4-FFF2-40B4-BE49-F238E27FC236}">
                <a16:creationId xmlns:a16="http://schemas.microsoft.com/office/drawing/2014/main" id="{C1659015-152F-4D20-8D62-916508329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52" y="1776727"/>
            <a:ext cx="3493242" cy="3963486"/>
          </a:xfrm>
          <a:prstGeom prst="rect">
            <a:avLst/>
          </a:prstGeom>
        </p:spPr>
      </p:pic>
      <p:pic>
        <p:nvPicPr>
          <p:cNvPr id="11" name="그림 10" descr="화면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157D6A65-EB12-408A-A943-81E15A8FA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22" y="1939571"/>
            <a:ext cx="3053604" cy="22065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FCE177-F61B-4196-98F2-0B373DB3F830}"/>
              </a:ext>
            </a:extLst>
          </p:cNvPr>
          <p:cNvSpPr txBox="1"/>
          <p:nvPr/>
        </p:nvSpPr>
        <p:spPr>
          <a:xfrm>
            <a:off x="1304084" y="4340651"/>
            <a:ext cx="3300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줄의 비효율적인 코드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코드는 절차 지향적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8BF74-E24F-4ED3-A9BD-4383EBA1E084}"/>
              </a:ext>
            </a:extLst>
          </p:cNvPr>
          <p:cNvSpPr txBox="1"/>
          <p:nvPr/>
        </p:nvSpPr>
        <p:spPr>
          <a:xfrm>
            <a:off x="8180594" y="2144354"/>
            <a:ext cx="2637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가독성과 유지보수성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매우 나쁨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로컬 방식의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인용 게임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중복되는 소스코드 多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추가하기 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필수적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64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 descr="키보드이(가) 표시된 사진&#10;&#10;자동 생성된 설명">
            <a:extLst>
              <a:ext uri="{FF2B5EF4-FFF2-40B4-BE49-F238E27FC236}">
                <a16:creationId xmlns:a16="http://schemas.microsoft.com/office/drawing/2014/main" id="{51D9A623-5637-4DA4-9446-9A025A9C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94" y="1701352"/>
            <a:ext cx="1392916" cy="4280051"/>
          </a:xfrm>
          <a:prstGeom prst="rect">
            <a:avLst/>
          </a:prstGeom>
        </p:spPr>
      </p:pic>
      <p:pic>
        <p:nvPicPr>
          <p:cNvPr id="13" name="그림 12" descr="검은색, 전화이(가) 표시된 사진&#10;&#10;자동 생성된 설명">
            <a:extLst>
              <a:ext uri="{FF2B5EF4-FFF2-40B4-BE49-F238E27FC236}">
                <a16:creationId xmlns:a16="http://schemas.microsoft.com/office/drawing/2014/main" id="{43C38462-6140-4BD5-8FA5-5D8326FF0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82" y="2250456"/>
            <a:ext cx="3987564" cy="32014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7468419" y="2035621"/>
            <a:ext cx="31854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절차 지향적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지향적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비효율적인 중복 코드 제거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전체적으로 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줄 절약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가독성 및 유지보수성이 증가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추가하기 용이해짐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But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코드 한계로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메모리 비효율적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 고정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340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611894" y="1947402"/>
            <a:ext cx="41184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프레임워크를 새로 제작 후 이식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</a:t>
            </a: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GetTickCount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프레임을 고정 및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DeltaTime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(Main.cpp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40~74 Line)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게임 오브젝트에 멤버변수로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통신할 프로토콜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(Player, Bullet, Tile, Item, Ball)</a:t>
            </a:r>
          </a:p>
        </p:txBody>
      </p:sp>
      <p:pic>
        <p:nvPicPr>
          <p:cNvPr id="9" name="그림 8" descr="컴퓨터, 앉아있는, 노트북, 화면이(가) 표시된 사진&#10;&#10;자동 생성된 설명">
            <a:extLst>
              <a:ext uri="{FF2B5EF4-FFF2-40B4-BE49-F238E27FC236}">
                <a16:creationId xmlns:a16="http://schemas.microsoft.com/office/drawing/2014/main" id="{1E089A05-3746-40EA-8C56-30855511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80" y="1594305"/>
            <a:ext cx="1490628" cy="453072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B90AA45-52D6-462A-80B2-F48527BED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20" y="1640094"/>
            <a:ext cx="3204607" cy="44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4914785" y="1740759"/>
            <a:ext cx="49552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서버에서 충돌체크 및 게임 진행에 필요한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로직을 수행하는 전용 쓰레드를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GetTickCount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DeltaTime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각 클라이언트에 전송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과정에서 클라이언트는 서버로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부터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및 기타 변수만 받고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랜더링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과정만 수행하기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때문에 프로토콜 구조체의 변수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265 Line</a:t>
            </a:r>
          </a:p>
        </p:txBody>
      </p:sp>
      <p:pic>
        <p:nvPicPr>
          <p:cNvPr id="10" name="그림 9" descr="앉아있는, 검은색, 테이블, 전화이(가) 표시된 사진&#10;&#10;자동 생성된 설명">
            <a:extLst>
              <a:ext uri="{FF2B5EF4-FFF2-40B4-BE49-F238E27FC236}">
                <a16:creationId xmlns:a16="http://schemas.microsoft.com/office/drawing/2014/main" id="{EC0EE62B-A4D8-4124-A43F-A4131A1FB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01" y="1740759"/>
            <a:ext cx="3020682" cy="41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599</Words>
  <Application>Microsoft Office PowerPoint</Application>
  <PresentationFormat>와이드스크린</PresentationFormat>
  <Paragraphs>236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45</cp:revision>
  <dcterms:created xsi:type="dcterms:W3CDTF">2019-10-12T13:13:20Z</dcterms:created>
  <dcterms:modified xsi:type="dcterms:W3CDTF">2019-12-06T11:20:29Z</dcterms:modified>
  <cp:version/>
</cp:coreProperties>
</file>