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2" y="8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BDB22E9-0CC6-4890-8C54-391ABE8EAAB2}" type="datetime1">
              <a:rPr lang="ko-KR" altLang="en-US"/>
              <a:pPr lvl="0">
                <a:defRPr/>
              </a:pPr>
              <a:t>2019-11-28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1945FDD-0EC6-4932-9AD1-3E4C469C93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F26-9409-46AC-A137-1D456F60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DD56-D73E-4A0D-BA8D-23F8C7E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8E0D-AA41-48FB-B26D-474B9ADB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83B4-152E-4B14-8893-1C82137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C1F-F295-4709-B4C9-A798A2C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C0C9-1B1E-4452-B6D0-74574B5D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9E4D-C4F0-42A1-B694-42A9EECF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C581-2E59-4FBC-AEC1-E752B82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9FC99-878E-4470-A85B-D14AD85B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DECE-EF04-48C6-8F1C-57C5158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58CC0-5B27-495F-9EF2-6E49566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1107C-1ACC-41D7-A97A-129EF429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2150-566E-496F-AEA5-4D23132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0935-C24C-41F0-8372-E8C82B1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6D88C-4D35-4962-8CC9-39E6ADF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EC3A-9B5A-40D5-97A3-76FA151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763B-6B53-4FFB-BF68-A166149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CE0-562F-4A3D-878F-0F44E6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0D67-6B07-414A-8C2E-20C525A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1C29-0E3B-4349-A0E7-83E47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ECA5-E62D-4BA2-8E1A-9AA25C3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4584-B498-4C35-A190-11A7D1F5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CE03-63D9-4491-8D54-78E5BA2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074C-3BF1-4257-B8F7-4E24CCD3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4DA5-5553-47DD-B64E-3A94415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BA44-E21D-4E4D-AAA9-73006D4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8801-6FEB-49D2-8464-B8ABBF8D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FBD1-CC88-433E-BC87-15B92DE5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7162D-4A16-4137-8196-B0917B8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39CC-EB9F-40A1-A553-C510F1E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B290F-F753-4277-86FF-1BCF5EE3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CB7-7262-443F-8B08-F91255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4E23-2555-434B-AAF2-F094471F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CAB81-ECCF-4B06-B4C9-35397A6C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576FE-9F5B-407A-8613-BF5DE9EA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FA2C5-E039-4803-B008-407AF7E2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37AD3-86B7-45AE-A6DC-A7BEC5B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D7097-1548-4B40-9669-EC7061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E9B27-00FC-4447-9021-EA88386C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22A8-C12C-45E3-A766-E61E4CE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50BA3-1DDF-492A-8B51-22E01AC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037AB-4811-4921-B9EF-772CEF3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B35D6-DEBA-4C13-A087-B1D29C3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AB8B1-C98C-4780-B7C4-53A0E2F8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EAA1-6A44-49FC-80EB-ABB2752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2A123-15D9-46DD-8DD9-0A5C41A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DA67-9674-49E0-BAEA-977AA03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9B75-9A95-427F-9560-5F7064E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FEAB1-426B-4FD3-9B75-ECA33885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9A86-E40F-4224-8A43-FEE74F8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F357-00B5-4053-974D-B45A06A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D9F5C-91CA-402A-B77A-3635005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01-7ABE-49FC-8AE4-EB8B9A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8CCF2-DDB4-49D2-8C8C-ADCE318B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C8B0-94FF-4363-9244-350015D4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E7CE-937E-4BCB-9853-B9CB973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50DB-4AEB-402B-A909-8CE36AC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CEFB-8BBD-4FF6-B501-DF54C1B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EFB99-4469-4CB9-BE4C-86263E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7866C-0CEB-4B40-8C8B-C78D81C1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4816-781D-4A81-BC73-7E3DD937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88E-EEC7-4590-8394-8F97695D91F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B7DA-9987-49DD-9E75-CF82CE4E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AE80-B3A8-4D24-8404-067F0910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39D14-0BBB-4D38-A8F6-D9C2BD5BDDE6}"/>
              </a:ext>
            </a:extLst>
          </p:cNvPr>
          <p:cNvSpPr txBox="1"/>
          <p:nvPr/>
        </p:nvSpPr>
        <p:spPr>
          <a:xfrm>
            <a:off x="1562100" y="2505670"/>
            <a:ext cx="3964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8E8C-46BE-421C-B50D-A499D84BA11F}"/>
              </a:ext>
            </a:extLst>
          </p:cNvPr>
          <p:cNvSpPr txBox="1"/>
          <p:nvPr/>
        </p:nvSpPr>
        <p:spPr>
          <a:xfrm>
            <a:off x="8299765" y="3552825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2015182004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B998-E878-42F0-A842-6F59E20BC070}"/>
              </a:ext>
            </a:extLst>
          </p:cNvPr>
          <p:cNvCxnSpPr>
            <a:cxnSpLocks/>
          </p:cNvCxnSpPr>
          <p:nvPr/>
        </p:nvCxnSpPr>
        <p:spPr>
          <a:xfrm>
            <a:off x="1200150" y="340935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3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멀티쓰레드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047D1-BD4E-4F3E-A570-94E0D342A435}"/>
              </a:ext>
            </a:extLst>
          </p:cNvPr>
          <p:cNvSpPr txBox="1"/>
          <p:nvPr/>
        </p:nvSpPr>
        <p:spPr>
          <a:xfrm>
            <a:off x="4811032" y="3429000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각각의 클라이언트마다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하나의 쓰레드 생성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54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6126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쓰레드 동기화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임계 영역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047D1-BD4E-4F3E-A570-94E0D342A435}"/>
              </a:ext>
            </a:extLst>
          </p:cNvPr>
          <p:cNvSpPr txBox="1"/>
          <p:nvPr/>
        </p:nvSpPr>
        <p:spPr>
          <a:xfrm>
            <a:off x="5234225" y="3429000"/>
            <a:ext cx="17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임계 영역 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90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4442341" y="2903804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THANKS YOU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E837C-1690-4391-829D-1C2E09DAC9F9}"/>
              </a:ext>
            </a:extLst>
          </p:cNvPr>
          <p:cNvSpPr txBox="1"/>
          <p:nvPr/>
        </p:nvSpPr>
        <p:spPr>
          <a:xfrm>
            <a:off x="2643686" y="3682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05A071-DA32-4D23-B01A-38988B580DE7}"/>
              </a:ext>
            </a:extLst>
          </p:cNvPr>
          <p:cNvCxnSpPr>
            <a:cxnSpLocks/>
          </p:cNvCxnSpPr>
          <p:nvPr/>
        </p:nvCxnSpPr>
        <p:spPr>
          <a:xfrm>
            <a:off x="1356828" y="12915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2AABBC-8CE5-43EC-8AC4-C043F10C95BF}"/>
              </a:ext>
            </a:extLst>
          </p:cNvPr>
          <p:cNvSpPr txBox="1"/>
          <p:nvPr/>
        </p:nvSpPr>
        <p:spPr>
          <a:xfrm>
            <a:off x="2894331" y="1832103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01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05EFD-1CCA-4A39-BAB3-E7BC00BAC688}"/>
              </a:ext>
            </a:extLst>
          </p:cNvPr>
          <p:cNvSpPr txBox="1"/>
          <p:nvPr/>
        </p:nvSpPr>
        <p:spPr>
          <a:xfrm>
            <a:off x="7054653" y="1832103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게임소개 및 특징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5A0099-7DD5-4730-A552-3E6B6161405D}"/>
              </a:ext>
            </a:extLst>
          </p:cNvPr>
          <p:cNvCxnSpPr>
            <a:cxnSpLocks/>
          </p:cNvCxnSpPr>
          <p:nvPr/>
        </p:nvCxnSpPr>
        <p:spPr>
          <a:xfrm>
            <a:off x="1347786" y="233797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5CA1-CAF7-488E-BAF6-CFA8A9B33865}"/>
              </a:ext>
            </a:extLst>
          </p:cNvPr>
          <p:cNvSpPr txBox="1"/>
          <p:nvPr/>
        </p:nvSpPr>
        <p:spPr>
          <a:xfrm>
            <a:off x="2894331" y="2759385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02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주요 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240E2-2C84-4FAE-88F8-1421DB4CD674}"/>
              </a:ext>
            </a:extLst>
          </p:cNvPr>
          <p:cNvSpPr txBox="1"/>
          <p:nvPr/>
        </p:nvSpPr>
        <p:spPr>
          <a:xfrm>
            <a:off x="7054653" y="2789250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TCP/IP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활용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5D2F18-9F21-4BB6-B907-0A20BE473279}"/>
              </a:ext>
            </a:extLst>
          </p:cNvPr>
          <p:cNvCxnSpPr>
            <a:cxnSpLocks/>
          </p:cNvCxnSpPr>
          <p:nvPr/>
        </p:nvCxnSpPr>
        <p:spPr>
          <a:xfrm>
            <a:off x="1347787" y="358535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187E2-DE7F-4451-80E3-C548EA684E1B}"/>
              </a:ext>
            </a:extLst>
          </p:cNvPr>
          <p:cNvSpPr txBox="1"/>
          <p:nvPr/>
        </p:nvSpPr>
        <p:spPr>
          <a:xfrm>
            <a:off x="2894331" y="3979565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03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 분담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A74FB-6F71-436A-89CE-A13FB1CFDFCA}"/>
              </a:ext>
            </a:extLst>
          </p:cNvPr>
          <p:cNvSpPr txBox="1"/>
          <p:nvPr/>
        </p:nvSpPr>
        <p:spPr>
          <a:xfrm>
            <a:off x="7054653" y="396683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역활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CD5E3-F67B-449F-8E64-F580BDA525E0}"/>
              </a:ext>
            </a:extLst>
          </p:cNvPr>
          <p:cNvCxnSpPr>
            <a:cxnSpLocks/>
          </p:cNvCxnSpPr>
          <p:nvPr/>
        </p:nvCxnSpPr>
        <p:spPr>
          <a:xfrm>
            <a:off x="1356828" y="4749506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ED137F-8C85-4AAA-8A03-208E1549EFCE}"/>
              </a:ext>
            </a:extLst>
          </p:cNvPr>
          <p:cNvSpPr txBox="1"/>
          <p:nvPr/>
        </p:nvSpPr>
        <p:spPr>
          <a:xfrm>
            <a:off x="2894331" y="513918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04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58421-97EF-413C-97F8-2F8FD8DC5455}"/>
              </a:ext>
            </a:extLst>
          </p:cNvPr>
          <p:cNvSpPr txBox="1"/>
          <p:nvPr/>
        </p:nvSpPr>
        <p:spPr>
          <a:xfrm>
            <a:off x="7054653" y="4774646"/>
            <a:ext cx="3281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리팩토링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프로토콜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멀티쓰레드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쓰레드 동기화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임계 영역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DA7CC1-010E-4E87-ADB1-E7E50E5543E4}"/>
              </a:ext>
            </a:extLst>
          </p:cNvPr>
          <p:cNvCxnSpPr>
            <a:cxnSpLocks/>
          </p:cNvCxnSpPr>
          <p:nvPr/>
        </p:nvCxnSpPr>
        <p:spPr>
          <a:xfrm>
            <a:off x="1356828" y="5965153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AD2139-DB5C-45A6-852B-E08767F9CA97}"/>
              </a:ext>
            </a:extLst>
          </p:cNvPr>
          <p:cNvCxnSpPr>
            <a:cxnSpLocks/>
          </p:cNvCxnSpPr>
          <p:nvPr/>
        </p:nvCxnSpPr>
        <p:spPr>
          <a:xfrm flipH="1">
            <a:off x="6105040" y="1661223"/>
            <a:ext cx="1" cy="430393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F99957-AC0D-418E-8DEA-8224B9D106F2}"/>
              </a:ext>
            </a:extLst>
          </p:cNvPr>
          <p:cNvSpPr txBox="1"/>
          <p:nvPr/>
        </p:nvSpPr>
        <p:spPr>
          <a:xfrm>
            <a:off x="8605142" y="871121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7B3CA21-A745-48A0-98FF-94B9BAC43F1C}"/>
              </a:ext>
            </a:extLst>
          </p:cNvPr>
          <p:cNvCxnSpPr>
            <a:cxnSpLocks/>
          </p:cNvCxnSpPr>
          <p:nvPr/>
        </p:nvCxnSpPr>
        <p:spPr>
          <a:xfrm>
            <a:off x="1356828" y="165238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1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1B015671-818C-4DDD-B263-531296AC6C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1845292"/>
            <a:ext cx="3213640" cy="2403209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2663008" y="4463035"/>
            <a:ext cx="631134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고전 오락실 게임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SUPER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PANG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모작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Win API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로컬 방식의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인용 게임을 수정 및 보완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TCP/IP 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활용한 게임 서버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37577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소개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" name="그림 11" descr="표지판이(가) 표시된 사진&#10;&#10;자동 생성된 설명">
            <a:extLst>
              <a:ext uri="{FF2B5EF4-FFF2-40B4-BE49-F238E27FC236}">
                <a16:creationId xmlns:a16="http://schemas.microsoft.com/office/drawing/2014/main" id="{D0AF3792-73EA-4F07-B052-3257EE719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073" y="1845292"/>
            <a:ext cx="3213640" cy="2410230"/>
          </a:xfrm>
          <a:prstGeom prst="rect">
            <a:avLst/>
          </a:prstGeom>
        </p:spPr>
      </p:pic>
      <p:pic>
        <p:nvPicPr>
          <p:cNvPr id="14" name="그림 13" descr="앉아있는, 모니터, 컴퓨터이(가) 표시된 사진&#10;&#10;자동 생성된 설명">
            <a:extLst>
              <a:ext uri="{FF2B5EF4-FFF2-40B4-BE49-F238E27FC236}">
                <a16:creationId xmlns:a16="http://schemas.microsoft.com/office/drawing/2014/main" id="{53A514CA-4D25-41C3-87D5-D2E10D202A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59" y="1791996"/>
            <a:ext cx="3079408" cy="24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TCP/IP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활용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7257975" y="4527378"/>
            <a:ext cx="3801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TCP/IP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서버를 활용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게임의 충돌처리 및 기타 연산 수행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클라이언트의 부담 최소화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기능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E6653-15B4-409B-B7E3-C0CC30A5A65D}"/>
              </a:ext>
            </a:extLst>
          </p:cNvPr>
          <p:cNvSpPr txBox="1"/>
          <p:nvPr/>
        </p:nvSpPr>
        <p:spPr>
          <a:xfrm>
            <a:off x="2083245" y="1761744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B5C466-E397-4671-A928-FCFF55F0778D}"/>
              </a:ext>
            </a:extLst>
          </p:cNvPr>
          <p:cNvSpPr txBox="1"/>
          <p:nvPr/>
        </p:nvSpPr>
        <p:spPr>
          <a:xfrm>
            <a:off x="2083246" y="3941875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54752-3823-4703-BD49-425FD4383CEA}"/>
              </a:ext>
            </a:extLst>
          </p:cNvPr>
          <p:cNvSpPr txBox="1"/>
          <p:nvPr/>
        </p:nvSpPr>
        <p:spPr>
          <a:xfrm>
            <a:off x="2083246" y="5108351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Render</a:t>
            </a:r>
            <a:endParaRPr lang="ko-KR" altLang="en-US" dirty="0"/>
          </a:p>
        </p:txBody>
      </p:sp>
      <p:sp>
        <p:nvSpPr>
          <p:cNvPr id="11" name="화살표: 오른쪽으로 구부러짐 10">
            <a:extLst>
              <a:ext uri="{FF2B5EF4-FFF2-40B4-BE49-F238E27FC236}">
                <a16:creationId xmlns:a16="http://schemas.microsoft.com/office/drawing/2014/main" id="{576AF5C2-5189-4511-9D7D-0CCFCC9D59BD}"/>
              </a:ext>
            </a:extLst>
          </p:cNvPr>
          <p:cNvSpPr/>
          <p:nvPr/>
        </p:nvSpPr>
        <p:spPr>
          <a:xfrm>
            <a:off x="1503305" y="4064831"/>
            <a:ext cx="477895" cy="13187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오른쪽으로 구부러짐 15">
            <a:extLst>
              <a:ext uri="{FF2B5EF4-FFF2-40B4-BE49-F238E27FC236}">
                <a16:creationId xmlns:a16="http://schemas.microsoft.com/office/drawing/2014/main" id="{21F2026F-64DE-4DB2-A200-636BAC52C621}"/>
              </a:ext>
            </a:extLst>
          </p:cNvPr>
          <p:cNvSpPr/>
          <p:nvPr/>
        </p:nvSpPr>
        <p:spPr>
          <a:xfrm rot="10800000">
            <a:off x="3894117" y="4020913"/>
            <a:ext cx="477895" cy="13187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8EB51C-D43B-435A-9AB3-E21B1C6925D2}"/>
              </a:ext>
            </a:extLst>
          </p:cNvPr>
          <p:cNvSpPr txBox="1"/>
          <p:nvPr/>
        </p:nvSpPr>
        <p:spPr>
          <a:xfrm>
            <a:off x="2083246" y="2775677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Initialize</a:t>
            </a:r>
            <a:endParaRPr lang="ko-KR" altLang="en-US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20451CA-40D6-4CBC-8451-C254BF729AA0}"/>
              </a:ext>
            </a:extLst>
          </p:cNvPr>
          <p:cNvSpPr/>
          <p:nvPr/>
        </p:nvSpPr>
        <p:spPr>
          <a:xfrm>
            <a:off x="2839046" y="3223294"/>
            <a:ext cx="197224" cy="640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2A8771-6EC8-4CAF-B76C-01FEBF5D5DAC}"/>
              </a:ext>
            </a:extLst>
          </p:cNvPr>
          <p:cNvSpPr txBox="1"/>
          <p:nvPr/>
        </p:nvSpPr>
        <p:spPr>
          <a:xfrm>
            <a:off x="5322584" y="1761744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263793-C3B6-4641-8CC6-9C6A4324A93B}"/>
              </a:ext>
            </a:extLst>
          </p:cNvPr>
          <p:cNvSpPr txBox="1"/>
          <p:nvPr/>
        </p:nvSpPr>
        <p:spPr>
          <a:xfrm>
            <a:off x="8023546" y="3279891"/>
            <a:ext cx="1708824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Update</a:t>
            </a:r>
          </a:p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956AC0-B590-47B4-A1BF-0F0731020BAA}"/>
              </a:ext>
            </a:extLst>
          </p:cNvPr>
          <p:cNvSpPr txBox="1"/>
          <p:nvPr/>
        </p:nvSpPr>
        <p:spPr>
          <a:xfrm>
            <a:off x="5322587" y="5248897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Render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4A0E4C-C5B0-4462-9A09-AC7FA3FB0E9A}"/>
              </a:ext>
            </a:extLst>
          </p:cNvPr>
          <p:cNvSpPr txBox="1"/>
          <p:nvPr/>
        </p:nvSpPr>
        <p:spPr>
          <a:xfrm>
            <a:off x="8023546" y="2180209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Initialize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AA794E-EDAD-4157-9EA7-C03D18F73785}"/>
              </a:ext>
            </a:extLst>
          </p:cNvPr>
          <p:cNvSpPr txBox="1"/>
          <p:nvPr/>
        </p:nvSpPr>
        <p:spPr>
          <a:xfrm>
            <a:off x="8023545" y="1761744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05E614-812E-46E1-8C39-E93CECA045D1}"/>
              </a:ext>
            </a:extLst>
          </p:cNvPr>
          <p:cNvSpPr txBox="1"/>
          <p:nvPr/>
        </p:nvSpPr>
        <p:spPr>
          <a:xfrm>
            <a:off x="5308961" y="3312264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Receive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29C3C7-4783-4AFF-AB27-A47F1B03394C}"/>
              </a:ext>
            </a:extLst>
          </p:cNvPr>
          <p:cNvSpPr txBox="1"/>
          <p:nvPr/>
        </p:nvSpPr>
        <p:spPr>
          <a:xfrm>
            <a:off x="5308961" y="3794472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Send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B0C2D87-5975-4792-9C57-8E227B53AA11}"/>
              </a:ext>
            </a:extLst>
          </p:cNvPr>
          <p:cNvCxnSpPr>
            <a:cxnSpLocks/>
          </p:cNvCxnSpPr>
          <p:nvPr/>
        </p:nvCxnSpPr>
        <p:spPr>
          <a:xfrm flipH="1">
            <a:off x="4928415" y="1636949"/>
            <a:ext cx="1" cy="430393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3441086B-9DFD-456C-8391-2C4D4C5644A4}"/>
              </a:ext>
            </a:extLst>
          </p:cNvPr>
          <p:cNvSpPr/>
          <p:nvPr/>
        </p:nvSpPr>
        <p:spPr>
          <a:xfrm>
            <a:off x="6048882" y="4276680"/>
            <a:ext cx="228981" cy="891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3FFDD501-AEAA-416A-9C22-290FB771EFFC}"/>
              </a:ext>
            </a:extLst>
          </p:cNvPr>
          <p:cNvSpPr/>
          <p:nvPr/>
        </p:nvSpPr>
        <p:spPr>
          <a:xfrm>
            <a:off x="7127078" y="3862101"/>
            <a:ext cx="807831" cy="23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76240E-C53D-45DE-BD1F-BB61A59DE1E4}"/>
              </a:ext>
            </a:extLst>
          </p:cNvPr>
          <p:cNvSpPr txBox="1"/>
          <p:nvPr/>
        </p:nvSpPr>
        <p:spPr>
          <a:xfrm>
            <a:off x="5322584" y="2180209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Accept</a:t>
            </a:r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4804FC4-D12E-473C-8C3D-A7B1AEC1755C}"/>
              </a:ext>
            </a:extLst>
          </p:cNvPr>
          <p:cNvSpPr/>
          <p:nvPr/>
        </p:nvSpPr>
        <p:spPr>
          <a:xfrm>
            <a:off x="7123562" y="2247838"/>
            <a:ext cx="807831" cy="23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C50B968A-6B60-440B-9A5E-BB65E28F06EC}"/>
              </a:ext>
            </a:extLst>
          </p:cNvPr>
          <p:cNvSpPr/>
          <p:nvPr/>
        </p:nvSpPr>
        <p:spPr>
          <a:xfrm>
            <a:off x="8826717" y="2607112"/>
            <a:ext cx="197224" cy="640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A7DCD92F-E017-4EDD-A420-1B3BCA93B9AF}"/>
              </a:ext>
            </a:extLst>
          </p:cNvPr>
          <p:cNvSpPr/>
          <p:nvPr/>
        </p:nvSpPr>
        <p:spPr>
          <a:xfrm rot="10800000">
            <a:off x="7116750" y="3375732"/>
            <a:ext cx="807831" cy="23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31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역활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업무 분담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427B293-4E00-4246-8267-329278C6F5FF}"/>
              </a:ext>
            </a:extLst>
          </p:cNvPr>
          <p:cNvSpPr/>
          <p:nvPr/>
        </p:nvSpPr>
        <p:spPr>
          <a:xfrm>
            <a:off x="2330823" y="1685365"/>
            <a:ext cx="4356847" cy="4208831"/>
          </a:xfrm>
          <a:prstGeom prst="ellipse">
            <a:avLst/>
          </a:prstGeom>
          <a:solidFill>
            <a:srgbClr val="4472C4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5FB278-C8A6-494B-97FD-93E406C0F956}"/>
              </a:ext>
            </a:extLst>
          </p:cNvPr>
          <p:cNvSpPr txBox="1"/>
          <p:nvPr/>
        </p:nvSpPr>
        <p:spPr>
          <a:xfrm>
            <a:off x="4032192" y="1685364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AFA228B-5439-43D9-8A72-F029F2D76CDC}"/>
              </a:ext>
            </a:extLst>
          </p:cNvPr>
          <p:cNvSpPr/>
          <p:nvPr/>
        </p:nvSpPr>
        <p:spPr>
          <a:xfrm>
            <a:off x="5527923" y="1685364"/>
            <a:ext cx="4356847" cy="4208831"/>
          </a:xfrm>
          <a:prstGeom prst="ellipse">
            <a:avLst/>
          </a:prstGeom>
          <a:solidFill>
            <a:srgbClr val="FFC000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2B7FBA-A2CD-4ED3-8C15-438D80D737EE}"/>
              </a:ext>
            </a:extLst>
          </p:cNvPr>
          <p:cNvSpPr txBox="1"/>
          <p:nvPr/>
        </p:nvSpPr>
        <p:spPr>
          <a:xfrm>
            <a:off x="7229292" y="1685364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42F3DA-4D64-43DB-880E-5C9EDD87A91C}"/>
              </a:ext>
            </a:extLst>
          </p:cNvPr>
          <p:cNvSpPr txBox="1"/>
          <p:nvPr/>
        </p:nvSpPr>
        <p:spPr>
          <a:xfrm>
            <a:off x="2851390" y="2803830"/>
            <a:ext cx="26757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담당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 코드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리팩토링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메인 컨텐츠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총알 동기화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A041E5-1338-4FA7-8567-0C33C0F83056}"/>
              </a:ext>
            </a:extLst>
          </p:cNvPr>
          <p:cNvSpPr txBox="1"/>
          <p:nvPr/>
        </p:nvSpPr>
        <p:spPr>
          <a:xfrm>
            <a:off x="6848111" y="2497116"/>
            <a:ext cx="22140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담당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TCP/IP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멀티 쓰레드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쓰레드 동기화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장애물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 동기화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68D699-A905-4C71-B1EE-3A41774BD249}"/>
              </a:ext>
            </a:extLst>
          </p:cNvPr>
          <p:cNvSpPr txBox="1"/>
          <p:nvPr/>
        </p:nvSpPr>
        <p:spPr>
          <a:xfrm>
            <a:off x="5503529" y="3189614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연결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프로토콜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16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리팩토링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 descr="텍스트, 앉아있는, 테이블, 녹색이(가) 표시된 사진&#10;&#10;자동 생성된 설명">
            <a:extLst>
              <a:ext uri="{FF2B5EF4-FFF2-40B4-BE49-F238E27FC236}">
                <a16:creationId xmlns:a16="http://schemas.microsoft.com/office/drawing/2014/main" id="{C1659015-152F-4D20-8D62-916508329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352" y="1776727"/>
            <a:ext cx="3493242" cy="3963486"/>
          </a:xfrm>
          <a:prstGeom prst="rect">
            <a:avLst/>
          </a:prstGeom>
        </p:spPr>
      </p:pic>
      <p:pic>
        <p:nvPicPr>
          <p:cNvPr id="11" name="그림 10" descr="화면, 모니터, 검은색, 컴퓨터이(가) 표시된 사진&#10;&#10;자동 생성된 설명">
            <a:extLst>
              <a:ext uri="{FF2B5EF4-FFF2-40B4-BE49-F238E27FC236}">
                <a16:creationId xmlns:a16="http://schemas.microsoft.com/office/drawing/2014/main" id="{157D6A65-EB12-408A-A943-81E15A8FA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22" y="1939571"/>
            <a:ext cx="3053604" cy="22065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FCE177-F61B-4196-98F2-0B373DB3F830}"/>
              </a:ext>
            </a:extLst>
          </p:cNvPr>
          <p:cNvSpPr txBox="1"/>
          <p:nvPr/>
        </p:nvSpPr>
        <p:spPr>
          <a:xfrm>
            <a:off x="1304084" y="4340651"/>
            <a:ext cx="3300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2000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줄의 비효율적인 코드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기존의 코드는 절차 지향적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68BF74-E24F-4ED3-A9BD-4383EBA1E084}"/>
              </a:ext>
            </a:extLst>
          </p:cNvPr>
          <p:cNvSpPr txBox="1"/>
          <p:nvPr/>
        </p:nvSpPr>
        <p:spPr>
          <a:xfrm>
            <a:off x="8180594" y="2144354"/>
            <a:ext cx="26372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가독성과 유지보수성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매우 나쁨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로컬 방식의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인용 게임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중복되는 소스코드 多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서버를 추가하기 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리팩토링이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필수적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64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리팩토링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 descr="키보드이(가) 표시된 사진&#10;&#10;자동 생성된 설명">
            <a:extLst>
              <a:ext uri="{FF2B5EF4-FFF2-40B4-BE49-F238E27FC236}">
                <a16:creationId xmlns:a16="http://schemas.microsoft.com/office/drawing/2014/main" id="{51D9A623-5637-4DA4-9446-9A025A9C0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094" y="1701352"/>
            <a:ext cx="1392916" cy="4280051"/>
          </a:xfrm>
          <a:prstGeom prst="rect">
            <a:avLst/>
          </a:prstGeom>
        </p:spPr>
      </p:pic>
      <p:pic>
        <p:nvPicPr>
          <p:cNvPr id="13" name="그림 12" descr="검은색, 전화이(가) 표시된 사진&#10;&#10;자동 생성된 설명">
            <a:extLst>
              <a:ext uri="{FF2B5EF4-FFF2-40B4-BE49-F238E27FC236}">
                <a16:creationId xmlns:a16="http://schemas.microsoft.com/office/drawing/2014/main" id="{43C38462-6140-4BD5-8FA5-5D8326FF0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982" y="2250456"/>
            <a:ext cx="3987564" cy="32014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0047D1-BD4E-4F3E-A570-94E0D342A435}"/>
              </a:ext>
            </a:extLst>
          </p:cNvPr>
          <p:cNvSpPr txBox="1"/>
          <p:nvPr/>
        </p:nvSpPr>
        <p:spPr>
          <a:xfrm>
            <a:off x="7468419" y="2035621"/>
            <a:ext cx="318548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리팩토링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절차 지향적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 지향적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비효율적인 중복 코드 제거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전체적으로 약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600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줄 절약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가독성 및 유지보수성이 증가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서버를 추가하기 용이해짐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But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 코드 한계로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메모리 비효율적 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프레임 고정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9340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리팩토링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047D1-BD4E-4F3E-A570-94E0D342A435}"/>
              </a:ext>
            </a:extLst>
          </p:cNvPr>
          <p:cNvSpPr txBox="1"/>
          <p:nvPr/>
        </p:nvSpPr>
        <p:spPr>
          <a:xfrm>
            <a:off x="6611894" y="1947402"/>
            <a:ext cx="41184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리팩토링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프레임워크를 새로 제작 후 이식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Client</a:t>
            </a:r>
          </a:p>
          <a:p>
            <a:pPr algn="ctr"/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GetTickCount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()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프레임을 고정 및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DeltaTime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(Main.cpp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40~74 Line)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각 게임 오브젝트에 멤버변수로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서버와 통신할 프로토콜 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(Player, Bullet, Tile, Item, Ball)</a:t>
            </a:r>
          </a:p>
        </p:txBody>
      </p:sp>
      <p:pic>
        <p:nvPicPr>
          <p:cNvPr id="9" name="그림 8" descr="컴퓨터, 앉아있는, 노트북, 화면이(가) 표시된 사진&#10;&#10;자동 생성된 설명">
            <a:extLst>
              <a:ext uri="{FF2B5EF4-FFF2-40B4-BE49-F238E27FC236}">
                <a16:creationId xmlns:a16="http://schemas.microsoft.com/office/drawing/2014/main" id="{1E089A05-3746-40EA-8C56-308555117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080" y="1594305"/>
            <a:ext cx="1490628" cy="4530723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B90AA45-52D6-462A-80B2-F48527BED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320" y="1640094"/>
            <a:ext cx="3204607" cy="449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9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프로토콜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047D1-BD4E-4F3E-A570-94E0D342A435}"/>
              </a:ext>
            </a:extLst>
          </p:cNvPr>
          <p:cNvSpPr txBox="1"/>
          <p:nvPr/>
        </p:nvSpPr>
        <p:spPr>
          <a:xfrm>
            <a:off x="6685609" y="2439240"/>
            <a:ext cx="34163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서버와 통신하는 프로토콜 정의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Protocol.h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Player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Bullet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Ball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Tile(Block)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Item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</p:txBody>
      </p:sp>
      <p:pic>
        <p:nvPicPr>
          <p:cNvPr id="13" name="그림 12" descr="검은색, 화면이(가) 표시된 사진&#10;&#10;자동 생성된 설명">
            <a:extLst>
              <a:ext uri="{FF2B5EF4-FFF2-40B4-BE49-F238E27FC236}">
                <a16:creationId xmlns:a16="http://schemas.microsoft.com/office/drawing/2014/main" id="{581DB118-8C4B-4696-B4F8-318591438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89" y="1898340"/>
            <a:ext cx="2114550" cy="3667125"/>
          </a:xfrm>
          <a:prstGeom prst="rect">
            <a:avLst/>
          </a:prstGeom>
        </p:spPr>
      </p:pic>
      <p:pic>
        <p:nvPicPr>
          <p:cNvPr id="15" name="그림 14" descr="모니터, 화면, 비디오, 텔레비전이(가) 표시된 사진&#10;&#10;자동 생성된 설명">
            <a:extLst>
              <a:ext uri="{FF2B5EF4-FFF2-40B4-BE49-F238E27FC236}">
                <a16:creationId xmlns:a16="http://schemas.microsoft.com/office/drawing/2014/main" id="{309843C5-9D26-4478-B3B8-AAD683C1D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18" y="1898340"/>
            <a:ext cx="2114550" cy="3667125"/>
          </a:xfrm>
          <a:prstGeom prst="rect">
            <a:avLst/>
          </a:prstGeom>
        </p:spPr>
      </p:pic>
      <p:pic>
        <p:nvPicPr>
          <p:cNvPr id="10" name="그림 9" descr="시계이(가) 표시된 사진&#10;&#10;자동 생성된 설명">
            <a:extLst>
              <a:ext uri="{FF2B5EF4-FFF2-40B4-BE49-F238E27FC236}">
                <a16:creationId xmlns:a16="http://schemas.microsoft.com/office/drawing/2014/main" id="{666B32D9-72B0-48DB-842C-9CB0C2CA8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53" y="3222315"/>
            <a:ext cx="14859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4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339</Words>
  <Application>Microsoft Office PowerPoint</Application>
  <PresentationFormat>와이드스크린</PresentationFormat>
  <Paragraphs>147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동규 이</dc:creator>
  <cp:lastModifiedBy>동규 이</cp:lastModifiedBy>
  <cp:revision>39</cp:revision>
  <dcterms:created xsi:type="dcterms:W3CDTF">2019-10-12T13:13:20Z</dcterms:created>
  <dcterms:modified xsi:type="dcterms:W3CDTF">2019-11-28T03:17:19Z</dcterms:modified>
  <cp:version/>
</cp:coreProperties>
</file>