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2" y="8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967AC5-27C4-4C6F-9132-9E3CE1763FFC}"/>
              </a:ext>
            </a:extLst>
          </p:cNvPr>
          <p:cNvSpPr txBox="1"/>
          <p:nvPr/>
        </p:nvSpPr>
        <p:spPr>
          <a:xfrm>
            <a:off x="7511087" y="3019067"/>
            <a:ext cx="3185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 교수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이형구 교수님</a:t>
            </a:r>
          </a:p>
        </p:txBody>
      </p: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52B0FC0-A4B3-4DB2-8CD6-E5ED3531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5593" y="2429967"/>
            <a:ext cx="3450287" cy="215451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AC9955-34ED-470D-8663-E4EEE6BE50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0032" y="2429968"/>
            <a:ext cx="3450287" cy="21545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6A9C84-14C5-41EA-8663-66FAD4A20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71" y="2436526"/>
            <a:ext cx="3450287" cy="2154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417401" y="1953580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810758" y="491913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자유로운 건물 빌드를 위해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피킹을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임의의 지점에 오브젝트 설치</a:t>
            </a:r>
          </a:p>
        </p:txBody>
      </p:sp>
    </p:spTree>
    <p:extLst>
      <p:ext uri="{BB962C8B-B14F-4D97-AF65-F5344CB8AC3E}">
        <p14:creationId xmlns:p14="http://schemas.microsoft.com/office/powerpoint/2010/main" val="364366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037098" y="1892637"/>
            <a:ext cx="1784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날씨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118261" y="4999722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스트림 출력을 사용하여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쉐이더에서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직접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프래그먼트를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생성하여 비와 같은 환경을 표현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또한 시간의 흐름에 따른 낮과 밤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그림 13" descr="건물, 실외, 물, 강이(가) 표시된 사진&#10;&#10;자동 생성된 설명">
            <a:extLst>
              <a:ext uri="{FF2B5EF4-FFF2-40B4-BE49-F238E27FC236}">
                <a16:creationId xmlns:a16="http://schemas.microsoft.com/office/drawing/2014/main" id="{14230723-7CC9-4C8C-AA4A-E3E17DB7E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353689"/>
            <a:ext cx="4138220" cy="2345327"/>
          </a:xfrm>
          <a:prstGeom prst="rect">
            <a:avLst/>
          </a:prstGeom>
        </p:spPr>
      </p:pic>
      <p:pic>
        <p:nvPicPr>
          <p:cNvPr id="16" name="그림 15" descr="고양이, 건물, 벽돌, 앉아있는이(가) 표시된 사진&#10;&#10;자동 생성된 설명">
            <a:extLst>
              <a:ext uri="{FF2B5EF4-FFF2-40B4-BE49-F238E27FC236}">
                <a16:creationId xmlns:a16="http://schemas.microsoft.com/office/drawing/2014/main" id="{9AC8306D-C1A1-40F2-BAC9-AE070CBB9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81" y="2373335"/>
            <a:ext cx="5331966" cy="23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건물, 절반, 음식, 벽돌이(가) 표시된 사진&#10;&#10;자동 생성된 설명">
            <a:extLst>
              <a:ext uri="{FF2B5EF4-FFF2-40B4-BE49-F238E27FC236}">
                <a16:creationId xmlns:a16="http://schemas.microsoft.com/office/drawing/2014/main" id="{0DCC595C-445A-489F-9DDF-6E1438F6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07" y="2532985"/>
            <a:ext cx="2957703" cy="2070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CCC584-08F0-4E77-AE75-71FEC2DB3051}"/>
              </a:ext>
            </a:extLst>
          </p:cNvPr>
          <p:cNvSpPr txBox="1"/>
          <p:nvPr/>
        </p:nvSpPr>
        <p:spPr>
          <a:xfrm>
            <a:off x="2305539" y="2118585"/>
            <a:ext cx="189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매핑</a:t>
            </a:r>
          </a:p>
        </p:txBody>
      </p:sp>
      <p:pic>
        <p:nvPicPr>
          <p:cNvPr id="12" name="그림 11" descr="벽돌, 앉아있는, 모니터, 사진이(가) 표시된 사진&#10;&#10;자동 생성된 설명">
            <a:extLst>
              <a:ext uri="{FF2B5EF4-FFF2-40B4-BE49-F238E27FC236}">
                <a16:creationId xmlns:a16="http://schemas.microsoft.com/office/drawing/2014/main" id="{1D4F508A-FA3E-462F-B9FA-38C0B8AA2F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6429" r="16202" b="4480"/>
          <a:stretch/>
        </p:blipFill>
        <p:spPr>
          <a:xfrm>
            <a:off x="5232903" y="2532985"/>
            <a:ext cx="2230611" cy="2070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D26FAC-DBA9-4053-A0B0-631DF7F75641}"/>
              </a:ext>
            </a:extLst>
          </p:cNvPr>
          <p:cNvSpPr txBox="1"/>
          <p:nvPr/>
        </p:nvSpPr>
        <p:spPr>
          <a:xfrm>
            <a:off x="5511731" y="2121071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매핑</a:t>
            </a:r>
          </a:p>
        </p:txBody>
      </p:sp>
      <p:pic>
        <p:nvPicPr>
          <p:cNvPr id="15" name="그림 14" descr="벽돌, 건물, 앉아있는, 음식이(가) 표시된 사진&#10;&#10;자동 생성된 설명">
            <a:extLst>
              <a:ext uri="{FF2B5EF4-FFF2-40B4-BE49-F238E27FC236}">
                <a16:creationId xmlns:a16="http://schemas.microsoft.com/office/drawing/2014/main" id="{C40936DB-81A0-4527-AEED-D7004D832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45" y="2532984"/>
            <a:ext cx="2587989" cy="20703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048539-5646-4E42-9753-B1FF8527B8F0}"/>
              </a:ext>
            </a:extLst>
          </p:cNvPr>
          <p:cNvSpPr txBox="1"/>
          <p:nvPr/>
        </p:nvSpPr>
        <p:spPr>
          <a:xfrm>
            <a:off x="8015865" y="2118584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환경 매핑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FF188-A240-47A9-9C4C-4140A11442ED}"/>
              </a:ext>
            </a:extLst>
          </p:cNvPr>
          <p:cNvSpPr txBox="1"/>
          <p:nvPr/>
        </p:nvSpPr>
        <p:spPr>
          <a:xfrm>
            <a:off x="3228870" y="5029579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효과와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범프매핑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표현과 같은 환경 매핑을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구현하여 사실적인 플레이경험을 제공</a:t>
            </a:r>
          </a:p>
        </p:txBody>
      </p:sp>
    </p:spTree>
    <p:extLst>
      <p:ext uri="{BB962C8B-B14F-4D97-AF65-F5344CB8AC3E}">
        <p14:creationId xmlns:p14="http://schemas.microsoft.com/office/powerpoint/2010/main" val="389383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서버 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13/19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4730" y="1997901"/>
            <a:ext cx="9491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3D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환경의 클라이언트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서버간 네트워크 기능 숙달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730" y="2977360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</a:t>
            </a:r>
            <a:r>
              <a:rPr kumimoji="0" lang="en-US" altLang="ko-KR" sz="2800" i="0" u="none" strike="noStrike" kern="1200" cap="none" spc="0" normalizeH="0" baseline="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IOCP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 소켓 입출력 모델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을 통한 다중 접속 서버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4730" y="492307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플레이어 간의 시야 처리 및 충돌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4730" y="394996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데드레커닝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기법을 적용한 이동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dirty="0">
                <a:latin typeface="HY헤드라인M"/>
                <a:ea typeface="HY헤드라인M"/>
              </a:rPr>
              <a:t>서버 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14/19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38842" y="2754909"/>
            <a:ext cx="9491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lang="ko-KR" altLang="en-US" sz="2800" dirty="0">
                <a:latin typeface="HY견고딕"/>
                <a:ea typeface="HY견고딕"/>
              </a:rPr>
              <a:t>적은 수의 쓰레드로 서버를 구성 가능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8842" y="3734368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동기 입출력에 비해 성능이 높음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8842" y="4706976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성능이 높기 때문에 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동접자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 수를 늘릴 수 있음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70958-230D-4122-A511-83BBD585AC64}"/>
              </a:ext>
            </a:extLst>
          </p:cNvPr>
          <p:cNvSpPr txBox="1"/>
          <p:nvPr/>
        </p:nvSpPr>
        <p:spPr>
          <a:xfrm>
            <a:off x="1347787" y="1889744"/>
            <a:ext cx="94915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IOCP</a:t>
            </a:r>
            <a:r>
              <a:rPr lang="ko-KR" altLang="en-US" sz="320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로 구현하는 이유</a:t>
            </a:r>
            <a:endParaRPr lang="ko-KR" altLang="en-US" sz="3200" dirty="0">
              <a:solidFill>
                <a:schemeClr val="accent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개인별 준비 현황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15/19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93669" y="2803526"/>
            <a:ext cx="1917512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12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DirectX12 </a:t>
            </a:r>
            <a:r>
              <a:rPr lang="ko-KR" altLang="en-US" sz="1400" dirty="0" err="1">
                <a:latin typeface="HY헤드라인M"/>
                <a:ea typeface="HY헤드라인M"/>
              </a:rPr>
              <a:t>피킹</a:t>
            </a:r>
            <a:r>
              <a:rPr lang="ko-KR" altLang="en-US" sz="1400" dirty="0">
                <a:latin typeface="HY헤드라인M"/>
                <a:ea typeface="HY헤드라인M"/>
              </a:rPr>
              <a:t> 구현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UNITY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319044" y="2332539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80983" y="2841217"/>
            <a:ext cx="2278382" cy="22241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>
                <a:latin typeface="HY헤드라인M"/>
                <a:ea typeface="HY헤드라인M"/>
              </a:rPr>
              <a:t>자료구조</a:t>
            </a:r>
            <a:r>
              <a:rPr lang="en-US" altLang="ko-KR" sz="1400">
                <a:latin typeface="HY헤드라인M"/>
                <a:ea typeface="HY헤드라인M"/>
              </a:rPr>
              <a:t>/</a:t>
            </a:r>
            <a:r>
              <a:rPr lang="ko-KR" altLang="en-US" sz="140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Multi-Core Programming</a:t>
            </a:r>
          </a:p>
          <a:p>
            <a:pPr algn="ctr">
              <a:defRPr/>
            </a:pP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 Server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UNITY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4A763-8396-43A1-9B10-BA4FAFE695A2}"/>
              </a:ext>
            </a:extLst>
          </p:cNvPr>
          <p:cNvSpPr txBox="1"/>
          <p:nvPr/>
        </p:nvSpPr>
        <p:spPr>
          <a:xfrm>
            <a:off x="2218782" y="2803526"/>
            <a:ext cx="1986441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11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UNITY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TCP/IP, IOCP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6054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중점 연구 분야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16/19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dirty="0" err="1">
                <a:latin typeface="HY견고딕"/>
                <a:ea typeface="HY견고딕"/>
              </a:rPr>
              <a:t>김하윤</a:t>
            </a:r>
            <a:endParaRPr lang="ko-KR" altLang="en-US" sz="2000" dirty="0">
              <a:latin typeface="HY견고딕"/>
              <a:ea typeface="HY견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74018" y="2803526"/>
            <a:ext cx="2425664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최적화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206556" y="2330110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57866" y="2543112"/>
            <a:ext cx="5048690" cy="2585323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프레임워크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애니메이션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그림자 </a:t>
            </a:r>
            <a:r>
              <a:rPr lang="en-US" altLang="ko-KR" dirty="0">
                <a:latin typeface="HY견고딕"/>
                <a:ea typeface="HY견고딕"/>
              </a:rPr>
              <a:t>&amp; </a:t>
            </a:r>
            <a:r>
              <a:rPr lang="ko-KR" altLang="en-US" dirty="0">
                <a:latin typeface="HY견고딕"/>
                <a:ea typeface="HY견고딕"/>
              </a:rPr>
              <a:t>조명 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환경매핑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>
                <a:latin typeface="HY견고딕"/>
                <a:ea typeface="HY견고딕"/>
              </a:rPr>
              <a:t>물</a:t>
            </a:r>
            <a:r>
              <a:rPr lang="en-US" altLang="ko-KR" dirty="0">
                <a:latin typeface="HY견고딕"/>
                <a:ea typeface="HY견고딕"/>
              </a:rPr>
              <a:t>) / </a:t>
            </a:r>
            <a:r>
              <a:rPr lang="ko-KR" altLang="en-US" dirty="0" err="1">
                <a:latin typeface="HY견고딕"/>
                <a:ea typeface="HY견고딕"/>
              </a:rPr>
              <a:t>범프매핑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 err="1">
                <a:latin typeface="HY견고딕"/>
                <a:ea typeface="HY견고딕"/>
              </a:rPr>
              <a:t>노멀매핑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쉐이더</a:t>
            </a:r>
            <a:r>
              <a:rPr lang="ko-KR" altLang="en-US" dirty="0">
                <a:latin typeface="HY견고딕"/>
                <a:ea typeface="HY견고딕"/>
              </a:rPr>
              <a:t> 프로그래밍 </a:t>
            </a:r>
            <a:r>
              <a:rPr lang="en-US" altLang="ko-KR" dirty="0">
                <a:latin typeface="HY견고딕"/>
                <a:ea typeface="HY견고딕"/>
              </a:rPr>
              <a:t>( </a:t>
            </a:r>
            <a:r>
              <a:rPr lang="ko-KR" altLang="en-US" dirty="0">
                <a:latin typeface="HY견고딕"/>
                <a:ea typeface="HY견고딕"/>
              </a:rPr>
              <a:t>날씨 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컨텐츠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구성원 역할 분담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17/19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987039" y="3138554"/>
            <a:ext cx="3108960" cy="3044386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95999" y="3138554"/>
            <a:ext cx="3108960" cy="304438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41519" y="1703749"/>
            <a:ext cx="3108960" cy="3044386"/>
          </a:xfrm>
          <a:prstGeom prst="ellipse">
            <a:avLst/>
          </a:prstGeom>
          <a:solidFill>
            <a:srgbClr val="FF0000">
              <a:alpha val="5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34528" y="4466795"/>
            <a:ext cx="3213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프레임워크 제작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및 메인 컨텐츠 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9040" y="2163160"/>
            <a:ext cx="2773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</a:t>
            </a:r>
            <a:r>
              <a:rPr lang="en-US" altLang="ko-KR" dirty="0">
                <a:latin typeface="HY견고딕"/>
                <a:ea typeface="HY견고딕"/>
              </a:rPr>
              <a:t>&amp; </a:t>
            </a:r>
            <a:r>
              <a:rPr lang="ko-KR" altLang="en-US" dirty="0">
                <a:latin typeface="HY견고딕"/>
                <a:ea typeface="HY견고딕"/>
              </a:rPr>
              <a:t>서버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메인 프레임워크 제작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컨텐츠 구현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2979" y="3449680"/>
            <a:ext cx="1160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쉐이더</a:t>
            </a:r>
            <a:r>
              <a:rPr lang="en-US" altLang="ko-KR">
                <a:latin typeface="HY견고딕"/>
                <a:ea typeface="HY견고딕"/>
              </a:rPr>
              <a:t>,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</a:t>
            </a:r>
            <a:r>
              <a:rPr lang="ko-KR" altLang="en-US">
                <a:latin typeface="HY견고딕"/>
                <a:ea typeface="HY견고딕"/>
              </a:rPr>
              <a:t>그림자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   </a:t>
            </a:r>
            <a:r>
              <a:rPr lang="ko-KR" altLang="en-US">
                <a:latin typeface="HY견고딕"/>
                <a:ea typeface="HY견고딕"/>
              </a:rPr>
              <a:t>등등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1271" y="3600840"/>
            <a:ext cx="1279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서버 연결</a:t>
            </a:r>
          </a:p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 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48509" y="4660747"/>
            <a:ext cx="3108960" cy="909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 구현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 제작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0578" y="3397616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latin typeface="HY헤드라인M"/>
                <a:ea typeface="HY헤드라인M"/>
              </a:rPr>
              <a:t>이동규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14288" y="1666074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김하윤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2989" y="3425035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이득유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WHEN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18/19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F1ABF0D-E377-465C-91E7-106AAF778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4228"/>
              </p:ext>
            </p:extLst>
          </p:nvPr>
        </p:nvGraphicFramePr>
        <p:xfrm>
          <a:off x="1060843" y="1711923"/>
          <a:ext cx="10070312" cy="41923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778">
                  <a:extLst>
                    <a:ext uri="{9D8B030D-6E8A-4147-A177-3AD203B41FA5}">
                      <a16:colId xmlns:a16="http://schemas.microsoft.com/office/drawing/2014/main" val="561285257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644517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50973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17337231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3969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260859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6687149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20229515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5954592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095945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78844374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571818742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21275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570694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2832887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697694373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7581318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278174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35992815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087717044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721004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181560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15867579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117525698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323390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566350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21984538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9497008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935171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212368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21005712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99658736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3054398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358657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714519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80615537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996996359"/>
                    </a:ext>
                  </a:extLst>
                </a:gridCol>
              </a:tblGrid>
              <a:tr h="35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21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4463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+mn-ea"/>
                        </a:rPr>
                        <a:t>클라이언트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3695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2103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07037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환경요소 배치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4296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2468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trike="noStrik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375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패킷 설계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181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조명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964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노멀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매핑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370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하우징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179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249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데드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레커닝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15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 표현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6104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연동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46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73223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247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A.I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9978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9158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최적화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18201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87006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2416BB6-E2CD-4BFA-9FB1-D36BE8D13D15}"/>
              </a:ext>
            </a:extLst>
          </p:cNvPr>
          <p:cNvSpPr/>
          <p:nvPr/>
        </p:nvSpPr>
        <p:spPr>
          <a:xfrm>
            <a:off x="2654968" y="2287282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49BB74-95F6-428D-BED8-87D3A2D2AFB0}"/>
              </a:ext>
            </a:extLst>
          </p:cNvPr>
          <p:cNvSpPr/>
          <p:nvPr/>
        </p:nvSpPr>
        <p:spPr>
          <a:xfrm>
            <a:off x="6095999" y="1435130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김하윤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2B8598-D4B7-43AE-8A21-CCA7299250D0}"/>
              </a:ext>
            </a:extLst>
          </p:cNvPr>
          <p:cNvSpPr/>
          <p:nvPr/>
        </p:nvSpPr>
        <p:spPr>
          <a:xfrm>
            <a:off x="7234989" y="1437842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F6E5E6-283A-4E61-8B98-8ECCBB8D613B}"/>
              </a:ext>
            </a:extLst>
          </p:cNvPr>
          <p:cNvSpPr/>
          <p:nvPr/>
        </p:nvSpPr>
        <p:spPr>
          <a:xfrm>
            <a:off x="8373979" y="1435130"/>
            <a:ext cx="929329" cy="1227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이득유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3B6E4B-E12A-4277-9C61-1CEE94D46F45}"/>
              </a:ext>
            </a:extLst>
          </p:cNvPr>
          <p:cNvSpPr/>
          <p:nvPr/>
        </p:nvSpPr>
        <p:spPr>
          <a:xfrm>
            <a:off x="2654968" y="2098490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193351-6F7E-4B91-BC7F-280271B5DC2C}"/>
              </a:ext>
            </a:extLst>
          </p:cNvPr>
          <p:cNvSpPr/>
          <p:nvPr/>
        </p:nvSpPr>
        <p:spPr>
          <a:xfrm>
            <a:off x="3569925" y="2792477"/>
            <a:ext cx="450292" cy="872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2B2FDB-218E-4E41-8B7D-27F024E5AD49}"/>
              </a:ext>
            </a:extLst>
          </p:cNvPr>
          <p:cNvSpPr/>
          <p:nvPr/>
        </p:nvSpPr>
        <p:spPr>
          <a:xfrm>
            <a:off x="3569926" y="2882844"/>
            <a:ext cx="450292" cy="832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82BCA1-FF3A-440F-9983-4BCFC93F5D6F}"/>
              </a:ext>
            </a:extLst>
          </p:cNvPr>
          <p:cNvSpPr/>
          <p:nvPr/>
        </p:nvSpPr>
        <p:spPr>
          <a:xfrm>
            <a:off x="2654968" y="2638248"/>
            <a:ext cx="914957" cy="1309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CB90C9-7C80-48A0-8005-5B54378D0273}"/>
              </a:ext>
            </a:extLst>
          </p:cNvPr>
          <p:cNvSpPr/>
          <p:nvPr/>
        </p:nvSpPr>
        <p:spPr>
          <a:xfrm>
            <a:off x="3584297" y="2468302"/>
            <a:ext cx="1864003" cy="112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D9BC69-97E9-430A-825A-195F80FC2218}"/>
              </a:ext>
            </a:extLst>
          </p:cNvPr>
          <p:cNvSpPr/>
          <p:nvPr/>
        </p:nvSpPr>
        <p:spPr>
          <a:xfrm>
            <a:off x="3569925" y="3010284"/>
            <a:ext cx="1878375" cy="118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00A16C-EC9D-48B9-8E95-09F6249A860F}"/>
              </a:ext>
            </a:extLst>
          </p:cNvPr>
          <p:cNvSpPr/>
          <p:nvPr/>
        </p:nvSpPr>
        <p:spPr>
          <a:xfrm>
            <a:off x="5472165" y="3009404"/>
            <a:ext cx="1878375" cy="112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FF57B0-8768-41D2-9765-9C0BD678B0BB}"/>
              </a:ext>
            </a:extLst>
          </p:cNvPr>
          <p:cNvSpPr/>
          <p:nvPr/>
        </p:nvSpPr>
        <p:spPr>
          <a:xfrm>
            <a:off x="2654968" y="3182144"/>
            <a:ext cx="1878375" cy="1491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202E9A-0784-45EF-9106-FD86FCBA96F5}"/>
              </a:ext>
            </a:extLst>
          </p:cNvPr>
          <p:cNvSpPr/>
          <p:nvPr/>
        </p:nvSpPr>
        <p:spPr>
          <a:xfrm>
            <a:off x="3569925" y="3730259"/>
            <a:ext cx="963418" cy="1499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576E08-B52D-4BD1-B1C0-5FA37E701A18}"/>
              </a:ext>
            </a:extLst>
          </p:cNvPr>
          <p:cNvSpPr/>
          <p:nvPr/>
        </p:nvSpPr>
        <p:spPr>
          <a:xfrm>
            <a:off x="4533343" y="3371843"/>
            <a:ext cx="1878375" cy="1491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7934BC-EA37-4A86-B770-18AC108AD381}"/>
              </a:ext>
            </a:extLst>
          </p:cNvPr>
          <p:cNvSpPr/>
          <p:nvPr/>
        </p:nvSpPr>
        <p:spPr>
          <a:xfrm>
            <a:off x="7367584" y="3926772"/>
            <a:ext cx="2839915" cy="136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4705CC-101A-47F1-BBAA-02DCE7B54EEC}"/>
              </a:ext>
            </a:extLst>
          </p:cNvPr>
          <p:cNvSpPr/>
          <p:nvPr/>
        </p:nvSpPr>
        <p:spPr>
          <a:xfrm>
            <a:off x="5472530" y="4542161"/>
            <a:ext cx="1385470" cy="75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DE7852-D90C-4108-AE8A-FCAC89D190D3}"/>
              </a:ext>
            </a:extLst>
          </p:cNvPr>
          <p:cNvSpPr/>
          <p:nvPr/>
        </p:nvSpPr>
        <p:spPr>
          <a:xfrm>
            <a:off x="3569924" y="5269446"/>
            <a:ext cx="3756751" cy="899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5BB236-6589-495B-800F-458FDA05EDB8}"/>
              </a:ext>
            </a:extLst>
          </p:cNvPr>
          <p:cNvSpPr/>
          <p:nvPr/>
        </p:nvSpPr>
        <p:spPr>
          <a:xfrm>
            <a:off x="3569924" y="5184892"/>
            <a:ext cx="3756751" cy="6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7F5C6D-ED55-472A-AA95-E88BB12F9D19}"/>
              </a:ext>
            </a:extLst>
          </p:cNvPr>
          <p:cNvSpPr/>
          <p:nvPr/>
        </p:nvSpPr>
        <p:spPr>
          <a:xfrm>
            <a:off x="5472530" y="4288827"/>
            <a:ext cx="2839915" cy="1271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524A44-83D9-4702-A811-0CC8F9E8963A}"/>
              </a:ext>
            </a:extLst>
          </p:cNvPr>
          <p:cNvSpPr/>
          <p:nvPr/>
        </p:nvSpPr>
        <p:spPr>
          <a:xfrm>
            <a:off x="4533343" y="4654410"/>
            <a:ext cx="5674156" cy="1271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16F661-9D65-4826-BF2D-C8DC6582DE3B}"/>
              </a:ext>
            </a:extLst>
          </p:cNvPr>
          <p:cNvSpPr/>
          <p:nvPr/>
        </p:nvSpPr>
        <p:spPr>
          <a:xfrm>
            <a:off x="5474458" y="4452772"/>
            <a:ext cx="1385471" cy="75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65EA9-6409-4F0B-8218-76441E6A53F5}"/>
              </a:ext>
            </a:extLst>
          </p:cNvPr>
          <p:cNvSpPr/>
          <p:nvPr/>
        </p:nvSpPr>
        <p:spPr>
          <a:xfrm>
            <a:off x="8329124" y="4895582"/>
            <a:ext cx="2802032" cy="1006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4FB275-5978-4D0C-A6EA-C4C1CEA1A693}"/>
              </a:ext>
            </a:extLst>
          </p:cNvPr>
          <p:cNvSpPr/>
          <p:nvPr/>
        </p:nvSpPr>
        <p:spPr>
          <a:xfrm>
            <a:off x="8329124" y="4811027"/>
            <a:ext cx="2802032" cy="77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5F511B-4D45-49C3-AD2C-42E28C9C7642}"/>
              </a:ext>
            </a:extLst>
          </p:cNvPr>
          <p:cNvSpPr/>
          <p:nvPr/>
        </p:nvSpPr>
        <p:spPr>
          <a:xfrm>
            <a:off x="6411717" y="5569946"/>
            <a:ext cx="3795782" cy="1271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30A7FB-1FC0-4A15-9B88-1B7050EA17B7}"/>
              </a:ext>
            </a:extLst>
          </p:cNvPr>
          <p:cNvSpPr/>
          <p:nvPr/>
        </p:nvSpPr>
        <p:spPr>
          <a:xfrm flipV="1">
            <a:off x="9303572" y="5794512"/>
            <a:ext cx="1827583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948D36C-75E2-4796-B933-263D7AFA20AF}"/>
              </a:ext>
            </a:extLst>
          </p:cNvPr>
          <p:cNvSpPr/>
          <p:nvPr/>
        </p:nvSpPr>
        <p:spPr>
          <a:xfrm flipV="1">
            <a:off x="9303572" y="5725197"/>
            <a:ext cx="1827583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8888DAA-AEA1-4EE7-85EF-334CB7CBB6F7}"/>
              </a:ext>
            </a:extLst>
          </p:cNvPr>
          <p:cNvSpPr/>
          <p:nvPr/>
        </p:nvSpPr>
        <p:spPr>
          <a:xfrm>
            <a:off x="9303572" y="5853475"/>
            <a:ext cx="1827583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4C823C-6ECE-49AD-8858-57110098BF61}"/>
              </a:ext>
            </a:extLst>
          </p:cNvPr>
          <p:cNvSpPr/>
          <p:nvPr/>
        </p:nvSpPr>
        <p:spPr>
          <a:xfrm>
            <a:off x="7389370" y="5017962"/>
            <a:ext cx="910375" cy="127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CCC1BC-A9FD-41FC-9A4B-7C1954322D13}"/>
              </a:ext>
            </a:extLst>
          </p:cNvPr>
          <p:cNvSpPr/>
          <p:nvPr/>
        </p:nvSpPr>
        <p:spPr>
          <a:xfrm>
            <a:off x="7365706" y="3547361"/>
            <a:ext cx="2343444" cy="136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03FFD2-A27E-4A7F-BF50-89BF66DCBB7A}"/>
              </a:ext>
            </a:extLst>
          </p:cNvPr>
          <p:cNvSpPr/>
          <p:nvPr/>
        </p:nvSpPr>
        <p:spPr>
          <a:xfrm>
            <a:off x="5478515" y="5382413"/>
            <a:ext cx="910375" cy="127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492743-EF82-4E33-8A53-38D526765DA4}"/>
              </a:ext>
            </a:extLst>
          </p:cNvPr>
          <p:cNvSpPr/>
          <p:nvPr/>
        </p:nvSpPr>
        <p:spPr>
          <a:xfrm>
            <a:off x="5472165" y="4171518"/>
            <a:ext cx="4735334" cy="877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616E6B-1B75-46A8-84DE-4EA44BA3DB36}"/>
              </a:ext>
            </a:extLst>
          </p:cNvPr>
          <p:cNvSpPr/>
          <p:nvPr/>
        </p:nvSpPr>
        <p:spPr>
          <a:xfrm>
            <a:off x="5472165" y="4086964"/>
            <a:ext cx="4735334" cy="67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CA5BD7-B20F-4CEA-BF06-E85676208597}"/>
              </a:ext>
            </a:extLst>
          </p:cNvPr>
          <p:cNvSpPr/>
          <p:nvPr/>
        </p:nvSpPr>
        <p:spPr>
          <a:xfrm>
            <a:off x="8329124" y="5374419"/>
            <a:ext cx="910375" cy="127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19861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5311169" y="2903804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DE7249-CAFF-40D4-90A5-6D409AA2003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13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WHY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680835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타 게임과의 비교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759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WHAT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361454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조작법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1736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HOW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4" y="364036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및 개발환경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47787" y="45892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89263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WHO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4" y="4643707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개인별 준비 현황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중점 연구분야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구성원 역할 분담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3E091E-CB2B-426C-8659-86A4B38DA24F}"/>
              </a:ext>
            </a:extLst>
          </p:cNvPr>
          <p:cNvCxnSpPr>
            <a:cxnSpLocks/>
          </p:cNvCxnSpPr>
          <p:nvPr/>
        </p:nvCxnSpPr>
        <p:spPr>
          <a:xfrm>
            <a:off x="1396523" y="5545726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BF9431-2580-49BC-B68B-794B47499F66}"/>
              </a:ext>
            </a:extLst>
          </p:cNvPr>
          <p:cNvSpPr txBox="1"/>
          <p:nvPr/>
        </p:nvSpPr>
        <p:spPr>
          <a:xfrm>
            <a:off x="2894331" y="56043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05 WHEN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E34AF-F3B6-4032-B291-8CAEC2A9CF22}"/>
              </a:ext>
            </a:extLst>
          </p:cNvPr>
          <p:cNvSpPr txBox="1"/>
          <p:nvPr/>
        </p:nvSpPr>
        <p:spPr>
          <a:xfrm>
            <a:off x="7054653" y="55653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56828" y="5965153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 flipH="1">
            <a:off x="6105040" y="1661223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466042" y="2274838"/>
            <a:ext cx="76738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개발하는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3D 1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인칭 생존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입출력 모델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건물을 직접 커스터마이징 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개발에 편리한 응용 프로그램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3751A9-3B65-4C85-B397-DDD1DB157781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F51E-9222-4C99-A549-D9490620DEA3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267DE-BF2B-4E28-A40A-1CB0DE426F13}"/>
              </a:ext>
            </a:extLst>
          </p:cNvPr>
          <p:cNvSpPr txBox="1"/>
          <p:nvPr/>
        </p:nvSpPr>
        <p:spPr>
          <a:xfrm>
            <a:off x="1955880" y="2072109"/>
            <a:ext cx="8569975" cy="3346283"/>
          </a:xfrm>
          <a:prstGeom prst="rect">
            <a:avLst/>
          </a:prstGeom>
          <a:noFill/>
        </p:spPr>
        <p:txBody>
          <a:bodyPr wrap="none" tIns="72000" bIns="72000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직접 하나하나 자원을 수집하여 살아남는 경험 제공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비현실적인 타 게임에 비해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현실적인 생존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과정을 추구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대부분의 생존 게임은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PvP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특징이지만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플레이어간의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협동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집중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건설 파츠를 추가하여 자유로운 커스터마이징이 가능</a:t>
            </a:r>
          </a:p>
        </p:txBody>
      </p:sp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pic>
        <p:nvPicPr>
          <p:cNvPr id="9" name="그림 8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ECCD23AF-49A8-418F-BBC5-534F16584B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211780"/>
            <a:ext cx="2842187" cy="1598731"/>
          </a:xfrm>
          <a:prstGeom prst="rect">
            <a:avLst/>
          </a:prstGeom>
        </p:spPr>
      </p:pic>
      <p:pic>
        <p:nvPicPr>
          <p:cNvPr id="10" name="그림 9" descr="나무, 실외, 사람이(가) 표시된 사진&#10;&#10;자동 생성된 설명">
            <a:extLst>
              <a:ext uri="{FF2B5EF4-FFF2-40B4-BE49-F238E27FC236}">
                <a16:creationId xmlns:a16="http://schemas.microsoft.com/office/drawing/2014/main" id="{7EB079E0-C772-4FC7-8A9B-385C3C4472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3810511"/>
            <a:ext cx="2842187" cy="1598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D3ED6-9F0D-4D79-AA8E-878D07FDE063}"/>
              </a:ext>
            </a:extLst>
          </p:cNvPr>
          <p:cNvSpPr txBox="1"/>
          <p:nvPr/>
        </p:nvSpPr>
        <p:spPr>
          <a:xfrm>
            <a:off x="1992866" y="545108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채집</a:t>
            </a:r>
          </a:p>
        </p:txBody>
      </p:sp>
      <p:pic>
        <p:nvPicPr>
          <p:cNvPr id="13" name="그림 12" descr="잔디, 실외이(가) 표시된 사진&#10;&#10;자동 생성된 설명">
            <a:extLst>
              <a:ext uri="{FF2B5EF4-FFF2-40B4-BE49-F238E27FC236}">
                <a16:creationId xmlns:a16="http://schemas.microsoft.com/office/drawing/2014/main" id="{204F9C8F-E64F-4C37-95E0-D441B8F189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06" y="2211780"/>
            <a:ext cx="2842187" cy="1597770"/>
          </a:xfrm>
          <a:prstGeom prst="rect">
            <a:avLst/>
          </a:prstGeom>
        </p:spPr>
      </p:pic>
      <p:pic>
        <p:nvPicPr>
          <p:cNvPr id="14" name="그림 13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817449DA-587D-4AEE-A664-E04FFDDA34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0" t="83061"/>
          <a:stretch/>
        </p:blipFill>
        <p:spPr>
          <a:xfrm>
            <a:off x="4579206" y="3809550"/>
            <a:ext cx="2842187" cy="15987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807AA8-92BB-4A5F-9D29-34EE6E0E6C24}"/>
              </a:ext>
            </a:extLst>
          </p:cNvPr>
          <p:cNvSpPr txBox="1"/>
          <p:nvPr/>
        </p:nvSpPr>
        <p:spPr>
          <a:xfrm>
            <a:off x="5224285" y="547168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관리</a:t>
            </a:r>
          </a:p>
        </p:txBody>
      </p:sp>
      <p:pic>
        <p:nvPicPr>
          <p:cNvPr id="17" name="그림 16" descr="잔디, 실외, 건물, 집이(가) 표시된 사진&#10;&#10;자동 생성된 설명">
            <a:extLst>
              <a:ext uri="{FF2B5EF4-FFF2-40B4-BE49-F238E27FC236}">
                <a16:creationId xmlns:a16="http://schemas.microsoft.com/office/drawing/2014/main" id="{126E5857-482C-4B1A-8125-B08BD6B93F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5" y="2251390"/>
            <a:ext cx="2842187" cy="1598730"/>
          </a:xfrm>
          <a:prstGeom prst="rect">
            <a:avLst/>
          </a:prstGeom>
        </p:spPr>
      </p:pic>
      <p:pic>
        <p:nvPicPr>
          <p:cNvPr id="19" name="그림 18" descr="잔디, 실외, 트럭, 도로이(가) 표시된 사진&#10;&#10;자동 생성된 설명">
            <a:extLst>
              <a:ext uri="{FF2B5EF4-FFF2-40B4-BE49-F238E27FC236}">
                <a16:creationId xmlns:a16="http://schemas.microsoft.com/office/drawing/2014/main" id="{E954C003-41FA-4DE7-BCA4-631DFC1B3C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4" y="3817193"/>
            <a:ext cx="2848091" cy="15987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55A474-79DC-42AC-90B5-810853C8C019}"/>
              </a:ext>
            </a:extLst>
          </p:cNvPr>
          <p:cNvSpPr txBox="1"/>
          <p:nvPr/>
        </p:nvSpPr>
        <p:spPr>
          <a:xfrm>
            <a:off x="8580556" y="5471687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건물 건설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D4FA88-B8A7-457E-A58E-DBDADCE98A7D}"/>
              </a:ext>
            </a:extLst>
          </p:cNvPr>
          <p:cNvSpPr/>
          <p:nvPr/>
        </p:nvSpPr>
        <p:spPr>
          <a:xfrm>
            <a:off x="4299924" y="3168655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453855C-B9D0-4B98-B774-EEA9F7D0C110}"/>
              </a:ext>
            </a:extLst>
          </p:cNvPr>
          <p:cNvSpPr/>
          <p:nvPr/>
        </p:nvSpPr>
        <p:spPr>
          <a:xfrm>
            <a:off x="7508902" y="3180771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76E80B-BA27-4B3A-B561-73B9161EF12A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5606C-CCAD-4A96-8CCD-7639677E4F3A}"/>
              </a:ext>
            </a:extLst>
          </p:cNvPr>
          <p:cNvSpPr txBox="1"/>
          <p:nvPr/>
        </p:nvSpPr>
        <p:spPr>
          <a:xfrm>
            <a:off x="1347787" y="876597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AEB03-35E2-4190-9547-1B92B7E4B08D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C5273-4152-4483-8938-629E22B9400E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1294C-CE97-47D0-A7A8-AB6F38AB368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DB5E7B-4AF7-4183-A533-34D7F90A8452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753D23-58EC-413E-B539-C94D8E2F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87" y="1309407"/>
            <a:ext cx="6089823" cy="3897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7776E-1F9E-449F-B960-C6AE96A4BFB9}"/>
              </a:ext>
            </a:extLst>
          </p:cNvPr>
          <p:cNvSpPr txBox="1"/>
          <p:nvPr/>
        </p:nvSpPr>
        <p:spPr>
          <a:xfrm>
            <a:off x="2002569" y="5380799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사방이 바다로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막혀있는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섬의 형태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300x300m</a:t>
            </a: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1 : 100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88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7F0666B8-0C20-4C11-B93E-83C06928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727" y="1706520"/>
            <a:ext cx="4153809" cy="41538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0AB4046-0D29-4A65-84F7-7CB4C7C0A9BB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B5DA9E-C777-4247-AEC4-CD12B6DA451B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CED55-1CBD-468D-8771-0D45D8295729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D13C8-2B93-4BC4-BCA9-E8D8BD535200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73CB-706C-452C-847B-852506C09771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1E6E4-C421-4338-B40E-FA346F50B73C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3D9653-F5D5-49F1-B6D9-7C7DD3008D5D}"/>
              </a:ext>
            </a:extLst>
          </p:cNvPr>
          <p:cNvSpPr txBox="1"/>
          <p:nvPr/>
        </p:nvSpPr>
        <p:spPr>
          <a:xfrm>
            <a:off x="5130205" y="1706520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HP : 100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스테미너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 / 100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1.8m 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높이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180)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이동속도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1m/s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달리기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4m/s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뛰기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앉기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5x5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인벤토리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칸의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0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48CF69-5AF0-4065-8DF2-287058D14AB6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C8C2AA-BE46-407B-B5D4-DA24501AA5C0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7B7BE-6705-475E-80C5-54FB9E921CC0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FBA09-3A08-4E74-8CA2-933D9A92DE5D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D765-0BF0-4226-AAE9-DEE6B50D870C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7823D2-AD66-409E-9311-CB937CEF533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2FECFD4F-2F61-4DA9-B09C-A4E2B164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1347787" y="2051411"/>
            <a:ext cx="7850001" cy="2755178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506405FF-B6FA-44FA-B800-E8609FB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8" y="1751899"/>
            <a:ext cx="3354201" cy="3354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CE8C5-B446-4590-A1FC-E1BB8D7BEAE5}"/>
              </a:ext>
            </a:extLst>
          </p:cNvPr>
          <p:cNvSpPr txBox="1"/>
          <p:nvPr/>
        </p:nvSpPr>
        <p:spPr>
          <a:xfrm>
            <a:off x="2706463" y="2651735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C0125-2B5D-488C-9E2D-D99084F32F2A}"/>
              </a:ext>
            </a:extLst>
          </p:cNvPr>
          <p:cNvSpPr txBox="1"/>
          <p:nvPr/>
        </p:nvSpPr>
        <p:spPr>
          <a:xfrm>
            <a:off x="2365805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7DCBB-9A2C-4799-9002-6D172CD25603}"/>
              </a:ext>
            </a:extLst>
          </p:cNvPr>
          <p:cNvSpPr txBox="1"/>
          <p:nvPr/>
        </p:nvSpPr>
        <p:spPr>
          <a:xfrm>
            <a:off x="2893588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B6A6E-8F20-4003-900F-0A05F2B656F5}"/>
              </a:ext>
            </a:extLst>
          </p:cNvPr>
          <p:cNvSpPr txBox="1"/>
          <p:nvPr/>
        </p:nvSpPr>
        <p:spPr>
          <a:xfrm>
            <a:off x="3421371" y="3182078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3FA6-FE71-45EE-A46D-A893B3AB4041}"/>
              </a:ext>
            </a:extLst>
          </p:cNvPr>
          <p:cNvSpPr txBox="1"/>
          <p:nvPr/>
        </p:nvSpPr>
        <p:spPr>
          <a:xfrm>
            <a:off x="1988516" y="2137918"/>
            <a:ext cx="26372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03A81-E597-4434-B20D-F738F32AE080}"/>
              </a:ext>
            </a:extLst>
          </p:cNvPr>
          <p:cNvSpPr txBox="1"/>
          <p:nvPr/>
        </p:nvSpPr>
        <p:spPr>
          <a:xfrm>
            <a:off x="3071336" y="4263847"/>
            <a:ext cx="36880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B3266-9C7D-4A80-9DA4-F6F690D6EF91}"/>
              </a:ext>
            </a:extLst>
          </p:cNvPr>
          <p:cNvSpPr txBox="1"/>
          <p:nvPr/>
        </p:nvSpPr>
        <p:spPr>
          <a:xfrm>
            <a:off x="9747151" y="2882567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Click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B8AA-78EC-4FC3-BDF0-CB9511A4F097}"/>
              </a:ext>
            </a:extLst>
          </p:cNvPr>
          <p:cNvSpPr txBox="1"/>
          <p:nvPr/>
        </p:nvSpPr>
        <p:spPr>
          <a:xfrm>
            <a:off x="3255826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3240-B21D-4675-AAD9-3DD895EFD4D7}"/>
              </a:ext>
            </a:extLst>
          </p:cNvPr>
          <p:cNvSpPr txBox="1"/>
          <p:nvPr/>
        </p:nvSpPr>
        <p:spPr>
          <a:xfrm>
            <a:off x="5874954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017A9-1044-4186-9922-07D8DEDE780D}"/>
              </a:ext>
            </a:extLst>
          </p:cNvPr>
          <p:cNvSpPr txBox="1"/>
          <p:nvPr/>
        </p:nvSpPr>
        <p:spPr>
          <a:xfrm>
            <a:off x="1463126" y="3720974"/>
            <a:ext cx="12433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SHIFT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E5DD5-57A2-4684-AAF4-9078D3CC786C}"/>
              </a:ext>
            </a:extLst>
          </p:cNvPr>
          <p:cNvSpPr txBox="1"/>
          <p:nvPr/>
        </p:nvSpPr>
        <p:spPr>
          <a:xfrm>
            <a:off x="1463127" y="4269146"/>
            <a:ext cx="525390" cy="4563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53042-46B8-4E17-88BF-9B14E0F5AB76}"/>
              </a:ext>
            </a:extLst>
          </p:cNvPr>
          <p:cNvSpPr txBox="1"/>
          <p:nvPr/>
        </p:nvSpPr>
        <p:spPr>
          <a:xfrm>
            <a:off x="9376433" y="174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사용키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533C2-77E2-4D04-AC90-F7C310D46E9E}"/>
              </a:ext>
            </a:extLst>
          </p:cNvPr>
          <p:cNvSpPr txBox="1"/>
          <p:nvPr/>
        </p:nvSpPr>
        <p:spPr>
          <a:xfrm>
            <a:off x="2547940" y="17498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아이템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1680-4DF6-4D66-8325-52837922D66F}"/>
              </a:ext>
            </a:extLst>
          </p:cNvPr>
          <p:cNvSpPr txBox="1"/>
          <p:nvPr/>
        </p:nvSpPr>
        <p:spPr>
          <a:xfrm>
            <a:off x="5539155" y="224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7CCD5-ABDA-4D36-BD9B-6462709D91F9}"/>
              </a:ext>
            </a:extLst>
          </p:cNvPr>
          <p:cNvSpPr txBox="1"/>
          <p:nvPr/>
        </p:nvSpPr>
        <p:spPr>
          <a:xfrm>
            <a:off x="4255749" y="1749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상호작용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8C49D-BF0E-45D0-8696-E6099A5C42DC}"/>
              </a:ext>
            </a:extLst>
          </p:cNvPr>
          <p:cNvSpPr txBox="1"/>
          <p:nvPr/>
        </p:nvSpPr>
        <p:spPr>
          <a:xfrm>
            <a:off x="795343" y="268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D03C2-2F99-452C-A735-F4D50B61AAFE}"/>
              </a:ext>
            </a:extLst>
          </p:cNvPr>
          <p:cNvSpPr txBox="1"/>
          <p:nvPr/>
        </p:nvSpPr>
        <p:spPr>
          <a:xfrm>
            <a:off x="562150" y="3767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달리기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E8DE6-A0AB-45A9-924F-E8AD284B836A}"/>
              </a:ext>
            </a:extLst>
          </p:cNvPr>
          <p:cNvSpPr txBox="1"/>
          <p:nvPr/>
        </p:nvSpPr>
        <p:spPr>
          <a:xfrm>
            <a:off x="790730" y="4263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C0933-59D6-4F6A-80F2-564DB87AF164}"/>
              </a:ext>
            </a:extLst>
          </p:cNvPr>
          <p:cNvSpPr txBox="1"/>
          <p:nvPr/>
        </p:nvSpPr>
        <p:spPr>
          <a:xfrm>
            <a:off x="4592195" y="4771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F6BF0A-519C-49F5-93F5-1982FD9855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460" y="2165353"/>
            <a:ext cx="972980" cy="733741"/>
          </a:xfrm>
          <a:prstGeom prst="bentConnector3">
            <a:avLst>
              <a:gd name="adj1" fmla="val -3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882573-B90C-413B-865F-E1E95F58F35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441674" y="2866117"/>
            <a:ext cx="866811" cy="571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3418A8-0D32-4749-AB7B-180544DC5DEF}"/>
              </a:ext>
            </a:extLst>
          </p:cNvPr>
          <p:cNvCxnSpPr/>
          <p:nvPr/>
        </p:nvCxnSpPr>
        <p:spPr>
          <a:xfrm>
            <a:off x="1463126" y="2866117"/>
            <a:ext cx="1123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D2C312-F8FA-4CD8-B353-6A9E4E6B480E}"/>
              </a:ext>
            </a:extLst>
          </p:cNvPr>
          <p:cNvCxnSpPr>
            <a:cxnSpLocks/>
          </p:cNvCxnSpPr>
          <p:nvPr/>
        </p:nvCxnSpPr>
        <p:spPr>
          <a:xfrm>
            <a:off x="9815014" y="2176719"/>
            <a:ext cx="0" cy="68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C5E7E-90D4-4033-A036-399A938F153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5C6471-E53C-414E-A19E-83D7CB9A1AD4}"/>
              </a:ext>
            </a:extLst>
          </p:cNvPr>
          <p:cNvSpPr txBox="1"/>
          <p:nvPr/>
        </p:nvSpPr>
        <p:spPr>
          <a:xfrm>
            <a:off x="1347787" y="876597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 및 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F74F-0AA6-48E4-B739-B9188E44C6DE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F748-2A3C-4A19-9049-D9E578B5BB42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13AF-52C9-4877-82FE-6C0107A1A06E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42B0CA-2B77-4FEE-8183-FCF1AC37BFE5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C6F62-CB5D-4743-A0BB-EEC75C6BA603}"/>
              </a:ext>
            </a:extLst>
          </p:cNvPr>
          <p:cNvSpPr txBox="1"/>
          <p:nvPr/>
        </p:nvSpPr>
        <p:spPr>
          <a:xfrm>
            <a:off x="6975776" y="3055300"/>
            <a:ext cx="2839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2017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Hub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97415-1AC5-48B4-8CC8-BDA28871433F}"/>
              </a:ext>
            </a:extLst>
          </p:cNvPr>
          <p:cNvSpPr txBox="1"/>
          <p:nvPr/>
        </p:nvSpPr>
        <p:spPr>
          <a:xfrm>
            <a:off x="2801105" y="3886297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WINDOW OS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628C-2716-4185-A1E3-B466096C1138}"/>
              </a:ext>
            </a:extLst>
          </p:cNvPr>
          <p:cNvSpPr txBox="1"/>
          <p:nvPr/>
        </p:nvSpPr>
        <p:spPr>
          <a:xfrm>
            <a:off x="7790100" y="219250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9C27-1551-4FF8-A64B-944E7BE92D17}"/>
              </a:ext>
            </a:extLst>
          </p:cNvPr>
          <p:cNvSpPr txBox="1"/>
          <p:nvPr/>
        </p:nvSpPr>
        <p:spPr>
          <a:xfrm>
            <a:off x="3190635" y="2192500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423725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709</Words>
  <Application>Microsoft Office PowerPoint</Application>
  <PresentationFormat>와이드스크린</PresentationFormat>
  <Paragraphs>283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동규 이</cp:lastModifiedBy>
  <cp:revision>42</cp:revision>
  <dcterms:created xsi:type="dcterms:W3CDTF">2019-10-12T13:13:20Z</dcterms:created>
  <dcterms:modified xsi:type="dcterms:W3CDTF">2019-12-04T09:14:15Z</dcterms:modified>
  <cp:version/>
</cp:coreProperties>
</file>