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87" r:id="rId4"/>
    <p:sldId id="260" r:id="rId5"/>
    <p:sldId id="286" r:id="rId6"/>
    <p:sldId id="288" r:id="rId7"/>
    <p:sldId id="265" r:id="rId8"/>
    <p:sldId id="257" r:id="rId9"/>
    <p:sldId id="280" r:id="rId10"/>
    <p:sldId id="298" r:id="rId11"/>
    <p:sldId id="269" r:id="rId12"/>
    <p:sldId id="289" r:id="rId13"/>
    <p:sldId id="291" r:id="rId14"/>
    <p:sldId id="284" r:id="rId15"/>
    <p:sldId id="293" r:id="rId16"/>
    <p:sldId id="283" r:id="rId17"/>
    <p:sldId id="290" r:id="rId18"/>
    <p:sldId id="271" r:id="rId19"/>
    <p:sldId id="292" r:id="rId20"/>
    <p:sldId id="285" r:id="rId21"/>
    <p:sldId id="297" r:id="rId22"/>
    <p:sldId id="277" r:id="rId23"/>
    <p:sldId id="296" r:id="rId24"/>
  </p:sldIdLst>
  <p:sldSz cx="9906000" cy="6858000" type="A4"/>
  <p:notesSz cx="6858000" cy="9144000"/>
  <p:embeddedFontLst>
    <p:embeddedFont>
      <p:font typeface="맑은 고딕" pitchFamily="50" charset="-127"/>
      <p:regular r:id="rId26"/>
      <p:bold r:id="rId27"/>
    </p:embeddedFont>
    <p:embeddedFont>
      <p:font typeface="Koverwatch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5848" autoAdjust="0"/>
  </p:normalViewPr>
  <p:slideViewPr>
    <p:cSldViewPr showGuides="1">
      <p:cViewPr>
        <p:scale>
          <a:sx n="100" d="100"/>
          <a:sy n="100" d="100"/>
        </p:scale>
        <p:origin x="-1662" y="-33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F763-0DE5-47B2-9319-4E4C19D5329E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69756-C911-4911-B486-E245C4CEF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78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69756-C911-4911-B486-E245C4CEFF1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5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69756-C911-4911-B486-E245C4CEFF1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5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69756-C911-4911-B486-E245C4CEFF1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5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69756-C911-4911-B486-E245C4CEFF1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59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69756-C911-4911-B486-E245C4CEFF1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5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6855-01EE-4B6B-AE16-B4C110E61AB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68E-D6C0-4249-AC10-87E6DE441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6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6855-01EE-4B6B-AE16-B4C110E61AB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68E-D6C0-4249-AC10-87E6DE441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1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6855-01EE-4B6B-AE16-B4C110E61AB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68E-D6C0-4249-AC10-87E6DE441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9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6855-01EE-4B6B-AE16-B4C110E61AB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68E-D6C0-4249-AC10-87E6DE441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4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6855-01EE-4B6B-AE16-B4C110E61AB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68E-D6C0-4249-AC10-87E6DE441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2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6855-01EE-4B6B-AE16-B4C110E61AB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68E-D6C0-4249-AC10-87E6DE441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4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6855-01EE-4B6B-AE16-B4C110E61AB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68E-D6C0-4249-AC10-87E6DE441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6855-01EE-4B6B-AE16-B4C110E61AB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68E-D6C0-4249-AC10-87E6DE441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1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6855-01EE-4B6B-AE16-B4C110E61AB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68E-D6C0-4249-AC10-87E6DE441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6855-01EE-4B6B-AE16-B4C110E61AB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68E-D6C0-4249-AC10-87E6DE441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81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6855-01EE-4B6B-AE16-B4C110E61AB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68E-D6C0-4249-AC10-87E6DE441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07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E6855-01EE-4B6B-AE16-B4C110E61AB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D368E-D6C0-4249-AC10-87E6DE441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7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Koverwatch" pitchFamily="18" charset="-127"/>
                <a:ea typeface="Koverwatch" pitchFamily="18" charset="-127"/>
              </a:rPr>
              <a:t>1</a:t>
            </a:r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 / 29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1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5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536" y="0"/>
            <a:ext cx="78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MAP</a:t>
            </a:r>
            <a:endParaRPr lang="ko-KR" altLang="en-US" sz="36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528" y="836712"/>
            <a:ext cx="98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Koverwatch" pitchFamily="18" charset="-127"/>
                <a:ea typeface="Koverwatch" pitchFamily="18" charset="-127"/>
              </a:rPr>
              <a:t>PLAZA</a:t>
            </a:r>
            <a:endParaRPr lang="ko-KR" altLang="en-US" sz="2800" b="1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99260" y="1844824"/>
            <a:ext cx="5265908" cy="26642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753200" y="1830026"/>
            <a:ext cx="7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전경</a:t>
            </a:r>
            <a:endParaRPr lang="ko-KR" altLang="en-US" sz="2000" b="1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53200" y="4106317"/>
            <a:ext cx="2338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최소 인원 </a:t>
            </a:r>
            <a:r>
              <a:rPr lang="en-US" altLang="ko-KR" sz="2000" b="1" dirty="0" smtClean="0">
                <a:latin typeface="Koverwatch" pitchFamily="18" charset="-127"/>
                <a:ea typeface="Koverwatch" pitchFamily="18" charset="-127"/>
              </a:rPr>
              <a:t>: 1 VS 1</a:t>
            </a:r>
          </a:p>
          <a:p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최대 인원 </a:t>
            </a:r>
            <a:r>
              <a:rPr lang="en-US" altLang="ko-KR" sz="2000" b="1" dirty="0" smtClean="0">
                <a:latin typeface="Koverwatch" pitchFamily="18" charset="-127"/>
                <a:ea typeface="Koverwatch" pitchFamily="18" charset="-127"/>
              </a:rPr>
              <a:t>: 3 VS 3</a:t>
            </a:r>
          </a:p>
          <a:p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최대 </a:t>
            </a:r>
            <a:r>
              <a:rPr lang="en-US" altLang="ko-KR" sz="2000" b="1" dirty="0" smtClean="0">
                <a:latin typeface="Koverwatch" pitchFamily="18" charset="-127"/>
                <a:ea typeface="Koverwatch" pitchFamily="18" charset="-127"/>
              </a:rPr>
              <a:t>BOT : 100</a:t>
            </a:r>
          </a:p>
          <a:p>
            <a:r>
              <a:rPr lang="en-US" altLang="ko-KR" sz="2000" b="1" dirty="0" smtClean="0">
                <a:latin typeface="Koverwatch" pitchFamily="18" charset="-127"/>
                <a:ea typeface="Koverwatch" pitchFamily="18" charset="-127"/>
              </a:rPr>
              <a:t>MODE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설정</a:t>
            </a:r>
            <a:r>
              <a:rPr lang="en-US" altLang="ko-KR" sz="2000" b="1" dirty="0" smtClean="0">
                <a:latin typeface="Koverwatch" pitchFamily="18" charset="-127"/>
                <a:ea typeface="Koverwatch" pitchFamily="18" charset="-127"/>
              </a:rPr>
              <a:t> : 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일반</a:t>
            </a:r>
            <a:r>
              <a:rPr lang="en-US" altLang="ko-KR" sz="2000" b="1" dirty="0">
                <a:latin typeface="Koverwatch" pitchFamily="18" charset="-127"/>
                <a:ea typeface="Koverwatch" pitchFamily="18" charset="-127"/>
              </a:rPr>
              <a:t> </a:t>
            </a:r>
            <a:r>
              <a:rPr lang="en-US" altLang="ko-KR" sz="2000" b="1" dirty="0" smtClean="0">
                <a:latin typeface="Koverwatch" pitchFamily="18" charset="-127"/>
                <a:ea typeface="Koverwatch" pitchFamily="18" charset="-127"/>
              </a:rPr>
              <a:t>/ VIP</a:t>
            </a:r>
          </a:p>
          <a:p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조형물 </a:t>
            </a:r>
            <a:r>
              <a:rPr lang="en-US" altLang="ko-KR" sz="2000" b="1" dirty="0" smtClean="0">
                <a:latin typeface="Koverwatch" pitchFamily="18" charset="-127"/>
                <a:ea typeface="Koverwatch" pitchFamily="18" charset="-127"/>
              </a:rPr>
              <a:t>: 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벽 </a:t>
            </a:r>
            <a:r>
              <a:rPr lang="en-US" altLang="ko-KR" sz="2000" b="1" dirty="0" smtClean="0">
                <a:latin typeface="Koverwatch" pitchFamily="18" charset="-127"/>
                <a:ea typeface="Koverwatch" pitchFamily="18" charset="-127"/>
              </a:rPr>
              <a:t>/ 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분수대 </a:t>
            </a:r>
            <a:r>
              <a:rPr lang="en-US" altLang="ko-KR" sz="2000" b="1" dirty="0" smtClean="0">
                <a:latin typeface="Koverwatch" pitchFamily="18" charset="-127"/>
                <a:ea typeface="Koverwatch" pitchFamily="18" charset="-127"/>
              </a:rPr>
              <a:t>/ 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방</a:t>
            </a:r>
            <a:endParaRPr lang="en-US" altLang="ko-KR" sz="2000" b="1" dirty="0" smtClean="0"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기술요소 </a:t>
            </a:r>
            <a:r>
              <a:rPr lang="en-US" altLang="ko-KR" sz="2000" b="1" dirty="0" smtClean="0">
                <a:latin typeface="Koverwatch" pitchFamily="18" charset="-127"/>
                <a:ea typeface="Koverwatch" pitchFamily="18" charset="-127"/>
              </a:rPr>
              <a:t>: 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분수대의 물 표현</a:t>
            </a:r>
            <a:endParaRPr lang="en-US" altLang="ko-KR" sz="2000" b="1" dirty="0" smtClean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454987" y="2852936"/>
            <a:ext cx="634412" cy="64807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771111" y="3176972"/>
            <a:ext cx="0" cy="1898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368824" y="5075813"/>
            <a:ext cx="80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verwatch" pitchFamily="18" charset="-127"/>
                <a:ea typeface="Koverwatch" pitchFamily="18" charset="-127"/>
              </a:rPr>
              <a:t>분수대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106723" y="1844824"/>
            <a:ext cx="0" cy="265295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99388" y="4581128"/>
            <a:ext cx="526578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69024" y="4571836"/>
            <a:ext cx="80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verwatch" pitchFamily="18" charset="-127"/>
                <a:ea typeface="Koverwatch" pitchFamily="18" charset="-127"/>
              </a:rPr>
              <a:t>160 UNIT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9370" y="2344978"/>
            <a:ext cx="317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verwatch" pitchFamily="18" charset="-127"/>
                <a:ea typeface="Koverwatch" pitchFamily="18" charset="-127"/>
              </a:rPr>
              <a:t>80</a:t>
            </a:r>
          </a:p>
          <a:p>
            <a:pPr algn="ctr"/>
            <a:r>
              <a:rPr lang="en-US" altLang="ko-KR" dirty="0" smtClean="0">
                <a:latin typeface="Koverwatch" pitchFamily="18" charset="-127"/>
                <a:ea typeface="Koverwatch" pitchFamily="18" charset="-127"/>
              </a:rPr>
              <a:t> UN</a:t>
            </a:r>
          </a:p>
          <a:p>
            <a:pPr algn="ctr"/>
            <a:r>
              <a:rPr lang="en-US" altLang="ko-KR" dirty="0" smtClean="0">
                <a:latin typeface="Koverwatch" pitchFamily="18" charset="-127"/>
                <a:ea typeface="Koverwatch" pitchFamily="18" charset="-127"/>
              </a:rPr>
              <a:t>I</a:t>
            </a:r>
          </a:p>
          <a:p>
            <a:pPr algn="ctr"/>
            <a:r>
              <a:rPr lang="en-US" altLang="ko-KR" dirty="0" smtClean="0">
                <a:latin typeface="Koverwatch" pitchFamily="18" charset="-127"/>
                <a:ea typeface="Koverwatch" pitchFamily="18" charset="-127"/>
              </a:rPr>
              <a:t>T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1026" name="Picture 2" descr="C:\Users\My\Desktop\CLONE\etc\그림파일\광장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267" y="2230136"/>
            <a:ext cx="2182185" cy="163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995106" y="2888940"/>
            <a:ext cx="823318" cy="576064"/>
          </a:xfrm>
          <a:prstGeom prst="rect">
            <a:avLst/>
          </a:prstGeom>
          <a:solidFill>
            <a:srgbClr val="E2AC00"/>
          </a:solidFill>
          <a:ln>
            <a:solidFill>
              <a:srgbClr val="E2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757365" y="2900892"/>
            <a:ext cx="823318" cy="576064"/>
          </a:xfrm>
          <a:prstGeom prst="rect">
            <a:avLst/>
          </a:prstGeom>
          <a:solidFill>
            <a:srgbClr val="E2AC00"/>
          </a:solidFill>
          <a:ln>
            <a:solidFill>
              <a:srgbClr val="E2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06765" y="3176972"/>
            <a:ext cx="0" cy="1898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171636" y="3156896"/>
            <a:ext cx="0" cy="1898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67523" y="5075813"/>
            <a:ext cx="11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verwatch" pitchFamily="18" charset="-127"/>
                <a:ea typeface="Koverwatch" pitchFamily="18" charset="-127"/>
              </a:rPr>
              <a:t>동쪽 건축물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01493" y="5075813"/>
            <a:ext cx="11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verwatch" pitchFamily="18" charset="-127"/>
                <a:ea typeface="Koverwatch" pitchFamily="18" charset="-127"/>
              </a:rPr>
              <a:t>서</a:t>
            </a:r>
            <a:r>
              <a:rPr lang="ko-KR" altLang="en-US" dirty="0" smtClean="0">
                <a:latin typeface="Koverwatch" pitchFamily="18" charset="-127"/>
                <a:ea typeface="Koverwatch" pitchFamily="18" charset="-127"/>
              </a:rPr>
              <a:t>쪽 건축물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10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39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7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3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7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1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4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8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2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6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7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6536" y="0"/>
            <a:ext cx="186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GAME MODE</a:t>
            </a:r>
            <a:endParaRPr lang="ko-KR" altLang="en-US" sz="36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43099"/>
              </p:ext>
            </p:extLst>
          </p:nvPr>
        </p:nvGraphicFramePr>
        <p:xfrm>
          <a:off x="1082570" y="1628800"/>
          <a:ext cx="7740861" cy="39849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60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7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374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3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모드</a:t>
                      </a:r>
                      <a:endParaRPr lang="ko-KR" altLang="en-US" sz="1600" dirty="0"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일반</a:t>
                      </a:r>
                      <a:endParaRPr lang="ko-KR" altLang="en-US" sz="1600" dirty="0"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VIP</a:t>
                      </a:r>
                      <a:endParaRPr lang="ko-KR" altLang="en-US" sz="1600" dirty="0"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플레이 시간</a:t>
                      </a:r>
                      <a:endParaRPr lang="ko-KR" altLang="en-US" sz="1600" dirty="0"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5 min</a:t>
                      </a:r>
                      <a:endParaRPr lang="ko-KR" altLang="en-US" sz="1600" dirty="0"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5 min</a:t>
                      </a:r>
                      <a:endParaRPr lang="ko-KR" altLang="en-US" sz="1600" dirty="0"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1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최소 인원</a:t>
                      </a:r>
                      <a:endParaRPr lang="ko-KR" altLang="en-US" sz="1600" dirty="0"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2 </a:t>
                      </a:r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명</a:t>
                      </a:r>
                      <a:endParaRPr lang="ko-KR" altLang="en-US" sz="1600" dirty="0"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2 </a:t>
                      </a:r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명</a:t>
                      </a:r>
                      <a:endParaRPr lang="ko-KR" altLang="en-US" sz="1600" dirty="0"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5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권장 인원</a:t>
                      </a:r>
                      <a:endParaRPr lang="ko-KR" altLang="en-US" sz="1600" dirty="0"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4 </a:t>
                      </a:r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명 이상</a:t>
                      </a:r>
                      <a:endParaRPr lang="ko-KR" altLang="en-US" sz="1600" dirty="0"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4 </a:t>
                      </a:r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명 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9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승리 조건</a:t>
                      </a:r>
                      <a:endParaRPr lang="ko-KR" altLang="en-US" sz="1600" dirty="0"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‘C’, ‘L’, ‘O’, ‘N’, ‘E’ </a:t>
                      </a:r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구슬 획득</a:t>
                      </a:r>
                      <a:endParaRPr lang="ko-KR" altLang="en-US" sz="1600" dirty="0"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A</a:t>
                      </a:r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팀</a:t>
                      </a:r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: VIP </a:t>
                      </a:r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호위 </a:t>
                      </a:r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/ B</a:t>
                      </a:r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팀</a:t>
                      </a:r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: VIP</a:t>
                      </a:r>
                      <a:r>
                        <a:rPr lang="en-US" altLang="ko-KR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사살</a:t>
                      </a:r>
                      <a:endParaRPr lang="ko-KR" altLang="en-US" sz="1600" dirty="0"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0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힌트</a:t>
                      </a:r>
                      <a:endParaRPr lang="ko-KR" altLang="en-US" sz="1600" dirty="0"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1</a:t>
                      </a:r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분마다 몸에서 불빛</a:t>
                      </a:r>
                      <a:endParaRPr lang="ko-KR" altLang="en-US" sz="1600" dirty="0"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A</a:t>
                      </a:r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팀</a:t>
                      </a:r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: VIP</a:t>
                      </a:r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로부터 </a:t>
                      </a:r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10UNIT</a:t>
                      </a:r>
                      <a:r>
                        <a:rPr lang="en-US" altLang="ko-KR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이상 떨어지면 몸에서 불빛</a:t>
                      </a:r>
                      <a:endParaRPr lang="en-US" altLang="ko-KR" sz="1600" baseline="0" dirty="0" smtClean="0">
                        <a:latin typeface="Koverwatch" pitchFamily="18" charset="-127"/>
                        <a:ea typeface="Koverwatch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B</a:t>
                      </a:r>
                      <a:r>
                        <a:rPr lang="ko-KR" altLang="en-US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팀</a:t>
                      </a:r>
                      <a:r>
                        <a:rPr lang="en-US" altLang="ko-KR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: VIP</a:t>
                      </a:r>
                      <a:r>
                        <a:rPr lang="ko-KR" altLang="en-US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가 특정 포인트를 통과하면</a:t>
                      </a:r>
                      <a:r>
                        <a:rPr lang="en-US" altLang="ko-KR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몸에서 불빛</a:t>
                      </a:r>
                      <a:endParaRPr lang="ko-KR" altLang="en-US" sz="1600" dirty="0"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비고</a:t>
                      </a:r>
                      <a:endParaRPr lang="ko-KR" altLang="en-US" sz="1600" dirty="0"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플레이어는 </a:t>
                      </a:r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MAP</a:t>
                      </a:r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에서</a:t>
                      </a:r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같은 외형을 가진 최대 </a:t>
                      </a:r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100</a:t>
                      </a:r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명의 </a:t>
                      </a:r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BOT</a:t>
                      </a:r>
                      <a:r>
                        <a:rPr lang="en-US" altLang="ko-KR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속에 숨어</a:t>
                      </a:r>
                      <a:r>
                        <a:rPr lang="en-US" altLang="ko-KR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상대 플레이어들보다 먼저 구슬</a:t>
                      </a:r>
                      <a:r>
                        <a:rPr lang="en-US" altLang="ko-KR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(5</a:t>
                      </a:r>
                      <a:r>
                        <a:rPr lang="ko-KR" altLang="en-US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개</a:t>
                      </a:r>
                      <a:r>
                        <a:rPr lang="en-US" altLang="ko-KR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)</a:t>
                      </a:r>
                      <a:r>
                        <a:rPr lang="ko-KR" altLang="en-US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을 </a:t>
                      </a:r>
                      <a:endParaRPr lang="en-US" altLang="ko-KR" sz="1600" baseline="0" dirty="0" smtClean="0">
                        <a:latin typeface="Koverwatch" pitchFamily="18" charset="-127"/>
                        <a:ea typeface="Koverwatch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모두 획득해야 한다</a:t>
                      </a:r>
                      <a:r>
                        <a:rPr lang="en-US" altLang="ko-KR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만약 상대 플레이어가 구슬을 가지고 있다면</a:t>
                      </a:r>
                      <a:r>
                        <a:rPr lang="en-US" altLang="ko-KR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사살하여 구슬을 획득해야 한다</a:t>
                      </a:r>
                      <a:r>
                        <a:rPr lang="en-US" altLang="ko-KR" sz="1600" baseline="0" dirty="0" smtClean="0">
                          <a:latin typeface="Koverwatch" pitchFamily="18" charset="-127"/>
                          <a:ea typeface="Koverwatch" pitchFamily="18" charset="-127"/>
                        </a:rPr>
                        <a:t>.</a:t>
                      </a:r>
                      <a:endParaRPr lang="ko-KR" altLang="en-US" sz="1600" dirty="0"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VIP</a:t>
                      </a:r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표식을 가진 </a:t>
                      </a:r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A,I</a:t>
                      </a:r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가 생성되어 시작지점에서</a:t>
                      </a:r>
                      <a:endParaRPr lang="en-US" altLang="ko-KR" sz="1600" dirty="0" smtClean="0">
                        <a:latin typeface="Koverwatch" pitchFamily="18" charset="-127"/>
                        <a:ea typeface="Koverwatch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 도착지점까지 인파를 헤치며 이동하기 시작한다</a:t>
                      </a:r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A</a:t>
                      </a:r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팀은 도착지점까지 </a:t>
                      </a:r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VIP</a:t>
                      </a:r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를 호위하거나 </a:t>
                      </a:r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B</a:t>
                      </a:r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팀 전원을 사살하면 승리하게 된다</a:t>
                      </a:r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반대로 </a:t>
                      </a:r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B</a:t>
                      </a:r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팀은 </a:t>
                      </a:r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VIP</a:t>
                      </a:r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를 사살하거나 </a:t>
                      </a:r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A</a:t>
                      </a:r>
                      <a:r>
                        <a:rPr lang="ko-KR" altLang="en-US" sz="1600" dirty="0" smtClean="0">
                          <a:latin typeface="Koverwatch" pitchFamily="18" charset="-127"/>
                          <a:ea typeface="Koverwatch" pitchFamily="18" charset="-127"/>
                        </a:rPr>
                        <a:t>팀 전원을 사살하면 승리하게 된다</a:t>
                      </a:r>
                      <a:r>
                        <a:rPr lang="en-US" altLang="ko-KR" sz="1600" dirty="0" smtClean="0">
                          <a:latin typeface="Koverwatch" pitchFamily="18" charset="-127"/>
                          <a:ea typeface="Koverwatch" pitchFamily="18" charset="-127"/>
                        </a:rPr>
                        <a:t>.</a:t>
                      </a:r>
                      <a:endParaRPr lang="ko-KR" altLang="en-US" sz="1600" dirty="0"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11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17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7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3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7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1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4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8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2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6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10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y\Desktop\종합설계기획\템플릿png파일\템플릿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4638" y="2060848"/>
            <a:ext cx="651672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HOW ‘CLONE’?</a:t>
            </a:r>
            <a:endParaRPr lang="ko-KR" altLang="en-US" sz="115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12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9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200" y="0"/>
            <a:ext cx="280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플랫폼 및 개발환경</a:t>
            </a:r>
            <a:endParaRPr lang="ko-KR" altLang="en-US" sz="36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2600" y="1916831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Koverwatch" pitchFamily="18" charset="-127"/>
                <a:ea typeface="Koverwatch" pitchFamily="18" charset="-127"/>
              </a:rPr>
              <a:t>플랫폼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2400" dirty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sz="3200" dirty="0">
                <a:latin typeface="Koverwatch" pitchFamily="18" charset="-127"/>
                <a:ea typeface="Koverwatch" pitchFamily="18" charset="-127"/>
              </a:rPr>
              <a:t>Windows </a:t>
            </a:r>
            <a:r>
              <a:rPr lang="en-US" altLang="ko-KR" sz="3200" dirty="0" err="1">
                <a:latin typeface="Koverwatch" pitchFamily="18" charset="-127"/>
                <a:ea typeface="Koverwatch" pitchFamily="18" charset="-127"/>
              </a:rPr>
              <a:t>os</a:t>
            </a:r>
            <a:endParaRPr lang="en-US" altLang="ko-KR" sz="3200" dirty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3200" dirty="0">
              <a:latin typeface="Koverwatch" pitchFamily="18" charset="-127"/>
              <a:ea typeface="Koverwatch" pitchFamily="18" charset="-127"/>
            </a:endParaRPr>
          </a:p>
          <a:p>
            <a:endParaRPr lang="en-US" altLang="ko-KR" sz="32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41032" y="1909612"/>
            <a:ext cx="33123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overwatch" pitchFamily="18" charset="-127"/>
                <a:ea typeface="Koverwatch" pitchFamily="18" charset="-127"/>
              </a:rPr>
              <a:t>개발환경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2400" dirty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sz="3200" dirty="0">
                <a:latin typeface="Koverwatch" pitchFamily="18" charset="-127"/>
                <a:ea typeface="Koverwatch" pitchFamily="18" charset="-127"/>
              </a:rPr>
              <a:t>Direct x 11</a:t>
            </a:r>
          </a:p>
          <a:p>
            <a:pPr algn="ctr"/>
            <a:r>
              <a:rPr lang="en-US" altLang="ko-KR" sz="3200" dirty="0">
                <a:latin typeface="Koverwatch" pitchFamily="18" charset="-127"/>
                <a:ea typeface="Koverwatch" pitchFamily="18" charset="-127"/>
              </a:rPr>
              <a:t>IOCP</a:t>
            </a:r>
          </a:p>
          <a:p>
            <a:pPr algn="ctr"/>
            <a:r>
              <a:rPr lang="en-US" altLang="ko-KR" sz="3200" dirty="0">
                <a:latin typeface="Koverwatch" pitchFamily="18" charset="-127"/>
                <a:ea typeface="Koverwatch" pitchFamily="18" charset="-127"/>
              </a:rPr>
              <a:t>MFC</a:t>
            </a:r>
          </a:p>
          <a:p>
            <a:pPr algn="ctr"/>
            <a:r>
              <a:rPr lang="en-US" altLang="ko-KR" sz="3200" dirty="0">
                <a:latin typeface="Koverwatch" pitchFamily="18" charset="-127"/>
                <a:ea typeface="Koverwatch" pitchFamily="18" charset="-127"/>
              </a:rPr>
              <a:t>Visual studio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13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28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7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3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7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1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4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8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2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6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10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3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7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6536" y="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클라이언트 </a:t>
            </a:r>
            <a:r>
              <a:rPr lang="ko-KR" altLang="en-US" sz="36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기술요소 </a:t>
            </a:r>
            <a:r>
              <a:rPr lang="en-US" altLang="ko-KR" sz="3600" dirty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Ⅰ</a:t>
            </a:r>
            <a:endParaRPr lang="ko-KR" altLang="en-US" sz="36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2600" y="1492003"/>
            <a:ext cx="33123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  <a:latin typeface="Koverwatch" pitchFamily="18" charset="-127"/>
                <a:ea typeface="Koverwatch" pitchFamily="18" charset="-127"/>
              </a:rPr>
              <a:t>블랜딩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2400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3200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3200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3200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3200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3200" dirty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2800" dirty="0" err="1" smtClean="0">
                <a:latin typeface="Koverwatch" pitchFamily="18" charset="-127"/>
                <a:ea typeface="Koverwatch" pitchFamily="18" charset="-127"/>
              </a:rPr>
              <a:t>맵</a:t>
            </a:r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> 내의 분수대 물의 반투명에 대한 특성을 위해 적용</a:t>
            </a:r>
            <a:endParaRPr lang="en-US" altLang="ko-KR" sz="28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41032" y="1484784"/>
            <a:ext cx="33123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  <a:latin typeface="Koverwatch" pitchFamily="18" charset="-127"/>
                <a:ea typeface="Koverwatch" pitchFamily="18" charset="-127"/>
              </a:rPr>
              <a:t>뎁스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Koverwatch" pitchFamily="18" charset="-127"/>
                <a:ea typeface="Koverwatch" pitchFamily="18" charset="-127"/>
              </a:rPr>
              <a:t> 스텐실 버퍼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2400" dirty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3200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3200" dirty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3200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3200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3200" dirty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2800" dirty="0" err="1" smtClean="0">
                <a:latin typeface="Koverwatch" pitchFamily="18" charset="-127"/>
                <a:ea typeface="Koverwatch" pitchFamily="18" charset="-127"/>
              </a:rPr>
              <a:t>맵</a:t>
            </a:r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> 내의 분수대의</a:t>
            </a:r>
            <a:endParaRPr lang="en-US" altLang="ko-KR" sz="2800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>물의 반사를 표현하기</a:t>
            </a:r>
            <a:endParaRPr lang="en-US" altLang="ko-KR" sz="2800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> 위한 스텐실 버퍼를 적용</a:t>
            </a:r>
            <a:endParaRPr lang="en-US" altLang="ko-KR" sz="28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2"/>
          <a:stretch/>
        </p:blipFill>
        <p:spPr bwMode="auto">
          <a:xfrm>
            <a:off x="1498470" y="2060848"/>
            <a:ext cx="3020627" cy="258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8" y="2060847"/>
            <a:ext cx="3021656" cy="258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14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31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7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3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7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1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4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8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2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6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10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3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7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1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2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6536" y="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클라이언트 </a:t>
            </a:r>
            <a:r>
              <a:rPr lang="ko-KR" altLang="en-US" sz="36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기술요소 </a:t>
            </a:r>
            <a:r>
              <a:rPr lang="en-US" altLang="ko-KR" sz="36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Ⅱ</a:t>
            </a:r>
            <a:endParaRPr lang="ko-KR" altLang="en-US" sz="36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2600" y="1492003"/>
            <a:ext cx="33123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overwatch" pitchFamily="18" charset="-127"/>
                <a:ea typeface="Koverwatch" pitchFamily="18" charset="-127"/>
              </a:rPr>
              <a:t>그림자 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  <a:latin typeface="Koverwatch" pitchFamily="18" charset="-127"/>
                <a:ea typeface="Koverwatch" pitchFamily="18" charset="-127"/>
              </a:rPr>
              <a:t>매핑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2400" dirty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3200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3200" dirty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3200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3200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3200" dirty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>사실적인 그림자를 위한 </a:t>
            </a:r>
            <a:endParaRPr lang="en-US" altLang="ko-KR" sz="2800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>그림자 </a:t>
            </a:r>
            <a:r>
              <a:rPr lang="ko-KR" altLang="en-US" sz="2800" dirty="0" err="1" smtClean="0">
                <a:latin typeface="Koverwatch" pitchFamily="18" charset="-127"/>
                <a:ea typeface="Koverwatch" pitchFamily="18" charset="-127"/>
              </a:rPr>
              <a:t>매핑</a:t>
            </a:r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> 알고리즘</a:t>
            </a:r>
            <a:endParaRPr lang="en-US" altLang="ko-KR" sz="2800" dirty="0">
              <a:latin typeface="Koverwatch" pitchFamily="18" charset="-127"/>
              <a:ea typeface="Koverwatch" pitchFamily="18" charset="-127"/>
            </a:endParaRPr>
          </a:p>
          <a:p>
            <a:endParaRPr lang="en-US" altLang="ko-KR" sz="32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41032" y="1484784"/>
            <a:ext cx="33123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Koverwatch" pitchFamily="18" charset="-127"/>
                <a:ea typeface="Koverwatch" pitchFamily="18" charset="-127"/>
              </a:rPr>
              <a:t>CELL SHADING(CARTOON SHADING)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2400" dirty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3200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3200" dirty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3200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3200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3200" dirty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>게임 플레이 중 캐릭터 힌트를 구현하기</a:t>
            </a:r>
            <a:r>
              <a:rPr lang="en-US" altLang="ko-KR" sz="2800" dirty="0">
                <a:latin typeface="Koverwatch" pitchFamily="18" charset="-127"/>
                <a:ea typeface="Koverwatch" pitchFamily="18" charset="-127"/>
              </a:rPr>
              <a:t> </a:t>
            </a:r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>위한 </a:t>
            </a:r>
            <a:r>
              <a:rPr lang="ko-KR" altLang="en-US" sz="2800" dirty="0" err="1">
                <a:latin typeface="Koverwatch" pitchFamily="18" charset="-127"/>
                <a:ea typeface="Koverwatch" pitchFamily="18" charset="-127"/>
              </a:rPr>
              <a:t>쉐</a:t>
            </a:r>
            <a:r>
              <a:rPr lang="ko-KR" altLang="en-US" sz="2800" dirty="0" err="1" smtClean="0">
                <a:latin typeface="Koverwatch" pitchFamily="18" charset="-127"/>
                <a:ea typeface="Koverwatch" pitchFamily="18" charset="-127"/>
              </a:rPr>
              <a:t>이딩</a:t>
            </a:r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> 기술</a:t>
            </a:r>
            <a:endParaRPr lang="en-US" altLang="ko-KR" sz="28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1026" name="Picture 2" descr="C:\Users\My\Desktop\KakaoTalk_20161121_1632435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324" y="2109419"/>
            <a:ext cx="3020627" cy="255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470" y="2096421"/>
            <a:ext cx="3020627" cy="255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15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32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7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3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7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1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4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8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2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6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10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3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7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1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5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1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536" y="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서버 </a:t>
            </a:r>
            <a:r>
              <a:rPr lang="ko-KR" altLang="en-US" sz="36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기술요소</a:t>
            </a:r>
            <a:endParaRPr lang="ko-KR" altLang="en-US" sz="36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08584" y="1916832"/>
            <a:ext cx="76234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Koverwatch" pitchFamily="18" charset="-127"/>
                <a:ea typeface="Koverwatch" pitchFamily="18" charset="-127"/>
              </a:rPr>
              <a:t>3D </a:t>
            </a:r>
            <a:r>
              <a:rPr lang="ko-KR" altLang="en-US" sz="4000" dirty="0" smtClean="0">
                <a:latin typeface="Koverwatch" pitchFamily="18" charset="-127"/>
                <a:ea typeface="Koverwatch" pitchFamily="18" charset="-127"/>
              </a:rPr>
              <a:t>환경의 클라이언트</a:t>
            </a:r>
            <a:r>
              <a:rPr lang="en-US" altLang="ko-KR" sz="4000" dirty="0" smtClean="0">
                <a:latin typeface="Koverwatch" pitchFamily="18" charset="-127"/>
                <a:ea typeface="Koverwatch" pitchFamily="18" charset="-127"/>
              </a:rPr>
              <a:t>, </a:t>
            </a:r>
            <a:r>
              <a:rPr lang="ko-KR" altLang="en-US" sz="4000" dirty="0" smtClean="0">
                <a:latin typeface="Koverwatch" pitchFamily="18" charset="-127"/>
                <a:ea typeface="Koverwatch" pitchFamily="18" charset="-127"/>
              </a:rPr>
              <a:t>서버간 네트워크 기능 숙달</a:t>
            </a:r>
            <a:endParaRPr lang="en-US" altLang="ko-KR" sz="4000" dirty="0" smtClean="0">
              <a:latin typeface="Koverwatch" pitchFamily="18" charset="-127"/>
              <a:ea typeface="Koverwatch" pitchFamily="18" charset="-127"/>
            </a:endParaRPr>
          </a:p>
          <a:p>
            <a:endParaRPr lang="en-US" altLang="ko-KR" sz="4000" dirty="0"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sz="4000" dirty="0" smtClean="0">
                <a:latin typeface="Koverwatch" pitchFamily="18" charset="-127"/>
                <a:ea typeface="Koverwatch" pitchFamily="18" charset="-127"/>
              </a:rPr>
              <a:t>‘IOCP </a:t>
            </a:r>
            <a:r>
              <a:rPr lang="ko-KR" altLang="en-US" sz="4000" dirty="0" smtClean="0">
                <a:latin typeface="Koverwatch" pitchFamily="18" charset="-127"/>
                <a:ea typeface="Koverwatch" pitchFamily="18" charset="-127"/>
              </a:rPr>
              <a:t>소켓 입출력 모델</a:t>
            </a:r>
            <a:r>
              <a:rPr lang="en-US" altLang="ko-KR" sz="4000" dirty="0" smtClean="0">
                <a:latin typeface="Koverwatch" pitchFamily="18" charset="-127"/>
                <a:ea typeface="Koverwatch" pitchFamily="18" charset="-127"/>
              </a:rPr>
              <a:t>’</a:t>
            </a:r>
            <a:r>
              <a:rPr lang="ko-KR" altLang="en-US" sz="4000" dirty="0" smtClean="0">
                <a:latin typeface="Koverwatch" pitchFamily="18" charset="-127"/>
                <a:ea typeface="Koverwatch" pitchFamily="18" charset="-127"/>
              </a:rPr>
              <a:t>을 통한 다중 접속 서버</a:t>
            </a:r>
            <a:endParaRPr lang="en-US" altLang="ko-KR" sz="4000" dirty="0" smtClean="0">
              <a:latin typeface="Koverwatch" pitchFamily="18" charset="-127"/>
              <a:ea typeface="Koverwatch" pitchFamily="18" charset="-127"/>
            </a:endParaRPr>
          </a:p>
          <a:p>
            <a:endParaRPr lang="en-US" altLang="ko-KR" sz="4000" dirty="0"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sz="4000" dirty="0" smtClean="0">
                <a:latin typeface="Koverwatch" pitchFamily="18" charset="-127"/>
                <a:ea typeface="Koverwatch" pitchFamily="18" charset="-127"/>
              </a:rPr>
              <a:t>‘</a:t>
            </a:r>
            <a:r>
              <a:rPr lang="ko-KR" altLang="en-US" sz="4000" dirty="0" err="1" smtClean="0">
                <a:latin typeface="Koverwatch" pitchFamily="18" charset="-127"/>
                <a:ea typeface="Koverwatch" pitchFamily="18" charset="-127"/>
              </a:rPr>
              <a:t>데드레커닝</a:t>
            </a:r>
            <a:r>
              <a:rPr lang="en-US" altLang="ko-KR" sz="4000" dirty="0" smtClean="0">
                <a:latin typeface="Koverwatch" pitchFamily="18" charset="-127"/>
                <a:ea typeface="Koverwatch" pitchFamily="18" charset="-127"/>
              </a:rPr>
              <a:t>’ </a:t>
            </a:r>
            <a:r>
              <a:rPr lang="ko-KR" altLang="en-US" sz="4000" dirty="0" smtClean="0">
                <a:latin typeface="Koverwatch" pitchFamily="18" charset="-127"/>
                <a:ea typeface="Koverwatch" pitchFamily="18" charset="-127"/>
              </a:rPr>
              <a:t>기법을 적용한 이동처리 기법 숙달</a:t>
            </a:r>
            <a:endParaRPr lang="ko-KR" altLang="en-US" sz="40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16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30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7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3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7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1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4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8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2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6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10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3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7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1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5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29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5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4638" y="2060848"/>
            <a:ext cx="651672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WHO ‘CLONE’?</a:t>
            </a:r>
            <a:endParaRPr lang="ko-KR" altLang="en-US" sz="115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5" name="Picture 2" descr="C:\Users\My\Desktop\종합설계기획\템플릿png파일\템플릿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17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9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6536" y="0"/>
            <a:ext cx="37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중점연구분야</a:t>
            </a:r>
            <a:endParaRPr lang="ko-KR" altLang="en-US" sz="36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1026" name="Picture 2" descr="C:\Users\My\Desktop\CLONE\etc\그림파일\서 있는 사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1" y="1484783"/>
            <a:ext cx="6858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My\Desktop\CLONE\etc\그림파일\서 있는 사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484783"/>
            <a:ext cx="6858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My\Desktop\CLONE\etc\그림파일\서 있는 사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04" y="1484783"/>
            <a:ext cx="6858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9921" y="3381960"/>
            <a:ext cx="25468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verwatch" pitchFamily="18" charset="-127"/>
                <a:ea typeface="Koverwatch" pitchFamily="18" charset="-127"/>
              </a:rPr>
              <a:t>IOCP MORPG 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서버 구축</a:t>
            </a:r>
            <a:endParaRPr lang="en-US" altLang="ko-KR" sz="2000" b="1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2000" b="1" dirty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사용자 랜덤 </a:t>
            </a:r>
            <a:r>
              <a:rPr lang="ko-KR" altLang="en-US" sz="2000" b="1" dirty="0" err="1" smtClean="0">
                <a:latin typeface="Koverwatch" pitchFamily="18" charset="-127"/>
                <a:ea typeface="Koverwatch" pitchFamily="18" charset="-127"/>
              </a:rPr>
              <a:t>매칭시스템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 구현</a:t>
            </a:r>
            <a:endParaRPr lang="en-US" altLang="ko-KR" sz="2000" b="1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2000" b="1" dirty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2000" b="1" dirty="0" err="1" smtClean="0">
                <a:latin typeface="Koverwatch" pitchFamily="18" charset="-127"/>
                <a:ea typeface="Koverwatch" pitchFamily="18" charset="-127"/>
              </a:rPr>
              <a:t>데드레커닝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 기법 적용</a:t>
            </a:r>
            <a:endParaRPr lang="ko-KR" altLang="en-US" sz="2000" b="1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528" y="817548"/>
            <a:ext cx="98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latin typeface="Koverwatch" pitchFamily="18" charset="-127"/>
                <a:ea typeface="Koverwatch" pitchFamily="18" charset="-127"/>
              </a:rPr>
              <a:t>류형석</a:t>
            </a:r>
            <a:endParaRPr lang="ko-KR" altLang="en-US" sz="2800" b="1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0379" y="817548"/>
            <a:ext cx="98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Koverwatch" pitchFamily="18" charset="-127"/>
                <a:ea typeface="Koverwatch" pitchFamily="18" charset="-127"/>
              </a:rPr>
              <a:t>정보승</a:t>
            </a:r>
            <a:endParaRPr lang="ko-KR" altLang="en-US" sz="2800" b="1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9583" y="817548"/>
            <a:ext cx="98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Koverwatch" pitchFamily="18" charset="-127"/>
                <a:ea typeface="Koverwatch" pitchFamily="18" charset="-127"/>
              </a:rPr>
              <a:t>신동호</a:t>
            </a:r>
            <a:endParaRPr lang="ko-KR" altLang="en-US" sz="2800" b="1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02249" y="3381960"/>
            <a:ext cx="25468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verwatch" pitchFamily="18" charset="-127"/>
                <a:ea typeface="Koverwatch" pitchFamily="18" charset="-127"/>
              </a:rPr>
              <a:t>Cell </a:t>
            </a:r>
            <a:r>
              <a:rPr lang="ko-KR" altLang="en-US" sz="2000" b="1" dirty="0" err="1" smtClean="0">
                <a:latin typeface="Koverwatch" pitchFamily="18" charset="-127"/>
                <a:ea typeface="Koverwatch" pitchFamily="18" charset="-127"/>
              </a:rPr>
              <a:t>쉐이더</a:t>
            </a:r>
            <a:r>
              <a:rPr lang="en-US" altLang="ko-KR" sz="2000" b="1" dirty="0" smtClean="0">
                <a:latin typeface="Koverwatch" pitchFamily="18" charset="-127"/>
                <a:ea typeface="Koverwatch" pitchFamily="18" charset="-127"/>
              </a:rPr>
              <a:t> 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구현</a:t>
            </a:r>
            <a:endParaRPr lang="en-US" altLang="ko-KR" sz="2000" b="1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그림자 </a:t>
            </a:r>
            <a:r>
              <a:rPr lang="ko-KR" altLang="en-US" sz="2000" b="1" dirty="0" err="1" smtClean="0">
                <a:latin typeface="Koverwatch" pitchFamily="18" charset="-127"/>
                <a:ea typeface="Koverwatch" pitchFamily="18" charset="-127"/>
              </a:rPr>
              <a:t>맵핑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 알고리즘 구현</a:t>
            </a:r>
            <a:endParaRPr lang="en-US" altLang="ko-KR" sz="2000" b="1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b="1" dirty="0" smtClean="0">
                <a:latin typeface="Koverwatch" pitchFamily="18" charset="-127"/>
                <a:ea typeface="Koverwatch" pitchFamily="18" charset="-127"/>
              </a:rPr>
              <a:t>NAVI-MESH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를 이용한 </a:t>
            </a:r>
            <a:r>
              <a:rPr lang="ko-KR" altLang="en-US" sz="2000" b="1" dirty="0" err="1" smtClean="0">
                <a:latin typeface="Koverwatch" pitchFamily="18" charset="-127"/>
                <a:ea typeface="Koverwatch" pitchFamily="18" charset="-127"/>
              </a:rPr>
              <a:t>길찾기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 구현</a:t>
            </a:r>
            <a:endParaRPr lang="en-US" altLang="ko-KR" sz="2000" b="1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2000" b="1" dirty="0" err="1">
                <a:latin typeface="Koverwatch" pitchFamily="18" charset="-127"/>
                <a:ea typeface="Koverwatch" pitchFamily="18" charset="-127"/>
              </a:rPr>
              <a:t>뎁스</a:t>
            </a:r>
            <a:r>
              <a:rPr lang="ko-KR" altLang="en-US" sz="2000" b="1" dirty="0">
                <a:latin typeface="Koverwatch" pitchFamily="18" charset="-127"/>
                <a:ea typeface="Koverwatch" pitchFamily="18" charset="-127"/>
              </a:rPr>
              <a:t> 스텐실 버퍼 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적용</a:t>
            </a:r>
            <a:endParaRPr lang="en-US" altLang="ko-KR" sz="2000" b="1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2000" b="1" dirty="0" err="1" smtClean="0">
                <a:latin typeface="Koverwatch" pitchFamily="18" charset="-127"/>
                <a:ea typeface="Koverwatch" pitchFamily="18" charset="-127"/>
              </a:rPr>
              <a:t>스태틱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 </a:t>
            </a:r>
            <a:r>
              <a:rPr lang="en-US" altLang="ko-KR" sz="2000" b="1" dirty="0" smtClean="0">
                <a:latin typeface="Koverwatch" pitchFamily="18" charset="-127"/>
                <a:ea typeface="Koverwatch" pitchFamily="18" charset="-127"/>
              </a:rPr>
              <a:t>&amp; </a:t>
            </a:r>
            <a:r>
              <a:rPr lang="ko-KR" altLang="en-US" sz="2000" b="1" dirty="0" err="1" smtClean="0">
                <a:latin typeface="Koverwatch" pitchFamily="18" charset="-127"/>
                <a:ea typeface="Koverwatch" pitchFamily="18" charset="-127"/>
              </a:rPr>
              <a:t>다이나믹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 카메라 구현</a:t>
            </a:r>
            <a:endParaRPr lang="en-US" altLang="ko-KR" sz="2000" b="1" dirty="0" smtClean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81868" y="3381960"/>
            <a:ext cx="25468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atin typeface="Koverwatch" pitchFamily="18" charset="-127"/>
                <a:ea typeface="Koverwatch" pitchFamily="18" charset="-127"/>
              </a:rPr>
              <a:t>맵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 제작용 툴 구현 </a:t>
            </a:r>
            <a:r>
              <a:rPr lang="en-US" altLang="ko-KR" b="1" dirty="0" smtClean="0">
                <a:latin typeface="Koverwatch" pitchFamily="18" charset="-127"/>
                <a:ea typeface="Koverwatch" pitchFamily="18" charset="-127"/>
              </a:rPr>
              <a:t>(XML)</a:t>
            </a:r>
          </a:p>
          <a:p>
            <a:pPr algn="ctr"/>
            <a:endParaRPr lang="en-US" altLang="ko-KR" sz="2000" b="1" dirty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sz="2000" b="1" dirty="0" smtClean="0">
                <a:latin typeface="Koverwatch" pitchFamily="18" charset="-127"/>
                <a:ea typeface="Koverwatch" pitchFamily="18" charset="-127"/>
              </a:rPr>
              <a:t>PM </a:t>
            </a:r>
            <a:r>
              <a:rPr lang="en-US" altLang="ko-KR" b="1" dirty="0" smtClean="0">
                <a:latin typeface="Koverwatch" pitchFamily="18" charset="-127"/>
                <a:ea typeface="Koverwatch" pitchFamily="18" charset="-127"/>
              </a:rPr>
              <a:t>(Project Manager)</a:t>
            </a:r>
          </a:p>
          <a:p>
            <a:pPr algn="ctr"/>
            <a:endParaRPr lang="en-US" altLang="ko-KR" sz="2000" b="1" dirty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기획 </a:t>
            </a:r>
            <a:r>
              <a:rPr lang="ko-KR" altLang="en-US" sz="2000" b="1" dirty="0">
                <a:latin typeface="Koverwatch" pitchFamily="18" charset="-127"/>
                <a:ea typeface="Koverwatch" pitchFamily="18" charset="-127"/>
              </a:rPr>
              <a:t>및</a:t>
            </a:r>
            <a:r>
              <a:rPr lang="en-US" altLang="ko-KR" sz="2000" b="1" dirty="0" smtClean="0">
                <a:latin typeface="Koverwatch" pitchFamily="18" charset="-127"/>
                <a:ea typeface="Koverwatch" pitchFamily="18" charset="-127"/>
              </a:rPr>
              <a:t> 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레벨디자인</a:t>
            </a:r>
            <a:endParaRPr lang="ko-KR" altLang="en-US" sz="2000" b="1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18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43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7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3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7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1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4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8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2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6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10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3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7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1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5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29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6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3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4638" y="2060848"/>
            <a:ext cx="651672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WHEN ‘CLONE’?</a:t>
            </a:r>
            <a:endParaRPr lang="ko-KR" altLang="en-US" sz="115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5" name="Picture 2" descr="C:\Users\My\Desktop\종합설계기획\템플릿png파일\템플릿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19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8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y\Desktop\목차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2"/>
            <a:ext cx="9906000" cy="68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7996" y="0"/>
            <a:ext cx="1500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목차</a:t>
            </a:r>
            <a:endParaRPr lang="ko-KR" altLang="en-US" sz="36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2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4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536" y="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개발일정</a:t>
            </a:r>
            <a:endParaRPr lang="ko-KR" altLang="en-US" sz="36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42470"/>
              </p:ext>
            </p:extLst>
          </p:nvPr>
        </p:nvGraphicFramePr>
        <p:xfrm>
          <a:off x="704529" y="1439504"/>
          <a:ext cx="8568940" cy="4653792"/>
        </p:xfrm>
        <a:graphic>
          <a:graphicData uri="http://schemas.openxmlformats.org/drawingml/2006/table">
            <a:tbl>
              <a:tblPr/>
              <a:tblGrid>
                <a:gridCol w="14365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32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33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34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35"/>
                    </a:ext>
                  </a:extLst>
                </a:gridCol>
                <a:gridCol w="198122">
                  <a:extLst>
                    <a:ext uri="{9D8B030D-6E8A-4147-A177-3AD203B41FA5}">
                      <a16:colId xmlns="" xmlns:a16="http://schemas.microsoft.com/office/drawing/2014/main" val="20036"/>
                    </a:ext>
                  </a:extLst>
                </a:gridCol>
              </a:tblGrid>
              <a:tr h="2585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항목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12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월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1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월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2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월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3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월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4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월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5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월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6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월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7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월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8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월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레벨 디자인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8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클라이언트  프레임워크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8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맵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 응용프로그램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8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오브젝트 응용프로그램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8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서버 프레임워크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8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서버 </a:t>
                      </a: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패킷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 설계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+ 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처리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854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캐릭터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+ 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애니메이션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854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그림자와 조명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8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분수대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물 반사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빛 산란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8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15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Cell SHADING</a:t>
                      </a:r>
                      <a:r>
                        <a:rPr lang="en-US" altLang="ko-KR" sz="1200" kern="0" spc="-150" baseline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 + </a:t>
                      </a:r>
                      <a:r>
                        <a:rPr lang="ko-KR" altLang="en-US" sz="1200" kern="0" spc="-150" dirty="0" err="1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뎁스</a:t>
                      </a:r>
                      <a:r>
                        <a:rPr lang="ko-KR" altLang="en-US" sz="1200" kern="0" spc="-15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 스텐실 버퍼</a:t>
                      </a:r>
                      <a:endParaRPr lang="ko-KR" altLang="en-US" sz="1200" kern="0" spc="-15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8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세부 레벨 디자인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8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충돌체크 및 네트워크 연동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8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XML 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적용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8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A.I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8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데드레커닝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서버 최적화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854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UI</a:t>
                      </a: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854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Koverwatch" pitchFamily="18" charset="-127"/>
                          <a:ea typeface="Koverwatch" pitchFamily="18" charset="-127"/>
                        </a:rPr>
                        <a:t>디버깅 및 테스트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58949"/>
              </p:ext>
            </p:extLst>
          </p:nvPr>
        </p:nvGraphicFramePr>
        <p:xfrm>
          <a:off x="688439" y="845338"/>
          <a:ext cx="58314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1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01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01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01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01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01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013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013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3013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3013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3013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Koverwatch" pitchFamily="18" charset="-127"/>
                          <a:ea typeface="Koverwatch" pitchFamily="18" charset="-127"/>
                        </a:rPr>
                        <a:t>공통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solidFill>
                          <a:schemeClr val="tx1"/>
                        </a:solidFill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solidFill>
                          <a:schemeClr val="tx1"/>
                        </a:solidFill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Koverwatch" pitchFamily="18" charset="-127"/>
                          <a:ea typeface="Koverwatch" pitchFamily="18" charset="-127"/>
                        </a:rPr>
                        <a:t>류형석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solidFill>
                          <a:schemeClr val="tx1"/>
                        </a:solidFill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solidFill>
                          <a:schemeClr val="tx1"/>
                        </a:solidFill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Koverwatch" pitchFamily="18" charset="-127"/>
                          <a:ea typeface="Koverwatch" pitchFamily="18" charset="-127"/>
                        </a:rPr>
                        <a:t>정보승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solidFill>
                          <a:schemeClr val="tx1"/>
                        </a:solidFill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solidFill>
                          <a:schemeClr val="tx1"/>
                        </a:solidFill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Koverwatch" pitchFamily="18" charset="-127"/>
                          <a:ea typeface="Koverwatch" pitchFamily="18" charset="-127"/>
                        </a:rPr>
                        <a:t>신동호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solidFill>
                          <a:schemeClr val="tx1"/>
                        </a:solidFill>
                        <a:latin typeface="Koverwatch" pitchFamily="18" charset="-127"/>
                        <a:ea typeface="Koverwatch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20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35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7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3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7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1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4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8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2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6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10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3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7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1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5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29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6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00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24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36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536" y="0"/>
            <a:ext cx="399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중간발표까지의 개발항목</a:t>
            </a:r>
            <a:endParaRPr lang="ko-KR" altLang="en-US" sz="36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1026" name="Picture 2" descr="C:\Users\My\Desktop\CLONE\etc\그림파일\서 있는 사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1" y="1484783"/>
            <a:ext cx="6858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My\Desktop\CLONE\etc\그림파일\서 있는 사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484783"/>
            <a:ext cx="6858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My\Desktop\CLONE\etc\그림파일\서 있는 사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04" y="1484783"/>
            <a:ext cx="6858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9921" y="3381960"/>
            <a:ext cx="25468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verwatch" pitchFamily="18" charset="-127"/>
                <a:ea typeface="Koverwatch" pitchFamily="18" charset="-127"/>
              </a:rPr>
              <a:t>IOCP 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다중 </a:t>
            </a:r>
            <a:r>
              <a:rPr lang="ko-KR" altLang="en-US" sz="2000" b="1" dirty="0">
                <a:latin typeface="Koverwatch" pitchFamily="18" charset="-127"/>
                <a:ea typeface="Koverwatch" pitchFamily="18" charset="-127"/>
              </a:rPr>
              <a:t>접속 서버</a:t>
            </a:r>
            <a:endParaRPr lang="en-US" altLang="ko-KR" sz="2000" b="1" dirty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2000" b="1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대기실을 이용한 게임의 진행</a:t>
            </a:r>
            <a:endParaRPr lang="en-US" altLang="ko-KR" sz="2000" b="1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2000" b="1" dirty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게임 시작 전 대기실 채팅시스템</a:t>
            </a:r>
            <a:endParaRPr lang="en-US" altLang="ko-KR" sz="2000" b="1" dirty="0" smtClean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528" y="817548"/>
            <a:ext cx="98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latin typeface="Koverwatch" pitchFamily="18" charset="-127"/>
                <a:ea typeface="Koverwatch" pitchFamily="18" charset="-127"/>
              </a:rPr>
              <a:t>류형석</a:t>
            </a:r>
            <a:endParaRPr lang="ko-KR" altLang="en-US" sz="2800" b="1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0379" y="817548"/>
            <a:ext cx="98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Koverwatch" pitchFamily="18" charset="-127"/>
                <a:ea typeface="Koverwatch" pitchFamily="18" charset="-127"/>
              </a:rPr>
              <a:t>정보승</a:t>
            </a:r>
            <a:endParaRPr lang="ko-KR" altLang="en-US" sz="2800" b="1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9583" y="817548"/>
            <a:ext cx="98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Koverwatch" pitchFamily="18" charset="-127"/>
                <a:ea typeface="Koverwatch" pitchFamily="18" charset="-127"/>
              </a:rPr>
              <a:t>신동호</a:t>
            </a:r>
            <a:endParaRPr lang="ko-KR" altLang="en-US" sz="2800" b="1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2815" y="3381960"/>
            <a:ext cx="25468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일반 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모드</a:t>
            </a:r>
            <a:endParaRPr lang="en-US" altLang="ko-KR" sz="2000" b="1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2000" b="1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조명을 이용한 그림자</a:t>
            </a:r>
            <a:endParaRPr lang="en-US" altLang="ko-KR" sz="2000" b="1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2000" b="1" dirty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캐릭터</a:t>
            </a:r>
            <a:r>
              <a:rPr lang="en-US" altLang="ko-KR" sz="2000" b="1" dirty="0" smtClean="0">
                <a:latin typeface="Koverwatch" pitchFamily="18" charset="-127"/>
                <a:ea typeface="Koverwatch" pitchFamily="18" charset="-127"/>
              </a:rPr>
              <a:t>, 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분수대에 대한 </a:t>
            </a:r>
            <a:r>
              <a:rPr lang="ko-KR" altLang="en-US" sz="2000" b="1" dirty="0" err="1" smtClean="0">
                <a:latin typeface="Koverwatch" pitchFamily="18" charset="-127"/>
                <a:ea typeface="Koverwatch" pitchFamily="18" charset="-127"/>
              </a:rPr>
              <a:t>쉐이더</a:t>
            </a:r>
            <a:endParaRPr lang="en-US" altLang="ko-KR" sz="2000" b="1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81868" y="3381960"/>
            <a:ext cx="25468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초기 레벨 디자인 기획서</a:t>
            </a:r>
            <a:endParaRPr lang="en-US" altLang="ko-KR" sz="2000" b="1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2000" b="1" dirty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2000" b="1" dirty="0" err="1" smtClean="0">
                <a:latin typeface="Koverwatch" pitchFamily="18" charset="-127"/>
                <a:ea typeface="Koverwatch" pitchFamily="18" charset="-127"/>
              </a:rPr>
              <a:t>맵</a:t>
            </a:r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 응용프로그램</a:t>
            </a:r>
            <a:endParaRPr lang="en-US" altLang="ko-KR" sz="2000" b="1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2000" b="1" dirty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2000" b="1" dirty="0" smtClean="0">
                <a:latin typeface="Koverwatch" pitchFamily="18" charset="-127"/>
                <a:ea typeface="Koverwatch" pitchFamily="18" charset="-127"/>
              </a:rPr>
              <a:t>오브젝트 응용프로그램</a:t>
            </a:r>
            <a:endParaRPr lang="en-US" altLang="ko-KR" sz="2000" b="1" dirty="0" smtClean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36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7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3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7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1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4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8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2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6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10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3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7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1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5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29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6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00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24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48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21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0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780" y="2105561"/>
            <a:ext cx="39604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Q &amp; A</a:t>
            </a:r>
            <a:endParaRPr lang="ko-KR" altLang="en-US" sz="166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5" name="Picture 2" descr="C:\Users\My\Desktop\종합설계기획\템플릿png파일\템플릿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22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5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50722" y="2613392"/>
            <a:ext cx="50045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Thank You</a:t>
            </a:r>
            <a:endParaRPr lang="ko-KR" altLang="en-US" sz="100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4" name="Picture 2" descr="C:\Users\My\Desktop\종합설계기획\템플릿png파일\템플릿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23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4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4638" y="2060848"/>
            <a:ext cx="651672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WHY ‘CLONE’?</a:t>
            </a:r>
            <a:endParaRPr lang="ko-KR" altLang="en-US" sz="115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2050" name="Picture 2" descr="C:\Users\My\Desktop\종합설계기획\템플릿png파일\템플릿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Koverwatch" pitchFamily="18" charset="-127"/>
                <a:ea typeface="Koverwatch" pitchFamily="18" charset="-127"/>
              </a:rPr>
              <a:t>3</a:t>
            </a:r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9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8584" y="1844824"/>
            <a:ext cx="79208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Koverwatch" pitchFamily="18" charset="-127"/>
                <a:ea typeface="Koverwatch" pitchFamily="18" charset="-127"/>
              </a:rPr>
              <a:t>DIRECT X 11 </a:t>
            </a:r>
            <a:r>
              <a:rPr lang="ko-KR" altLang="en-US" sz="3200" dirty="0" smtClean="0">
                <a:latin typeface="Koverwatch" pitchFamily="18" charset="-127"/>
                <a:ea typeface="Koverwatch" pitchFamily="18" charset="-127"/>
              </a:rPr>
              <a:t>으로 개발하는 </a:t>
            </a:r>
            <a:r>
              <a:rPr lang="en-US" altLang="ko-KR" sz="3600" i="1" dirty="0" smtClean="0">
                <a:solidFill>
                  <a:srgbClr val="FF0000"/>
                </a:solidFill>
                <a:latin typeface="Koverwatch" pitchFamily="18" charset="-127"/>
                <a:ea typeface="Koverwatch" pitchFamily="18" charset="-127"/>
              </a:rPr>
              <a:t>3D </a:t>
            </a:r>
            <a:r>
              <a:rPr lang="en-US" altLang="ko-KR" sz="3600" i="1" dirty="0" smtClean="0">
                <a:solidFill>
                  <a:srgbClr val="FF0000"/>
                </a:solidFill>
                <a:latin typeface="Koverwatch" pitchFamily="18" charset="-127"/>
                <a:ea typeface="Koverwatch" pitchFamily="18" charset="-127"/>
              </a:rPr>
              <a:t>1, 3</a:t>
            </a:r>
            <a:r>
              <a:rPr lang="ko-KR" altLang="en-US" sz="3600" i="1" dirty="0" smtClean="0">
                <a:solidFill>
                  <a:srgbClr val="FF0000"/>
                </a:solidFill>
                <a:latin typeface="Koverwatch" pitchFamily="18" charset="-127"/>
                <a:ea typeface="Koverwatch" pitchFamily="18" charset="-127"/>
              </a:rPr>
              <a:t>인칭 </a:t>
            </a:r>
            <a:r>
              <a:rPr lang="ko-KR" altLang="en-US" sz="3600" i="1" dirty="0" smtClean="0">
                <a:solidFill>
                  <a:srgbClr val="FF0000"/>
                </a:solidFill>
                <a:latin typeface="Koverwatch" pitchFamily="18" charset="-127"/>
                <a:ea typeface="Koverwatch" pitchFamily="18" charset="-127"/>
              </a:rPr>
              <a:t>대전</a:t>
            </a:r>
            <a:r>
              <a:rPr lang="en-US" altLang="ko-KR" sz="3600" i="1" dirty="0">
                <a:solidFill>
                  <a:srgbClr val="FF0000"/>
                </a:solidFill>
                <a:latin typeface="Koverwatch" pitchFamily="18" charset="-127"/>
                <a:ea typeface="Koverwatch" pitchFamily="18" charset="-127"/>
              </a:rPr>
              <a:t> </a:t>
            </a:r>
            <a:r>
              <a:rPr lang="en-US" altLang="ko-KR" sz="3600" i="1" dirty="0" smtClean="0">
                <a:solidFill>
                  <a:srgbClr val="FF0000"/>
                </a:solidFill>
                <a:latin typeface="Koverwatch" pitchFamily="18" charset="-127"/>
                <a:ea typeface="Koverwatch" pitchFamily="18" charset="-127"/>
              </a:rPr>
              <a:t>&amp;</a:t>
            </a:r>
            <a:r>
              <a:rPr lang="ko-KR" altLang="en-US" sz="3600" i="1" dirty="0" smtClean="0">
                <a:solidFill>
                  <a:srgbClr val="FF0000"/>
                </a:solidFill>
                <a:latin typeface="Koverwatch" pitchFamily="18" charset="-127"/>
                <a:ea typeface="Koverwatch" pitchFamily="18" charset="-127"/>
              </a:rPr>
              <a:t> </a:t>
            </a:r>
            <a:r>
              <a:rPr lang="ko-KR" altLang="en-US" sz="3600" i="1" dirty="0" err="1" smtClean="0">
                <a:solidFill>
                  <a:srgbClr val="FF0000"/>
                </a:solidFill>
                <a:latin typeface="Koverwatch" pitchFamily="18" charset="-127"/>
                <a:ea typeface="Koverwatch" pitchFamily="18" charset="-127"/>
              </a:rPr>
              <a:t>롤플레잉</a:t>
            </a:r>
            <a:r>
              <a:rPr lang="ko-KR" altLang="en-US" sz="3200" dirty="0" smtClean="0">
                <a:solidFill>
                  <a:srgbClr val="FF0000"/>
                </a:solidFill>
                <a:latin typeface="Koverwatch" pitchFamily="18" charset="-127"/>
                <a:ea typeface="Koverwatch" pitchFamily="18" charset="-127"/>
              </a:rPr>
              <a:t> </a:t>
            </a:r>
            <a:r>
              <a:rPr lang="ko-KR" altLang="en-US" sz="3200" dirty="0" smtClean="0">
                <a:latin typeface="Koverwatch" pitchFamily="18" charset="-127"/>
                <a:ea typeface="Koverwatch" pitchFamily="18" charset="-127"/>
              </a:rPr>
              <a:t>구현</a:t>
            </a:r>
            <a:endParaRPr lang="en-US" altLang="ko-KR" sz="3200" dirty="0" smtClean="0">
              <a:latin typeface="Koverwatch" pitchFamily="18" charset="-127"/>
              <a:ea typeface="Koverwatch" pitchFamily="18" charset="-127"/>
            </a:endParaRPr>
          </a:p>
          <a:p>
            <a:endParaRPr lang="en-US" altLang="ko-KR" sz="3200" dirty="0"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sz="3200" dirty="0" smtClean="0">
                <a:latin typeface="Koverwatch" pitchFamily="18" charset="-127"/>
                <a:ea typeface="Koverwatch" pitchFamily="18" charset="-127"/>
              </a:rPr>
              <a:t>‘IOCP </a:t>
            </a:r>
            <a:r>
              <a:rPr lang="ko-KR" altLang="en-US" sz="3200" dirty="0" smtClean="0">
                <a:latin typeface="Koverwatch" pitchFamily="18" charset="-127"/>
                <a:ea typeface="Koverwatch" pitchFamily="18" charset="-127"/>
              </a:rPr>
              <a:t>소켓 입출력 모델</a:t>
            </a:r>
            <a:r>
              <a:rPr lang="en-US" altLang="ko-KR" sz="3200" dirty="0" smtClean="0">
                <a:latin typeface="Koverwatch" pitchFamily="18" charset="-127"/>
                <a:ea typeface="Koverwatch" pitchFamily="18" charset="-127"/>
              </a:rPr>
              <a:t>’</a:t>
            </a:r>
            <a:r>
              <a:rPr lang="ko-KR" altLang="en-US" sz="3200" dirty="0" smtClean="0">
                <a:latin typeface="Koverwatch" pitchFamily="18" charset="-127"/>
                <a:ea typeface="Koverwatch" pitchFamily="18" charset="-127"/>
              </a:rPr>
              <a:t>을 활용한 게임 서버 구현</a:t>
            </a:r>
            <a:endParaRPr lang="en-US" altLang="ko-KR" sz="3200" dirty="0" smtClean="0">
              <a:latin typeface="Koverwatch" pitchFamily="18" charset="-127"/>
              <a:ea typeface="Koverwatch" pitchFamily="18" charset="-127"/>
            </a:endParaRPr>
          </a:p>
          <a:p>
            <a:endParaRPr lang="en-US" altLang="ko-KR" sz="3200" dirty="0"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sz="3200" dirty="0" smtClean="0">
                <a:latin typeface="Koverwatch" pitchFamily="18" charset="-127"/>
                <a:ea typeface="Koverwatch" pitchFamily="18" charset="-127"/>
              </a:rPr>
              <a:t>클라이언트간 랜덤 </a:t>
            </a:r>
            <a:r>
              <a:rPr lang="ko-KR" altLang="en-US" sz="3200" dirty="0" err="1" smtClean="0">
                <a:latin typeface="Koverwatch" pitchFamily="18" charset="-127"/>
                <a:ea typeface="Koverwatch" pitchFamily="18" charset="-127"/>
              </a:rPr>
              <a:t>매칭</a:t>
            </a:r>
            <a:r>
              <a:rPr lang="ko-KR" altLang="en-US" sz="3200" dirty="0" smtClean="0">
                <a:latin typeface="Koverwatch" pitchFamily="18" charset="-127"/>
                <a:ea typeface="Koverwatch" pitchFamily="18" charset="-127"/>
              </a:rPr>
              <a:t> 시스템</a:t>
            </a:r>
            <a:r>
              <a:rPr lang="en-US" altLang="ko-KR" sz="3000" dirty="0" smtClean="0">
                <a:latin typeface="Koverwatch" pitchFamily="18" charset="-127"/>
                <a:ea typeface="Koverwatch" pitchFamily="18" charset="-127"/>
              </a:rPr>
              <a:t>(</a:t>
            </a:r>
            <a:r>
              <a:rPr lang="ko-KR" altLang="en-US" sz="3000" dirty="0" smtClean="0">
                <a:latin typeface="Koverwatch" pitchFamily="18" charset="-127"/>
                <a:ea typeface="Koverwatch" pitchFamily="18" charset="-127"/>
              </a:rPr>
              <a:t>큐 시스템</a:t>
            </a:r>
            <a:r>
              <a:rPr lang="en-US" altLang="ko-KR" sz="3000" dirty="0" smtClean="0">
                <a:latin typeface="Koverwatch" pitchFamily="18" charset="-127"/>
                <a:ea typeface="Koverwatch" pitchFamily="18" charset="-127"/>
              </a:rPr>
              <a:t>) </a:t>
            </a:r>
            <a:r>
              <a:rPr lang="ko-KR" altLang="en-US" sz="3200" dirty="0" smtClean="0">
                <a:latin typeface="Koverwatch" pitchFamily="18" charset="-127"/>
                <a:ea typeface="Koverwatch" pitchFamily="18" charset="-127"/>
              </a:rPr>
              <a:t>구현</a:t>
            </a:r>
            <a:endParaRPr lang="en-US" altLang="ko-KR" sz="3200" dirty="0" smtClean="0">
              <a:latin typeface="Koverwatch" pitchFamily="18" charset="-127"/>
              <a:ea typeface="Koverwatch" pitchFamily="18" charset="-127"/>
            </a:endParaRPr>
          </a:p>
          <a:p>
            <a:endParaRPr lang="en-US" altLang="ko-KR" sz="3200" dirty="0"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sz="3200" dirty="0" smtClean="0">
                <a:latin typeface="Koverwatch" pitchFamily="18" charset="-127"/>
                <a:ea typeface="Koverwatch" pitchFamily="18" charset="-127"/>
              </a:rPr>
              <a:t>개발에 필요한 편리한 응용프로그램 구현</a:t>
            </a:r>
            <a:endParaRPr lang="ko-KR" altLang="en-US" sz="32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996" y="0"/>
            <a:ext cx="1500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연구목적</a:t>
            </a:r>
            <a:endParaRPr lang="ko-KR" altLang="en-US" sz="36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16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7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3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Koverwatch" pitchFamily="18" charset="-127"/>
                <a:ea typeface="Koverwatch" pitchFamily="18" charset="-127"/>
              </a:rPr>
              <a:t>4</a:t>
            </a:r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2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536" y="0"/>
            <a:ext cx="316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기존게임과의 차별성</a:t>
            </a:r>
            <a:endParaRPr lang="ko-KR" altLang="en-US" sz="36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9203" y="1484784"/>
            <a:ext cx="76234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verwatch" pitchFamily="18" charset="-127"/>
                <a:ea typeface="Koverwatch" pitchFamily="18" charset="-127"/>
              </a:rPr>
              <a:t>그래픽 담당 부재로 인한 그래픽 다양성 결여를 게임의 특징으로 </a:t>
            </a:r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>승</a:t>
            </a:r>
            <a:r>
              <a:rPr lang="ko-KR" altLang="en-US" sz="2800" dirty="0">
                <a:latin typeface="Koverwatch" pitchFamily="18" charset="-127"/>
                <a:ea typeface="Koverwatch" pitchFamily="18" charset="-127"/>
              </a:rPr>
              <a:t>화</a:t>
            </a:r>
            <a:endParaRPr lang="en-US" altLang="ko-KR" sz="2800" dirty="0" smtClean="0">
              <a:latin typeface="Koverwatch" pitchFamily="18" charset="-127"/>
              <a:ea typeface="Koverwatch" pitchFamily="18" charset="-127"/>
            </a:endParaRPr>
          </a:p>
          <a:p>
            <a:endParaRPr lang="en-US" altLang="ko-KR" sz="2800" dirty="0"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>자동 </a:t>
            </a:r>
            <a:r>
              <a:rPr lang="ko-KR" altLang="en-US" sz="2800" dirty="0" err="1" smtClean="0">
                <a:latin typeface="Koverwatch" pitchFamily="18" charset="-127"/>
                <a:ea typeface="Koverwatch" pitchFamily="18" charset="-127"/>
              </a:rPr>
              <a:t>매칭</a:t>
            </a:r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> 시스템을 구현</a:t>
            </a:r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, </a:t>
            </a:r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>게임의 진입장벽 낮춤</a:t>
            </a:r>
            <a:endParaRPr lang="en-US" altLang="ko-KR" sz="2800" dirty="0" smtClean="0">
              <a:latin typeface="Koverwatch" pitchFamily="18" charset="-127"/>
              <a:ea typeface="Koverwatch" pitchFamily="18" charset="-127"/>
            </a:endParaRPr>
          </a:p>
          <a:p>
            <a:endParaRPr lang="en-US" altLang="ko-KR" sz="2800" dirty="0" smtClean="0"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Static, dynamic </a:t>
            </a:r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>카메라를 이용한 </a:t>
            </a:r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1, 3</a:t>
            </a:r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>인칭 플레이의 자유로운 이동</a:t>
            </a:r>
            <a:endParaRPr lang="en-US" altLang="ko-KR" sz="2800" dirty="0" smtClean="0">
              <a:latin typeface="Koverwatch" pitchFamily="18" charset="-127"/>
              <a:ea typeface="Koverwatch" pitchFamily="18" charset="-127"/>
            </a:endParaRPr>
          </a:p>
          <a:p>
            <a:endParaRPr lang="en-US" altLang="ko-KR" sz="2800" dirty="0"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sz="2800" dirty="0">
                <a:latin typeface="Koverwatch" pitchFamily="18" charset="-127"/>
                <a:ea typeface="Koverwatch" pitchFamily="18" charset="-127"/>
              </a:rPr>
              <a:t>연기만 하여 지루해질 수 있는 게임에 미션을 추가</a:t>
            </a:r>
            <a:r>
              <a:rPr lang="en-US" altLang="ko-KR" sz="2800" dirty="0">
                <a:latin typeface="Koverwatch" pitchFamily="18" charset="-127"/>
                <a:ea typeface="Koverwatch" pitchFamily="18" charset="-127"/>
              </a:rPr>
              <a:t>,</a:t>
            </a:r>
            <a:r>
              <a:rPr lang="ko-KR" altLang="en-US" sz="2800" dirty="0">
                <a:latin typeface="Koverwatch" pitchFamily="18" charset="-127"/>
                <a:ea typeface="Koverwatch" pitchFamily="18" charset="-127"/>
              </a:rPr>
              <a:t> 재미를 제공</a:t>
            </a:r>
            <a:endParaRPr lang="en-US" altLang="ko-KR" sz="2800" dirty="0">
              <a:latin typeface="Koverwatch" pitchFamily="18" charset="-127"/>
              <a:ea typeface="Koverwatch" pitchFamily="18" charset="-127"/>
            </a:endParaRPr>
          </a:p>
          <a:p>
            <a:endParaRPr lang="en-US" altLang="ko-KR" sz="2800" dirty="0"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sz="2800" dirty="0">
                <a:latin typeface="Koverwatch" pitchFamily="18" charset="-127"/>
                <a:ea typeface="Koverwatch" pitchFamily="18" charset="-127"/>
              </a:rPr>
              <a:t>구슬을 먼저 모으는 모드 뿐 아니라 다른 목적을 가지는 특별한 모드를 제작하여 새로운 재미를 </a:t>
            </a:r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>제공</a:t>
            </a:r>
            <a:endParaRPr lang="en-US" altLang="ko-KR" sz="2800" dirty="0" smtClean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31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7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3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7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Koverwatch" pitchFamily="18" charset="-127"/>
                <a:ea typeface="Koverwatch" pitchFamily="18" charset="-127"/>
              </a:rPr>
              <a:t>5</a:t>
            </a:r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y\Desktop\종합설계기획\템플릿png파일\템플릿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4638" y="2060848"/>
            <a:ext cx="651672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WHAT ‘CLONE’?</a:t>
            </a:r>
            <a:endParaRPr lang="ko-KR" altLang="en-US" sz="115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Koverwatch" pitchFamily="18" charset="-127"/>
                <a:ea typeface="Koverwatch" pitchFamily="18" charset="-127"/>
              </a:rPr>
              <a:t>6</a:t>
            </a:r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9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3952" y="0"/>
            <a:ext cx="1834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GAME PLAY</a:t>
            </a:r>
            <a:endParaRPr lang="ko-KR" altLang="en-US" sz="36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5161" y="3188875"/>
            <a:ext cx="268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Koverwatch" pitchFamily="18" charset="-127"/>
                <a:ea typeface="Koverwatch" pitchFamily="18" charset="-127"/>
              </a:rPr>
              <a:t>MAP</a:t>
            </a:r>
            <a:r>
              <a:rPr lang="ko-KR" altLang="en-US" sz="1400" dirty="0" smtClean="0">
                <a:latin typeface="Koverwatch" pitchFamily="18" charset="-127"/>
                <a:ea typeface="Koverwatch" pitchFamily="18" charset="-127"/>
              </a:rPr>
              <a:t>에는 같은 외형을 가진 사람만이 존재한다</a:t>
            </a:r>
            <a:endParaRPr lang="en-US" altLang="ko-KR" sz="1400" dirty="0" smtClean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1026" name="Picture 2" descr="C:\Users\My\Desktop\CLONE\etc\그림파일\게임플레이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9" y="1628800"/>
            <a:ext cx="2452405" cy="147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56856" y="3166010"/>
            <a:ext cx="268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Koverwatch" pitchFamily="18" charset="-127"/>
                <a:ea typeface="Koverwatch" pitchFamily="18" charset="-127"/>
              </a:rPr>
              <a:t>적으로 의심되는 사람을 공격한다</a:t>
            </a:r>
            <a:endParaRPr lang="en-US" altLang="ko-KR" sz="1400" dirty="0" smtClean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8504" y="5497487"/>
            <a:ext cx="2902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Koverwatch" pitchFamily="18" charset="-127"/>
                <a:ea typeface="Koverwatch" pitchFamily="18" charset="-127"/>
              </a:rPr>
              <a:t>적이라면 일정시간 </a:t>
            </a:r>
            <a:r>
              <a:rPr lang="ko-KR" altLang="en-US" sz="1400" dirty="0" err="1" smtClean="0">
                <a:latin typeface="Koverwatch" pitchFamily="18" charset="-127"/>
                <a:ea typeface="Koverwatch" pitchFamily="18" charset="-127"/>
              </a:rPr>
              <a:t>아웃되고</a:t>
            </a:r>
            <a:r>
              <a:rPr lang="en-US" altLang="ko-KR" sz="1400" dirty="0" smtClean="0">
                <a:latin typeface="Koverwatch" pitchFamily="18" charset="-127"/>
                <a:ea typeface="Koverwatch" pitchFamily="18" charset="-127"/>
              </a:rPr>
              <a:t>,</a:t>
            </a:r>
            <a:r>
              <a:rPr lang="ko-KR" altLang="en-US" sz="1400" dirty="0" smtClean="0">
                <a:latin typeface="Koverwatch" pitchFamily="18" charset="-127"/>
                <a:ea typeface="Koverwatch" pitchFamily="18" charset="-127"/>
              </a:rPr>
              <a:t> </a:t>
            </a:r>
            <a:r>
              <a:rPr lang="en-US" altLang="ko-KR" sz="1400" dirty="0" smtClean="0">
                <a:latin typeface="Koverwatch" pitchFamily="18" charset="-127"/>
                <a:ea typeface="Koverwatch" pitchFamily="18" charset="-127"/>
              </a:rPr>
              <a:t>BOT</a:t>
            </a:r>
            <a:r>
              <a:rPr lang="ko-KR" altLang="en-US" sz="1400" dirty="0" smtClean="0">
                <a:latin typeface="Koverwatch" pitchFamily="18" charset="-127"/>
                <a:ea typeface="Koverwatch" pitchFamily="18" charset="-127"/>
              </a:rPr>
              <a:t>이라면 죽는다</a:t>
            </a:r>
            <a:endParaRPr lang="en-US" altLang="ko-KR" sz="1400" dirty="0" smtClean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56856" y="5497487"/>
            <a:ext cx="268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Koverwatch" pitchFamily="18" charset="-127"/>
                <a:ea typeface="Koverwatch" pitchFamily="18" charset="-127"/>
              </a:rPr>
              <a:t>이런 상황들을 멀리서 적들이 볼 수 있다</a:t>
            </a:r>
            <a:endParaRPr lang="en-US" altLang="ko-KR" sz="1400" dirty="0" smtClean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3289189" y="2190152"/>
            <a:ext cx="355139" cy="3300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오른쪽 화살표 24"/>
          <p:cNvSpPr/>
          <p:nvPr/>
        </p:nvSpPr>
        <p:spPr>
          <a:xfrm>
            <a:off x="3289189" y="4576373"/>
            <a:ext cx="355139" cy="3300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오른쪽 화살표 25"/>
          <p:cNvSpPr/>
          <p:nvPr/>
        </p:nvSpPr>
        <p:spPr>
          <a:xfrm rot="8440843">
            <a:off x="3289189" y="3383262"/>
            <a:ext cx="355139" cy="3300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5" name="Picture 2" descr="C:\Users\My\Desktop\CLONE\etc\그림파일\게임플레이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44" y="3985319"/>
            <a:ext cx="2457854" cy="147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y\Desktop\CLONE\etc\그림파일\게임플레이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64" y="1628800"/>
            <a:ext cx="2459756" cy="147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y\Desktop\CLONE\etc\그림파일\게임플레이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64" y="3985319"/>
            <a:ext cx="2459756" cy="147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Koverwatch" pitchFamily="18" charset="-127"/>
                <a:ea typeface="Koverwatch" pitchFamily="18" charset="-127"/>
              </a:rPr>
              <a:t>7</a:t>
            </a:r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43160" y="1484784"/>
            <a:ext cx="2858312" cy="44012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>플레이어</a:t>
            </a:r>
            <a:r>
              <a:rPr lang="en-US" altLang="ko-KR" sz="2800" dirty="0">
                <a:latin typeface="Koverwatch" pitchFamily="18" charset="-127"/>
                <a:ea typeface="Koverwatch" pitchFamily="18" charset="-127"/>
              </a:rPr>
              <a:t>, </a:t>
            </a:r>
            <a:r>
              <a:rPr lang="ko-KR" altLang="en-US" sz="2800" dirty="0">
                <a:latin typeface="Koverwatch" pitchFamily="18" charset="-127"/>
                <a:ea typeface="Koverwatch" pitchFamily="18" charset="-127"/>
              </a:rPr>
              <a:t>상대 플레이어</a:t>
            </a:r>
            <a:r>
              <a:rPr lang="en-US" altLang="ko-KR" sz="2800" dirty="0">
                <a:latin typeface="Koverwatch" pitchFamily="18" charset="-127"/>
                <a:ea typeface="Koverwatch" pitchFamily="18" charset="-127"/>
              </a:rPr>
              <a:t>,</a:t>
            </a:r>
            <a:r>
              <a:rPr lang="ko-KR" altLang="en-US" sz="2800" dirty="0">
                <a:latin typeface="Koverwatch" pitchFamily="18" charset="-127"/>
                <a:ea typeface="Koverwatch" pitchFamily="18" charset="-127"/>
              </a:rPr>
              <a:t> </a:t>
            </a:r>
            <a:r>
              <a:rPr lang="en-US" altLang="ko-KR" sz="2800" dirty="0">
                <a:latin typeface="Koverwatch" pitchFamily="18" charset="-127"/>
                <a:ea typeface="Koverwatch" pitchFamily="18" charset="-127"/>
              </a:rPr>
              <a:t>BOT</a:t>
            </a:r>
            <a:r>
              <a:rPr lang="ko-KR" altLang="en-US" sz="2800" dirty="0">
                <a:latin typeface="Koverwatch" pitchFamily="18" charset="-127"/>
                <a:ea typeface="Koverwatch" pitchFamily="18" charset="-127"/>
              </a:rPr>
              <a:t>은 모두 같은 외형</a:t>
            </a:r>
            <a:endParaRPr lang="en-US" altLang="ko-KR" sz="2800" dirty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2800" dirty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2800" dirty="0">
                <a:latin typeface="Koverwatch" pitchFamily="18" charset="-127"/>
                <a:ea typeface="Koverwatch" pitchFamily="18" charset="-127"/>
              </a:rPr>
              <a:t>플레이어</a:t>
            </a:r>
            <a:r>
              <a:rPr lang="en-US" altLang="ko-KR" sz="2800" dirty="0">
                <a:latin typeface="Koverwatch" pitchFamily="18" charset="-127"/>
                <a:ea typeface="Koverwatch" pitchFamily="18" charset="-127"/>
              </a:rPr>
              <a:t>,</a:t>
            </a:r>
            <a:r>
              <a:rPr lang="ko-KR" altLang="en-US" sz="2800" dirty="0">
                <a:latin typeface="Koverwatch" pitchFamily="18" charset="-127"/>
                <a:ea typeface="Koverwatch" pitchFamily="18" charset="-127"/>
              </a:rPr>
              <a:t> </a:t>
            </a:r>
            <a:r>
              <a:rPr lang="en-US" altLang="ko-KR" sz="2800" dirty="0">
                <a:latin typeface="Koverwatch" pitchFamily="18" charset="-127"/>
                <a:ea typeface="Koverwatch" pitchFamily="18" charset="-127"/>
              </a:rPr>
              <a:t>BOT</a:t>
            </a:r>
            <a:r>
              <a:rPr lang="ko-KR" altLang="en-US" sz="2800" dirty="0">
                <a:latin typeface="Koverwatch" pitchFamily="18" charset="-127"/>
                <a:ea typeface="Koverwatch" pitchFamily="18" charset="-127"/>
              </a:rPr>
              <a:t>의 숲에서 </a:t>
            </a:r>
            <a:r>
              <a:rPr lang="en-US" altLang="ko-KR" sz="2800" dirty="0">
                <a:latin typeface="Koverwatch" pitchFamily="18" charset="-127"/>
                <a:ea typeface="Koverwatch" pitchFamily="18" charset="-127"/>
              </a:rPr>
              <a:t>BOT</a:t>
            </a:r>
            <a:r>
              <a:rPr lang="ko-KR" altLang="en-US" sz="2800" dirty="0">
                <a:latin typeface="Koverwatch" pitchFamily="18" charset="-127"/>
                <a:ea typeface="Koverwatch" pitchFamily="18" charset="-127"/>
              </a:rPr>
              <a:t>인척 연기하며</a:t>
            </a:r>
            <a:r>
              <a:rPr lang="en-US" altLang="ko-KR" sz="2800" dirty="0">
                <a:latin typeface="Koverwatch" pitchFamily="18" charset="-127"/>
                <a:ea typeface="Koverwatch" pitchFamily="18" charset="-127"/>
              </a:rPr>
              <a:t> </a:t>
            </a:r>
            <a:r>
              <a:rPr lang="ko-KR" altLang="en-US" sz="2800" dirty="0">
                <a:latin typeface="Koverwatch" pitchFamily="18" charset="-127"/>
                <a:ea typeface="Koverwatch" pitchFamily="18" charset="-127"/>
              </a:rPr>
              <a:t>자신의 존재 숨김</a:t>
            </a:r>
            <a:endParaRPr lang="en-US" altLang="ko-KR" sz="2800" dirty="0"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2800" dirty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2800" dirty="0">
                <a:latin typeface="Koverwatch" pitchFamily="18" charset="-127"/>
                <a:ea typeface="Koverwatch" pitchFamily="18" charset="-127"/>
              </a:rPr>
              <a:t>플레이어</a:t>
            </a:r>
            <a:r>
              <a:rPr lang="en-US" altLang="ko-KR" sz="2800" dirty="0">
                <a:latin typeface="Koverwatch" pitchFamily="18" charset="-127"/>
                <a:ea typeface="Koverwatch" pitchFamily="18" charset="-127"/>
              </a:rPr>
              <a:t>, </a:t>
            </a:r>
            <a:r>
              <a:rPr lang="ko-KR" altLang="en-US" sz="2800" dirty="0">
                <a:latin typeface="Koverwatch" pitchFamily="18" charset="-127"/>
                <a:ea typeface="Koverwatch" pitchFamily="18" charset="-127"/>
              </a:rPr>
              <a:t>상대 플레이어보다 미션을 먼저 수행하여 게임 승리</a:t>
            </a:r>
            <a:endParaRPr lang="en-US" altLang="ko-KR" sz="28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29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7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3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7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1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4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8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1026" name="Picture 2" descr="C:\Users\My\Desktop\CLONE\etc\그림파일\서 있는 사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1" y="1484782"/>
            <a:ext cx="6858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5251" y="2713509"/>
            <a:ext cx="2226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Koverwatch" pitchFamily="18" charset="-127"/>
                <a:ea typeface="Koverwatch" pitchFamily="18" charset="-127"/>
              </a:rPr>
              <a:t>외형 </a:t>
            </a:r>
            <a:r>
              <a:rPr lang="en-US" altLang="ko-KR" sz="2800" b="1" dirty="0" smtClean="0">
                <a:latin typeface="Koverwatch" pitchFamily="18" charset="-127"/>
                <a:ea typeface="Koverwatch" pitchFamily="18" charset="-127"/>
              </a:rPr>
              <a:t>: model_1</a:t>
            </a:r>
          </a:p>
          <a:p>
            <a:r>
              <a:rPr lang="ko-KR" altLang="en-US" sz="2800" b="1" dirty="0" smtClean="0">
                <a:latin typeface="Koverwatch" pitchFamily="18" charset="-127"/>
                <a:ea typeface="Koverwatch" pitchFamily="18" charset="-127"/>
              </a:rPr>
              <a:t>신장 </a:t>
            </a:r>
            <a:r>
              <a:rPr lang="en-US" altLang="ko-KR" sz="2800" b="1" dirty="0" smtClean="0">
                <a:latin typeface="Koverwatch" pitchFamily="18" charset="-127"/>
                <a:ea typeface="Koverwatch" pitchFamily="18" charset="-127"/>
              </a:rPr>
              <a:t>: 2 unit</a:t>
            </a:r>
          </a:p>
          <a:p>
            <a:r>
              <a:rPr lang="ko-KR" altLang="en-US" sz="2800" b="1" dirty="0" smtClean="0">
                <a:latin typeface="Koverwatch" pitchFamily="18" charset="-127"/>
                <a:ea typeface="Koverwatch" pitchFamily="18" charset="-127"/>
              </a:rPr>
              <a:t>속도 </a:t>
            </a:r>
            <a:r>
              <a:rPr lang="en-US" altLang="ko-KR" sz="2800" b="1" dirty="0" smtClean="0">
                <a:latin typeface="Koverwatch" pitchFamily="18" charset="-127"/>
                <a:ea typeface="Koverwatch" pitchFamily="18" charset="-127"/>
              </a:rPr>
              <a:t>: 2 u/s, 4 u/s</a:t>
            </a:r>
            <a:endParaRPr lang="ko-KR" altLang="en-US" sz="2800" b="1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9750" y="2713509"/>
            <a:ext cx="2226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Koverwatch" pitchFamily="18" charset="-127"/>
                <a:ea typeface="Koverwatch" pitchFamily="18" charset="-127"/>
              </a:rPr>
              <a:t>외형 </a:t>
            </a:r>
            <a:r>
              <a:rPr lang="en-US" altLang="ko-KR" sz="2800" b="1" dirty="0" smtClean="0">
                <a:latin typeface="Koverwatch" pitchFamily="18" charset="-127"/>
                <a:ea typeface="Koverwatch" pitchFamily="18" charset="-127"/>
              </a:rPr>
              <a:t>: model_2</a:t>
            </a:r>
          </a:p>
          <a:p>
            <a:r>
              <a:rPr lang="ko-KR" altLang="en-US" sz="2800" b="1" dirty="0" smtClean="0">
                <a:latin typeface="Koverwatch" pitchFamily="18" charset="-127"/>
                <a:ea typeface="Koverwatch" pitchFamily="18" charset="-127"/>
              </a:rPr>
              <a:t>신장 </a:t>
            </a:r>
            <a:r>
              <a:rPr lang="en-US" altLang="ko-KR" sz="2800" b="1" dirty="0" smtClean="0">
                <a:latin typeface="Koverwatch" pitchFamily="18" charset="-127"/>
                <a:ea typeface="Koverwatch" pitchFamily="18" charset="-127"/>
              </a:rPr>
              <a:t>: 2 unit</a:t>
            </a:r>
          </a:p>
          <a:p>
            <a:r>
              <a:rPr lang="ko-KR" altLang="en-US" sz="2800" b="1" dirty="0" smtClean="0">
                <a:latin typeface="Koverwatch" pitchFamily="18" charset="-127"/>
                <a:ea typeface="Koverwatch" pitchFamily="18" charset="-127"/>
              </a:rPr>
              <a:t>속도 </a:t>
            </a:r>
            <a:r>
              <a:rPr lang="en-US" altLang="ko-KR" sz="2800" b="1" dirty="0" smtClean="0">
                <a:latin typeface="Koverwatch" pitchFamily="18" charset="-127"/>
                <a:ea typeface="Koverwatch" pitchFamily="18" charset="-127"/>
              </a:rPr>
              <a:t>: 2 u/s</a:t>
            </a:r>
            <a:endParaRPr lang="ko-KR" altLang="en-US" sz="2800" b="1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18954" y="2713509"/>
            <a:ext cx="2226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Koverwatch" pitchFamily="18" charset="-127"/>
                <a:ea typeface="Koverwatch" pitchFamily="18" charset="-127"/>
              </a:rPr>
              <a:t>외형 </a:t>
            </a:r>
            <a:r>
              <a:rPr lang="en-US" altLang="ko-KR" sz="2800" b="1" dirty="0" smtClean="0">
                <a:latin typeface="Koverwatch" pitchFamily="18" charset="-127"/>
                <a:ea typeface="Koverwatch" pitchFamily="18" charset="-127"/>
              </a:rPr>
              <a:t>: model_3</a:t>
            </a:r>
          </a:p>
          <a:p>
            <a:r>
              <a:rPr lang="ko-KR" altLang="en-US" sz="2800" b="1" dirty="0" smtClean="0">
                <a:latin typeface="Koverwatch" pitchFamily="18" charset="-127"/>
                <a:ea typeface="Koverwatch" pitchFamily="18" charset="-127"/>
              </a:rPr>
              <a:t>신장 </a:t>
            </a:r>
            <a:r>
              <a:rPr lang="en-US" altLang="ko-KR" sz="2800" b="1" dirty="0" smtClean="0">
                <a:latin typeface="Koverwatch" pitchFamily="18" charset="-127"/>
                <a:ea typeface="Koverwatch" pitchFamily="18" charset="-127"/>
              </a:rPr>
              <a:t>: 2 unit</a:t>
            </a:r>
          </a:p>
          <a:p>
            <a:r>
              <a:rPr lang="ko-KR" altLang="en-US" sz="2800" b="1" dirty="0" smtClean="0">
                <a:latin typeface="Koverwatch" pitchFamily="18" charset="-127"/>
                <a:ea typeface="Koverwatch" pitchFamily="18" charset="-127"/>
              </a:rPr>
              <a:t>속도 </a:t>
            </a:r>
            <a:r>
              <a:rPr lang="en-US" altLang="ko-KR" sz="2800" b="1" dirty="0" smtClean="0">
                <a:latin typeface="Koverwatch" pitchFamily="18" charset="-127"/>
                <a:ea typeface="Koverwatch" pitchFamily="18" charset="-127"/>
              </a:rPr>
              <a:t>: 2 u/s</a:t>
            </a:r>
            <a:endParaRPr lang="ko-KR" altLang="en-US" sz="2800" b="1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528" y="860823"/>
            <a:ext cx="98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Koverwatch" pitchFamily="18" charset="-127"/>
                <a:ea typeface="Koverwatch" pitchFamily="18" charset="-127"/>
              </a:rPr>
              <a:t>player</a:t>
            </a:r>
            <a:endParaRPr lang="ko-KR" altLang="en-US" sz="2800" b="1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0379" y="860823"/>
            <a:ext cx="98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Koverwatch" pitchFamily="18" charset="-127"/>
                <a:ea typeface="Koverwatch" pitchFamily="18" charset="-127"/>
              </a:rPr>
              <a:t>A.I</a:t>
            </a:r>
            <a:endParaRPr lang="ko-KR" altLang="en-US" sz="2800" b="1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9583" y="860823"/>
            <a:ext cx="98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Koverwatch" pitchFamily="18" charset="-127"/>
                <a:ea typeface="Koverwatch" pitchFamily="18" charset="-127"/>
              </a:rPr>
              <a:t>BOT</a:t>
            </a:r>
            <a:endParaRPr lang="ko-KR" altLang="en-US" sz="2800" b="1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8844" y="590921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C00000"/>
                </a:solidFill>
                <a:latin typeface="Koverwatch" pitchFamily="18" charset="-127"/>
                <a:ea typeface="Koverwatch" pitchFamily="18" charset="-127"/>
              </a:rPr>
              <a:t>※ 1unit = 1m </a:t>
            </a:r>
            <a:r>
              <a:rPr lang="en-US" altLang="ko-KR" sz="1600" b="1" dirty="0" smtClean="0">
                <a:solidFill>
                  <a:srgbClr val="C00000"/>
                </a:solidFill>
                <a:latin typeface="Koverwatch" pitchFamily="18" charset="-127"/>
                <a:ea typeface="Koverwatch" pitchFamily="18" charset="-127"/>
              </a:rPr>
              <a:t>(in 3d Max)</a:t>
            </a:r>
            <a:endParaRPr lang="ko-KR" altLang="en-US" sz="1600" b="1" dirty="0">
              <a:solidFill>
                <a:srgbClr val="C0000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251" y="4098504"/>
            <a:ext cx="236955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가능한 행동목록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5251" y="4581128"/>
            <a:ext cx="111325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걷기</a:t>
            </a:r>
            <a:endParaRPr lang="ko-KR" altLang="en-US" sz="1400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11558" y="4581128"/>
            <a:ext cx="111325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달리기</a:t>
            </a:r>
            <a:endParaRPr lang="ko-KR" altLang="en-US" sz="1400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5251" y="5013176"/>
            <a:ext cx="111325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점프</a:t>
            </a:r>
            <a:endParaRPr lang="ko-KR" altLang="en-US" sz="1400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10864" y="5013174"/>
            <a:ext cx="111325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대기</a:t>
            </a:r>
            <a:endParaRPr lang="ko-KR" altLang="en-US" sz="1400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4429" y="5445224"/>
            <a:ext cx="111325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공격</a:t>
            </a:r>
            <a:endParaRPr lang="ko-KR" altLang="en-US" sz="1400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1558" y="5445223"/>
            <a:ext cx="111325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죽기</a:t>
            </a:r>
            <a:endParaRPr lang="ko-KR" altLang="en-US" sz="1400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8951" y="4098503"/>
            <a:ext cx="236955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가능한 행동목록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88951" y="4581127"/>
            <a:ext cx="111325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걷기 </a:t>
            </a:r>
            <a:r>
              <a:rPr lang="en-US" altLang="ko-KR" sz="1400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+ </a:t>
            </a:r>
            <a:r>
              <a:rPr lang="ko-KR" altLang="en-US" sz="1400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길 찾기</a:t>
            </a:r>
            <a:endParaRPr lang="ko-KR" altLang="en-US" sz="1400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45258" y="4581127"/>
            <a:ext cx="111325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8951" y="5013175"/>
            <a:ext cx="111325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4564" y="5013173"/>
            <a:ext cx="111325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대기</a:t>
            </a:r>
            <a:endParaRPr lang="ko-KR" altLang="en-US" sz="1400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98129" y="5445223"/>
            <a:ext cx="111325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45258" y="5445222"/>
            <a:ext cx="111325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죽기</a:t>
            </a:r>
            <a:endParaRPr lang="ko-KR" altLang="en-US" sz="1400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76590" y="4098506"/>
            <a:ext cx="236955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가능한 행동목록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76590" y="4581130"/>
            <a:ext cx="111325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걷기</a:t>
            </a:r>
            <a:endParaRPr lang="ko-KR" altLang="en-US" sz="1400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32897" y="4581130"/>
            <a:ext cx="111325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6590" y="5013178"/>
            <a:ext cx="111325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32203" y="5013176"/>
            <a:ext cx="111325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대기</a:t>
            </a:r>
            <a:endParaRPr lang="ko-KR" altLang="en-US" sz="1400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5768" y="5445226"/>
            <a:ext cx="111325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32897" y="5445225"/>
            <a:ext cx="111325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죽기</a:t>
            </a:r>
            <a:endParaRPr lang="ko-KR" altLang="en-US" sz="1400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63" name="Picture 2" descr="C:\Users\My\Desktop\CLONE\etc\그림파일\서 있는 사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782" y="1484782"/>
            <a:ext cx="6858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My\Desktop\CLONE\etc\그림파일\왕관쓴 서있는 사람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528" y="1360957"/>
            <a:ext cx="6381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787996" y="0"/>
            <a:ext cx="1500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캐릭터</a:t>
            </a:r>
            <a:endParaRPr lang="ko-KR" altLang="en-US" sz="36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Koverwatch" pitchFamily="18" charset="-127"/>
                <a:ea typeface="Koverwatch" pitchFamily="18" charset="-127"/>
              </a:rPr>
              <a:t>8</a:t>
            </a:r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54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7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3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7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1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4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8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2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389" y="0"/>
            <a:ext cx="112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E2AC00"/>
                </a:solidFill>
                <a:latin typeface="Koverwatch" pitchFamily="18" charset="-127"/>
                <a:ea typeface="Koverwatch" pitchFamily="18" charset="-127"/>
              </a:rPr>
              <a:t>조작법</a:t>
            </a:r>
            <a:endParaRPr lang="ko-KR" altLang="en-US" sz="3600" dirty="0">
              <a:solidFill>
                <a:srgbClr val="E2AC00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1027" name="Picture 3" descr="C:\Users\My\Desktop\CLONE\etc\그림파일\마우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024" y="2726947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y\Desktop\CLONE\etc\그림파일\키보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86" y="2494112"/>
            <a:ext cx="5649738" cy="221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48744" y="4273351"/>
            <a:ext cx="1440160" cy="307777"/>
          </a:xfrm>
          <a:prstGeom prst="rect">
            <a:avLst/>
          </a:prstGeom>
          <a:solidFill>
            <a:srgbClr val="E2AC00"/>
          </a:solidFill>
          <a:ln>
            <a:solidFill>
              <a:srgbClr val="E2A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Koverwatch" pitchFamily="18" charset="-127"/>
                <a:ea typeface="Koverwatch" pitchFamily="18" charset="-127"/>
              </a:rPr>
              <a:t>Space bar</a:t>
            </a:r>
            <a:endParaRPr lang="ko-KR" altLang="en-US" sz="1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0" name="왼쪽/오른쪽 화살표 9"/>
          <p:cNvSpPr/>
          <p:nvPr/>
        </p:nvSpPr>
        <p:spPr>
          <a:xfrm>
            <a:off x="7257256" y="3356992"/>
            <a:ext cx="1584176" cy="648072"/>
          </a:xfrm>
          <a:prstGeom prst="leftRightArrow">
            <a:avLst/>
          </a:prstGeom>
          <a:solidFill>
            <a:srgbClr val="E2AC00"/>
          </a:solidFill>
          <a:ln>
            <a:solidFill>
              <a:srgbClr val="E2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614466" y="2978903"/>
            <a:ext cx="360040" cy="360040"/>
          </a:xfrm>
          <a:prstGeom prst="ellipse">
            <a:avLst/>
          </a:prstGeom>
          <a:solidFill>
            <a:srgbClr val="E2AC00"/>
          </a:solidFill>
          <a:ln>
            <a:solidFill>
              <a:srgbClr val="E2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2" idx="0"/>
            <a:endCxn id="23" idx="2"/>
          </p:cNvCxnSpPr>
          <p:nvPr/>
        </p:nvCxnSpPr>
        <p:spPr>
          <a:xfrm flipV="1">
            <a:off x="7794486" y="2540520"/>
            <a:ext cx="6604" cy="4383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41043" y="2171188"/>
            <a:ext cx="52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verwatch" pitchFamily="18" charset="-127"/>
                <a:ea typeface="Koverwatch" pitchFamily="18" charset="-127"/>
              </a:rPr>
              <a:t>공</a:t>
            </a:r>
            <a:r>
              <a:rPr lang="ko-KR" altLang="en-US" dirty="0">
                <a:latin typeface="Koverwatch" pitchFamily="18" charset="-127"/>
                <a:ea typeface="Koverwatch" pitchFamily="18" charset="-127"/>
              </a:rPr>
              <a:t>격</a:t>
            </a:r>
          </a:p>
        </p:txBody>
      </p:sp>
      <p:cxnSp>
        <p:nvCxnSpPr>
          <p:cNvPr id="96" name="직선 화살표 연결선 95"/>
          <p:cNvCxnSpPr>
            <a:stCxn id="10" idx="3"/>
            <a:endCxn id="97" idx="0"/>
          </p:cNvCxnSpPr>
          <p:nvPr/>
        </p:nvCxnSpPr>
        <p:spPr>
          <a:xfrm>
            <a:off x="7257256" y="3681028"/>
            <a:ext cx="0" cy="90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801466" y="4581128"/>
            <a:ext cx="91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verwatch" pitchFamily="18" charset="-127"/>
                <a:ea typeface="Koverwatch" pitchFamily="18" charset="-127"/>
              </a:rPr>
              <a:t>시야 전환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cxnSp>
        <p:nvCxnSpPr>
          <p:cNvPr id="109" name="직선 화살표 연결선 108"/>
          <p:cNvCxnSpPr>
            <a:stCxn id="9" idx="2"/>
            <a:endCxn id="110" idx="0"/>
          </p:cNvCxnSpPr>
          <p:nvPr/>
        </p:nvCxnSpPr>
        <p:spPr>
          <a:xfrm>
            <a:off x="3368824" y="4581128"/>
            <a:ext cx="0" cy="321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108777" y="4902258"/>
            <a:ext cx="52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verwatch" pitchFamily="18" charset="-127"/>
                <a:ea typeface="Koverwatch" pitchFamily="18" charset="-127"/>
              </a:rPr>
              <a:t>점프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08584" y="2628906"/>
            <a:ext cx="216024" cy="153888"/>
          </a:xfrm>
          <a:prstGeom prst="rect">
            <a:avLst/>
          </a:prstGeom>
          <a:solidFill>
            <a:srgbClr val="E2AC00"/>
          </a:solidFill>
          <a:ln>
            <a:solidFill>
              <a:srgbClr val="E2AC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478427" y="2623557"/>
            <a:ext cx="288032" cy="169277"/>
          </a:xfrm>
          <a:prstGeom prst="rect">
            <a:avLst/>
          </a:prstGeom>
          <a:solidFill>
            <a:srgbClr val="E2AC00"/>
          </a:solidFill>
          <a:ln>
            <a:solidFill>
              <a:srgbClr val="E2AC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00" dirty="0">
              <a:latin typeface="Koverwatch" pitchFamily="18" charset="-127"/>
              <a:ea typeface="Koverwatch" pitchFamily="18" charset="-127"/>
            </a:endParaRPr>
          </a:p>
        </p:txBody>
      </p:sp>
      <p:cxnSp>
        <p:nvCxnSpPr>
          <p:cNvPr id="42" name="직선 화살표 연결선 41"/>
          <p:cNvCxnSpPr>
            <a:stCxn id="116" idx="0"/>
          </p:cNvCxnSpPr>
          <p:nvPr/>
        </p:nvCxnSpPr>
        <p:spPr>
          <a:xfrm flipV="1">
            <a:off x="1316596" y="2355854"/>
            <a:ext cx="0" cy="273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126" idx="2"/>
          </p:cNvCxnSpPr>
          <p:nvPr/>
        </p:nvCxnSpPr>
        <p:spPr>
          <a:xfrm flipV="1">
            <a:off x="1622443" y="1988840"/>
            <a:ext cx="0" cy="6347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79173" y="1979323"/>
            <a:ext cx="70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verwatch" pitchFamily="18" charset="-127"/>
                <a:ea typeface="Koverwatch" pitchFamily="18" charset="-127"/>
              </a:rPr>
              <a:t>나가기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267301" y="1619508"/>
            <a:ext cx="71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verwatch" pitchFamily="18" charset="-127"/>
                <a:ea typeface="Koverwatch" pitchFamily="18" charset="-127"/>
              </a:rPr>
              <a:t>도움말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058179" y="3185054"/>
            <a:ext cx="306221" cy="307777"/>
          </a:xfrm>
          <a:prstGeom prst="rect">
            <a:avLst/>
          </a:prstGeom>
          <a:solidFill>
            <a:srgbClr val="E2AC00"/>
          </a:solidFill>
          <a:ln>
            <a:solidFill>
              <a:srgbClr val="E2A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Koverwatch" pitchFamily="18" charset="-127"/>
                <a:ea typeface="Koverwatch" pitchFamily="18" charset="-127"/>
              </a:rPr>
              <a:t>w</a:t>
            </a:r>
            <a:endParaRPr lang="ko-KR" altLang="en-US" sz="1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766459" y="3527139"/>
            <a:ext cx="306221" cy="307777"/>
          </a:xfrm>
          <a:prstGeom prst="rect">
            <a:avLst/>
          </a:prstGeom>
          <a:solidFill>
            <a:srgbClr val="E2AC00"/>
          </a:solidFill>
          <a:ln>
            <a:solidFill>
              <a:srgbClr val="E2A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Koverwatch" pitchFamily="18" charset="-127"/>
                <a:ea typeface="Koverwatch" pitchFamily="18" charset="-127"/>
              </a:rPr>
              <a:t>a</a:t>
            </a:r>
            <a:endParaRPr lang="ko-KR" altLang="en-US" sz="1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124982" y="3531331"/>
            <a:ext cx="306221" cy="307777"/>
          </a:xfrm>
          <a:prstGeom prst="rect">
            <a:avLst/>
          </a:prstGeom>
          <a:solidFill>
            <a:srgbClr val="E2AC00"/>
          </a:solidFill>
          <a:ln>
            <a:solidFill>
              <a:srgbClr val="E2A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Koverwatch" pitchFamily="18" charset="-127"/>
                <a:ea typeface="Koverwatch" pitchFamily="18" charset="-127"/>
              </a:rPr>
              <a:t>s</a:t>
            </a:r>
            <a:endParaRPr lang="ko-KR" altLang="en-US" sz="1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495633" y="3531331"/>
            <a:ext cx="306221" cy="307777"/>
          </a:xfrm>
          <a:prstGeom prst="rect">
            <a:avLst/>
          </a:prstGeom>
          <a:solidFill>
            <a:srgbClr val="E2AC00"/>
          </a:solidFill>
          <a:ln>
            <a:solidFill>
              <a:srgbClr val="E2A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Koverwatch" pitchFamily="18" charset="-127"/>
                <a:ea typeface="Koverwatch" pitchFamily="18" charset="-127"/>
              </a:rPr>
              <a:t>d</a:t>
            </a:r>
            <a:endParaRPr lang="ko-KR" altLang="en-US" sz="1400" dirty="0">
              <a:latin typeface="Koverwatch" pitchFamily="18" charset="-127"/>
              <a:ea typeface="Koverwatch" pitchFamily="18" charset="-127"/>
            </a:endParaRPr>
          </a:p>
        </p:txBody>
      </p:sp>
      <p:cxnSp>
        <p:nvCxnSpPr>
          <p:cNvPr id="49" name="직선 화살표 연결선 48"/>
          <p:cNvCxnSpPr>
            <a:stCxn id="129" idx="1"/>
            <a:endCxn id="134" idx="3"/>
          </p:cNvCxnSpPr>
          <p:nvPr/>
        </p:nvCxnSpPr>
        <p:spPr>
          <a:xfrm flipH="1">
            <a:off x="1053952" y="3681028"/>
            <a:ext cx="712507" cy="4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52534" y="3500553"/>
            <a:ext cx="5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verwatch" pitchFamily="18" charset="-127"/>
                <a:ea typeface="Koverwatch" pitchFamily="18" charset="-127"/>
              </a:rPr>
              <a:t>이</a:t>
            </a:r>
            <a:r>
              <a:rPr lang="ko-KR" altLang="en-US" dirty="0">
                <a:latin typeface="Koverwatch" pitchFamily="18" charset="-127"/>
                <a:ea typeface="Koverwatch" pitchFamily="18" charset="-127"/>
              </a:rPr>
              <a:t>동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241746" y="3871541"/>
            <a:ext cx="677823" cy="307777"/>
          </a:xfrm>
          <a:prstGeom prst="rect">
            <a:avLst/>
          </a:prstGeom>
          <a:solidFill>
            <a:srgbClr val="E2AC00"/>
          </a:solidFill>
          <a:ln>
            <a:solidFill>
              <a:srgbClr val="E2A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Koverwatch" pitchFamily="18" charset="-127"/>
                <a:ea typeface="Koverwatch" pitchFamily="18" charset="-127"/>
              </a:rPr>
              <a:t>shift</a:t>
            </a:r>
            <a:endParaRPr lang="ko-KR" altLang="en-US" sz="1400" dirty="0">
              <a:latin typeface="Koverwatch" pitchFamily="18" charset="-127"/>
              <a:ea typeface="Koverwatch" pitchFamily="18" charset="-127"/>
            </a:endParaRPr>
          </a:p>
        </p:txBody>
      </p:sp>
      <p:cxnSp>
        <p:nvCxnSpPr>
          <p:cNvPr id="52" name="직선 화살표 연결선 51"/>
          <p:cNvCxnSpPr>
            <a:stCxn id="136" idx="2"/>
            <a:endCxn id="139" idx="0"/>
          </p:cNvCxnSpPr>
          <p:nvPr/>
        </p:nvCxnSpPr>
        <p:spPr>
          <a:xfrm flipH="1">
            <a:off x="1580657" y="4179318"/>
            <a:ext cx="1" cy="916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225918" y="5095542"/>
            <a:ext cx="70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verwatch" pitchFamily="18" charset="-127"/>
                <a:ea typeface="Koverwatch" pitchFamily="18" charset="-127"/>
              </a:rPr>
              <a:t>달리</a:t>
            </a:r>
            <a:r>
              <a:rPr lang="ko-KR" altLang="en-US" dirty="0">
                <a:latin typeface="Koverwatch" pitchFamily="18" charset="-127"/>
                <a:ea typeface="Koverwatch" pitchFamily="18" charset="-127"/>
              </a:rPr>
              <a:t>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8775572" y="6362164"/>
            <a:ext cx="10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Koverwatch" pitchFamily="18" charset="-127"/>
                <a:ea typeface="Koverwatch" pitchFamily="18" charset="-127"/>
              </a:rPr>
              <a:t>9</a:t>
            </a:r>
            <a:r>
              <a:rPr lang="en-US" altLang="ko-KR" sz="2800" dirty="0" smtClean="0">
                <a:latin typeface="Koverwatch" pitchFamily="18" charset="-127"/>
                <a:ea typeface="Koverwatch" pitchFamily="18" charset="-127"/>
              </a:rPr>
              <a:t> / 23</a:t>
            </a: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55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7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3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73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11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49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87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choiym\Desktop\보켱동\제안서\닝겐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25" y="6229864"/>
            <a:ext cx="378768" cy="5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813</Words>
  <Application>Microsoft Office PowerPoint</Application>
  <PresentationFormat>A4 용지(210x297mm)</PresentationFormat>
  <Paragraphs>279</Paragraphs>
  <Slides>23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굴림</vt:lpstr>
      <vt:lpstr>Arial</vt:lpstr>
      <vt:lpstr>맑은 고딕</vt:lpstr>
      <vt:lpstr>Koverwatch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RHS</dc:creator>
  <cp:lastModifiedBy>RHS</cp:lastModifiedBy>
  <cp:revision>167</cp:revision>
  <dcterms:created xsi:type="dcterms:W3CDTF">2016-10-21T11:11:03Z</dcterms:created>
  <dcterms:modified xsi:type="dcterms:W3CDTF">2016-12-13T17:58:34Z</dcterms:modified>
</cp:coreProperties>
</file>