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20" y="12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BDB22E9-0CC6-4890-8C54-391ABE8EAAB2}" type="datetime1">
              <a:rPr lang="ko-KR" altLang="en-US"/>
              <a:pPr lvl="0">
                <a:defRPr/>
              </a:pPr>
              <a:t>2019-12-29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1945FDD-0EC6-4932-9AD1-3E4C469C93E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06F26-9409-46AC-A137-1D456F60C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B6DD56-D73E-4A0D-BA8D-23F8C7E5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B8E0D-AA41-48FB-B26D-474B9ADB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683B4-152E-4B14-8893-1C82137B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88C1F-F295-4709-B4C9-A798A2C1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CC0C9-1B1E-4452-B6D0-74574B5D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2F9E4D-C4F0-42A1-B694-42A9EECF5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C581-2E59-4FBC-AEC1-E752B828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9FC99-878E-4470-A85B-D14AD85B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DECE-EF04-48C6-8F1C-57C51581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7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458CC0-5B27-495F-9EF2-6E49566C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D1107C-1ACC-41D7-A97A-129EF429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92150-566E-496F-AEA5-4D231323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70935-C24C-41F0-8372-E8C82B18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6D88C-4D35-4962-8CC9-39E6ADFB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46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CEC3A-9B5A-40D5-97A3-76FA151E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2763B-6B53-4FFB-BF68-A1661498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33CE0-562F-4A3D-878F-0F44E669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B0D67-6B07-414A-8C2E-20C525AC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61C29-0E3B-4349-A0E7-83E47D72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36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BECA5-E62D-4BA2-8E1A-9AA25C3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34584-B498-4C35-A190-11A7D1F58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6CE03-63D9-4491-8D54-78E5BA24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C074C-3BF1-4257-B8F7-4E24CCD3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E4DA5-5553-47DD-B64E-3A94415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63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4BA44-E21D-4E4D-AAA9-73006D41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8801-6FEB-49D2-8464-B8ABBF8DF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6FBD1-CC88-433E-BC87-15B92DE55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7162D-4A16-4137-8196-B0917B8D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4939CC-EB9F-40A1-A553-C510F1E5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B290F-F753-4277-86FF-1BCF5EE3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6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2CB7-7262-443F-8B08-F91255F0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4E23-2555-434B-AAF2-F094471F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BCAB81-ECCF-4B06-B4C9-35397A6C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3576FE-9F5B-407A-8613-BF5DE9EA1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FA2C5-E039-4803-B008-407AF7E2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537AD3-86B7-45AE-A6DC-A7BEC5B9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D7097-1548-4B40-9669-EC7061B1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BE9B27-00FC-4447-9021-EA88386C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7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022A8-C12C-45E3-A766-E61E4CE6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50BA3-1DDF-492A-8B51-22E01AC9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8037AB-4811-4921-B9EF-772CEF3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2B35D6-DEBA-4C13-A087-B1D29C3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0AB8B1-C98C-4780-B7C4-53A0E2F8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2EAA1-6A44-49FC-80EB-ABB2752B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2A123-15D9-46DD-8DD9-0A5C41A8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2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6DA67-9674-49E0-BAEA-977AA03D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9B75-9A95-427F-9560-5F7064E3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1FEAB1-426B-4FD3-9B75-ECA33885D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869A86-E40F-4224-8A43-FEE74F8B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7F357-00B5-4053-974D-B45A06A1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D9F5C-91CA-402A-B77A-36350057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7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4C701-7ABE-49FC-8AE4-EB8B9A0F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78CCF2-DDB4-49D2-8C8C-ADCE318B2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AC8B0-94FF-4363-9244-350015D4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E7CE-937E-4BCB-9853-B9CB9737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450DB-4AEB-402B-A909-8CE36AC9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86CEFB-8BBD-4FF6-B501-DF54C1BF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6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EEFB99-4469-4CB9-BE4C-86263EA5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7866C-0CEB-4B40-8C8B-C78D81C1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E4816-781D-4A81-BC73-7E3DD937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F88E-EEC7-4590-8394-8F97695D91F0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B7DA-9987-49DD-9E75-CF82CE4EF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50AE80-B3A8-4D24-8404-067F0910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3041-9D77-4E03-B987-DBF736B7B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39D14-0BBB-4D38-A8F6-D9C2BD5BDDE6}"/>
              </a:ext>
            </a:extLst>
          </p:cNvPr>
          <p:cNvSpPr txBox="1"/>
          <p:nvPr/>
        </p:nvSpPr>
        <p:spPr>
          <a:xfrm>
            <a:off x="1562100" y="2505670"/>
            <a:ext cx="3531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5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18E8C-46BE-421C-B50D-A499D84BA11F}"/>
              </a:ext>
            </a:extLst>
          </p:cNvPr>
          <p:cNvSpPr txBox="1"/>
          <p:nvPr/>
        </p:nvSpPr>
        <p:spPr>
          <a:xfrm>
            <a:off x="8299765" y="355282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2015180031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이득유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2015182004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김하윤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B998-E878-42F0-A842-6F59E20BC070}"/>
              </a:ext>
            </a:extLst>
          </p:cNvPr>
          <p:cNvCxnSpPr>
            <a:cxnSpLocks/>
          </p:cNvCxnSpPr>
          <p:nvPr/>
        </p:nvCxnSpPr>
        <p:spPr>
          <a:xfrm>
            <a:off x="1200150" y="340935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967AC5-27C4-4C6F-9132-9E3CE1763FFC}"/>
              </a:ext>
            </a:extLst>
          </p:cNvPr>
          <p:cNvSpPr txBox="1"/>
          <p:nvPr/>
        </p:nvSpPr>
        <p:spPr>
          <a:xfrm>
            <a:off x="7511087" y="3019067"/>
            <a:ext cx="3185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지도 교수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이형구 교수님</a:t>
            </a:r>
          </a:p>
        </p:txBody>
      </p:sp>
    </p:spTree>
    <p:extLst>
      <p:ext uri="{BB962C8B-B14F-4D97-AF65-F5344CB8AC3E}">
        <p14:creationId xmlns:p14="http://schemas.microsoft.com/office/powerpoint/2010/main" val="231453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C5E7E-90D4-4033-A036-399A938F153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5C6471-E53C-414E-A19E-83D7CB9A1AD4}"/>
              </a:ext>
            </a:extLst>
          </p:cNvPr>
          <p:cNvSpPr txBox="1"/>
          <p:nvPr/>
        </p:nvSpPr>
        <p:spPr>
          <a:xfrm>
            <a:off x="1347787" y="876597"/>
            <a:ext cx="4631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플랫폼 및 개발환경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F74F-0AA6-48E4-B739-B9188E44C6DE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5F748-2A3C-4A19-9049-D9E578B5BB42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813AF-52C9-4877-82FE-6C0107A1A06E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42B0CA-2B77-4FEE-8183-FCF1AC37BFE5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28C6F62-CB5D-4743-A0BB-EEC75C6BA603}"/>
              </a:ext>
            </a:extLst>
          </p:cNvPr>
          <p:cNvSpPr txBox="1"/>
          <p:nvPr/>
        </p:nvSpPr>
        <p:spPr>
          <a:xfrm>
            <a:off x="6975776" y="3055300"/>
            <a:ext cx="28392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IOCP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VISUAL STUDIO 2017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Git Hub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7415-1AC5-48B4-8CC8-BDA28871433F}"/>
              </a:ext>
            </a:extLst>
          </p:cNvPr>
          <p:cNvSpPr txBox="1"/>
          <p:nvPr/>
        </p:nvSpPr>
        <p:spPr>
          <a:xfrm>
            <a:off x="2801105" y="3886297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WINDOW OS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F628C-2716-4185-A1E3-B466096C1138}"/>
              </a:ext>
            </a:extLst>
          </p:cNvPr>
          <p:cNvSpPr txBox="1"/>
          <p:nvPr/>
        </p:nvSpPr>
        <p:spPr>
          <a:xfrm>
            <a:off x="7790100" y="2192500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69C27-1551-4FF8-A64B-944E7BE92D17}"/>
              </a:ext>
            </a:extLst>
          </p:cNvPr>
          <p:cNvSpPr txBox="1"/>
          <p:nvPr/>
        </p:nvSpPr>
        <p:spPr>
          <a:xfrm>
            <a:off x="3190635" y="2192500"/>
            <a:ext cx="954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423725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52B0FC0-A4B3-4DB2-8CD6-E5ED3531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5593" y="2429967"/>
            <a:ext cx="3450287" cy="2154513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9AAC9955-34ED-470D-8663-E4EEE6BE5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0032" y="2429968"/>
            <a:ext cx="3450287" cy="21545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A9C84-14C5-41EA-8663-66FAD4A20A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471" y="2436526"/>
            <a:ext cx="3450287" cy="2154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417401" y="195358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하우징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810758" y="4919134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자유로운 건물 빌드를 위해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피킹을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이용해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임의의 지점에 오브젝트 설치</a:t>
            </a:r>
          </a:p>
        </p:txBody>
      </p:sp>
    </p:spTree>
    <p:extLst>
      <p:ext uri="{BB962C8B-B14F-4D97-AF65-F5344CB8AC3E}">
        <p14:creationId xmlns:p14="http://schemas.microsoft.com/office/powerpoint/2010/main" val="364366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4913E5-3129-49F9-B694-ADD8B0CA5542}"/>
              </a:ext>
            </a:extLst>
          </p:cNvPr>
          <p:cNvSpPr txBox="1"/>
          <p:nvPr/>
        </p:nvSpPr>
        <p:spPr>
          <a:xfrm>
            <a:off x="5037098" y="1892637"/>
            <a:ext cx="1784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날씨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4ACD8-6AF1-4496-BBE6-5F0BF57BD60E}"/>
              </a:ext>
            </a:extLst>
          </p:cNvPr>
          <p:cNvSpPr txBox="1"/>
          <p:nvPr/>
        </p:nvSpPr>
        <p:spPr>
          <a:xfrm>
            <a:off x="3118261" y="4999722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스트림 출력을 사용하여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쉐이더에서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직접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프래그먼트를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생성하여 비와 같은 환경을 표현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또한 시간의 흐름에 따른 낮과 밤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 descr="건물, 실외, 물, 강이(가) 표시된 사진&#10;&#10;자동 생성된 설명">
            <a:extLst>
              <a:ext uri="{FF2B5EF4-FFF2-40B4-BE49-F238E27FC236}">
                <a16:creationId xmlns:a16="http://schemas.microsoft.com/office/drawing/2014/main" id="{14230723-7CC9-4C8C-AA4A-E3E17DB7E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353689"/>
            <a:ext cx="4138220" cy="2345327"/>
          </a:xfrm>
          <a:prstGeom prst="rect">
            <a:avLst/>
          </a:prstGeom>
        </p:spPr>
      </p:pic>
      <p:pic>
        <p:nvPicPr>
          <p:cNvPr id="16" name="그림 15" descr="고양이, 건물, 벽돌, 앉아있는이(가) 표시된 사진&#10;&#10;자동 생성된 설명">
            <a:extLst>
              <a:ext uri="{FF2B5EF4-FFF2-40B4-BE49-F238E27FC236}">
                <a16:creationId xmlns:a16="http://schemas.microsoft.com/office/drawing/2014/main" id="{9AC8306D-C1A1-40F2-BAC9-AE070CBB9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81" y="2373335"/>
            <a:ext cx="5331966" cy="2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4972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기술요소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HOW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건물, 절반, 음식, 벽돌이(가) 표시된 사진&#10;&#10;자동 생성된 설명">
            <a:extLst>
              <a:ext uri="{FF2B5EF4-FFF2-40B4-BE49-F238E27FC236}">
                <a16:creationId xmlns:a16="http://schemas.microsoft.com/office/drawing/2014/main" id="{0DCC595C-445A-489F-9DDF-6E1438F6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07" y="2532985"/>
            <a:ext cx="2957703" cy="2070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CC584-08F0-4E77-AE75-71FEC2DB3051}"/>
              </a:ext>
            </a:extLst>
          </p:cNvPr>
          <p:cNvSpPr txBox="1"/>
          <p:nvPr/>
        </p:nvSpPr>
        <p:spPr>
          <a:xfrm>
            <a:off x="2305539" y="2118585"/>
            <a:ext cx="1893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매핑</a:t>
            </a:r>
          </a:p>
        </p:txBody>
      </p:sp>
      <p:pic>
        <p:nvPicPr>
          <p:cNvPr id="12" name="그림 11" descr="벽돌, 앉아있는, 모니터, 사진이(가) 표시된 사진&#10;&#10;자동 생성된 설명">
            <a:extLst>
              <a:ext uri="{FF2B5EF4-FFF2-40B4-BE49-F238E27FC236}">
                <a16:creationId xmlns:a16="http://schemas.microsoft.com/office/drawing/2014/main" id="{1D4F508A-FA3E-462F-B9FA-38C0B8AA2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t="6429" r="16202" b="4480"/>
          <a:stretch/>
        </p:blipFill>
        <p:spPr>
          <a:xfrm>
            <a:off x="5232903" y="2532985"/>
            <a:ext cx="2230611" cy="20703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D26FAC-DBA9-4053-A0B0-631DF7F75641}"/>
              </a:ext>
            </a:extLst>
          </p:cNvPr>
          <p:cNvSpPr txBox="1"/>
          <p:nvPr/>
        </p:nvSpPr>
        <p:spPr>
          <a:xfrm>
            <a:off x="5511731" y="2121071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노멀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매핑</a:t>
            </a:r>
          </a:p>
        </p:txBody>
      </p:sp>
      <p:pic>
        <p:nvPicPr>
          <p:cNvPr id="15" name="그림 14" descr="벽돌, 건물, 앉아있는, 음식이(가) 표시된 사진&#10;&#10;자동 생성된 설명">
            <a:extLst>
              <a:ext uri="{FF2B5EF4-FFF2-40B4-BE49-F238E27FC236}">
                <a16:creationId xmlns:a16="http://schemas.microsoft.com/office/drawing/2014/main" id="{C40936DB-81A0-4527-AEED-D7004D832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45" y="2532984"/>
            <a:ext cx="2587989" cy="20703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48539-5646-4E42-9753-B1FF8527B8F0}"/>
              </a:ext>
            </a:extLst>
          </p:cNvPr>
          <p:cNvSpPr txBox="1"/>
          <p:nvPr/>
        </p:nvSpPr>
        <p:spPr>
          <a:xfrm>
            <a:off x="8015865" y="2118584"/>
            <a:ext cx="2382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환경 매핑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FF188-A240-47A9-9C4C-4140A11442ED}"/>
              </a:ext>
            </a:extLst>
          </p:cNvPr>
          <p:cNvSpPr txBox="1"/>
          <p:nvPr/>
        </p:nvSpPr>
        <p:spPr>
          <a:xfrm>
            <a:off x="3228870" y="5029579"/>
            <a:ext cx="5734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그림자 효과와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범프매핑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물 표현과 같은 환경 매핑을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구현하여 사실적인 플레이경험을 제공</a:t>
            </a:r>
          </a:p>
        </p:txBody>
      </p:sp>
    </p:spTree>
    <p:extLst>
      <p:ext uri="{BB962C8B-B14F-4D97-AF65-F5344CB8AC3E}">
        <p14:creationId xmlns:p14="http://schemas.microsoft.com/office/powerpoint/2010/main" val="38938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14/21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4730" y="1997901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3D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환경의 클라이언트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서버간 네트워크 기능 숙달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730" y="2977360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en-US" altLang="ko-KR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IOCP</a:t>
            </a:r>
            <a:r>
              <a:rPr kumimoji="0" lang="ko-KR" altLang="en-US" sz="2800" i="0" u="none" strike="noStrike" kern="1200" cap="none" spc="0" normalizeH="0" baseline="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 소켓 입출력 모델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을 통한 다중 접속 서버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730" y="492307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몬스터 간의 시야 처리 및 충돌 처리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04730" y="3949968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· 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‘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데드레커닝</a:t>
            </a:r>
            <a:r>
              <a:rPr kumimoji="0" lang="en-US" altLang="ko-KR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’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맑은 고딕"/>
              </a:rPr>
              <a:t>기법을 적용한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43395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dirty="0">
                <a:latin typeface="HY헤드라인M"/>
                <a:ea typeface="HY헤드라인M"/>
              </a:rPr>
              <a:t>서버 기술요소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15/21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38842" y="2754909"/>
            <a:ext cx="94915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</a:t>
            </a:r>
            <a:r>
              <a:rPr lang="ko-KR" altLang="en-US" sz="2800" dirty="0">
                <a:latin typeface="HY견고딕"/>
                <a:ea typeface="HY견고딕"/>
              </a:rPr>
              <a:t>적은 수의 쓰레드로 서버를 구성 가능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8842" y="3734368"/>
            <a:ext cx="9525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동기 입출력에 비해 성능이 높음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8842" y="4706976"/>
            <a:ext cx="8338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· 성능이 높기 때문에 </a:t>
            </a:r>
            <a:r>
              <a:rPr kumimoji="0" lang="ko-KR" altLang="en-US" sz="2800" i="0" u="none" strike="noStrike" kern="1200" cap="none" spc="0" normalizeH="0" baseline="0" dirty="0" err="1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동접자</a:t>
            </a:r>
            <a:r>
              <a:rPr kumimoji="0" lang="ko-KR" altLang="en-US" sz="2800" i="0" u="none" strike="noStrike" kern="1200" cap="none" spc="0" normalizeH="0" baseline="0" dirty="0">
                <a:solidFill>
                  <a:srgbClr val="000000"/>
                </a:solidFill>
                <a:latin typeface="HY견고딕"/>
                <a:ea typeface="HY견고딕"/>
                <a:cs typeface="맑은 고딕"/>
              </a:rPr>
              <a:t> 수를 늘릴 수 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0958-230D-4122-A511-83BBD585AC64}"/>
              </a:ext>
            </a:extLst>
          </p:cNvPr>
          <p:cNvSpPr txBox="1"/>
          <p:nvPr/>
        </p:nvSpPr>
        <p:spPr>
          <a:xfrm>
            <a:off x="1347787" y="1889744"/>
            <a:ext cx="94915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i="0" u="none" strike="noStrike" kern="1200" cap="none" spc="0" normalizeH="0" baseline="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IOCP</a:t>
            </a:r>
            <a:r>
              <a:rPr lang="ko-KR" altLang="en-US" sz="3200" dirty="0">
                <a:solidFill>
                  <a:schemeClr val="accent1"/>
                </a:solidFill>
                <a:latin typeface="HY견고딕"/>
                <a:ea typeface="HY견고딕"/>
                <a:cs typeface="맑은 고딕"/>
              </a:rPr>
              <a:t>로 구현하는 이유</a:t>
            </a:r>
            <a:endParaRPr lang="ko-KR" altLang="en-US" sz="3200" dirty="0">
              <a:solidFill>
                <a:schemeClr val="accen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개인별 준비 현황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16/21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93669" y="2803526"/>
            <a:ext cx="1917512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12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DirectX12 </a:t>
            </a:r>
            <a:r>
              <a:rPr lang="ko-KR" altLang="en-US" sz="1400" dirty="0" err="1">
                <a:latin typeface="HY헤드라인M"/>
                <a:ea typeface="HY헤드라인M"/>
              </a:rPr>
              <a:t>피킹</a:t>
            </a:r>
            <a:r>
              <a:rPr lang="ko-KR" altLang="en-US" sz="1400" dirty="0">
                <a:latin typeface="HY헤드라인M"/>
                <a:ea typeface="HY헤드라인M"/>
              </a:rPr>
              <a:t> 구현</a:t>
            </a:r>
            <a:endParaRPr lang="en-US" altLang="ko-KR" sz="1400" dirty="0">
              <a:latin typeface="HY헤드라인M"/>
              <a:ea typeface="HY헤드라인M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319044" y="2332539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77874" y="2841217"/>
            <a:ext cx="2284600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Multi-Core Programming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IOCP Server</a:t>
            </a:r>
            <a:r>
              <a:rPr lang="ko-KR" altLang="en-US" sz="1400" dirty="0">
                <a:latin typeface="HY헤드라인M"/>
                <a:ea typeface="HY헤드라인M"/>
              </a:rPr>
              <a:t> 제작 경험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4A763-8396-43A1-9B10-BA4FAFE695A2}"/>
              </a:ext>
            </a:extLst>
          </p:cNvPr>
          <p:cNvSpPr txBox="1"/>
          <p:nvPr/>
        </p:nvSpPr>
        <p:spPr>
          <a:xfrm>
            <a:off x="2218782" y="2803526"/>
            <a:ext cx="1986441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C/C++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WIN API</a:t>
            </a:r>
          </a:p>
          <a:p>
            <a:pPr algn="ctr">
              <a:defRPr/>
            </a:pPr>
            <a:r>
              <a:rPr lang="ko-KR" altLang="en-US" sz="1400" dirty="0">
                <a:latin typeface="HY헤드라인M"/>
                <a:ea typeface="HY헤드라인M"/>
              </a:rPr>
              <a:t>자료구조</a:t>
            </a:r>
            <a:r>
              <a:rPr lang="en-US" altLang="ko-KR" sz="1400" dirty="0">
                <a:latin typeface="HY헤드라인M"/>
                <a:ea typeface="HY헤드라인M"/>
              </a:rPr>
              <a:t>/</a:t>
            </a:r>
            <a:r>
              <a:rPr lang="ko-KR" altLang="en-US" sz="1400" dirty="0">
                <a:latin typeface="HY헤드라인M"/>
                <a:ea typeface="HY헤드라인M"/>
              </a:rPr>
              <a:t>알고리즘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OpenGL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STL</a:t>
            </a:r>
          </a:p>
          <a:p>
            <a:pPr algn="ctr">
              <a:defRPr/>
            </a:pP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11</a:t>
            </a: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DirectX 2D </a:t>
            </a:r>
            <a:r>
              <a:rPr lang="ko-KR" altLang="en-US" sz="1400" dirty="0">
                <a:latin typeface="HY헤드라인M"/>
                <a:ea typeface="HY헤드라인M"/>
              </a:rPr>
              <a:t>제작 경험</a:t>
            </a:r>
            <a:endParaRPr lang="en-US" altLang="ko-KR" sz="1400" dirty="0">
              <a:latin typeface="HY헤드라인M"/>
              <a:ea typeface="HY헤드라인M"/>
            </a:endParaRPr>
          </a:p>
          <a:p>
            <a:pPr algn="ctr">
              <a:defRPr/>
            </a:pPr>
            <a:r>
              <a:rPr lang="en-US" altLang="ko-KR" sz="1400" dirty="0">
                <a:latin typeface="HY헤드라인M"/>
                <a:ea typeface="HY헤드라인M"/>
              </a:rPr>
              <a:t>TCP/IP, IOCP </a:t>
            </a:r>
            <a:r>
              <a:rPr lang="ko-KR" altLang="en-US" sz="1400" dirty="0">
                <a:latin typeface="HY헤드라인M"/>
                <a:ea typeface="HY헤드라인M"/>
              </a:rPr>
              <a:t>사용 경험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36054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중점 연구 분야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17/21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29897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이동규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75370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김하윤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0843" y="2143002"/>
            <a:ext cx="95410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>
                <a:latin typeface="HY견고딕"/>
                <a:ea typeface="HY견고딕"/>
              </a:rPr>
              <a:t>이득유</a:t>
            </a:r>
          </a:p>
        </p:txBody>
      </p:sp>
      <p:sp>
        <p:nvSpPr>
          <p:cNvPr id="15" name="사각형: 둥근 모서리 14"/>
          <p:cNvSpPr/>
          <p:nvPr/>
        </p:nvSpPr>
        <p:spPr>
          <a:xfrm>
            <a:off x="1736738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4682211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7627684" y="1882588"/>
            <a:ext cx="2940423" cy="3830032"/>
          </a:xfrm>
          <a:prstGeom prst="roundRect">
            <a:avLst>
              <a:gd name="adj" fmla="val 16667"/>
            </a:avLst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74018" y="2803526"/>
            <a:ext cx="2409172" cy="25571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IOCP </a:t>
            </a:r>
            <a:r>
              <a:rPr lang="ko-KR" altLang="en-US">
                <a:latin typeface="HY견고딕"/>
                <a:ea typeface="HY견고딕"/>
              </a:rPr>
              <a:t>다중 접속 서버</a:t>
            </a:r>
          </a:p>
          <a:p>
            <a:pPr algn="ctr">
              <a:defRPr/>
            </a:pPr>
            <a:endParaRPr lang="en-US" altLang="ko-KR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프레임워크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서버 최적화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>
                <a:latin typeface="HY견고딕"/>
                <a:ea typeface="HY견고딕"/>
              </a:rPr>
              <a:t>데드 레커닝</a:t>
            </a:r>
          </a:p>
          <a:p>
            <a:pPr algn="ctr">
              <a:defRPr/>
            </a:pPr>
            <a:endParaRPr lang="ko-KR" altLang="en-US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>
                <a:latin typeface="HY견고딕"/>
                <a:ea typeface="HY견고딕"/>
              </a:rPr>
              <a:t>Database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371046" y="2332541"/>
            <a:ext cx="558443" cy="2913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06556" y="2330110"/>
            <a:ext cx="558443" cy="2913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57866" y="2543112"/>
            <a:ext cx="5048690" cy="2585323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프레임워크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애니메이션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그림자 </a:t>
            </a:r>
            <a:r>
              <a:rPr lang="en-US" altLang="ko-KR" dirty="0">
                <a:latin typeface="HY견고딕"/>
                <a:ea typeface="HY견고딕"/>
              </a:rPr>
              <a:t>&amp; </a:t>
            </a:r>
            <a:r>
              <a:rPr lang="ko-KR" altLang="en-US" dirty="0">
                <a:latin typeface="HY견고딕"/>
                <a:ea typeface="HY견고딕"/>
              </a:rPr>
              <a:t>조명 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환경매핑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>
                <a:latin typeface="HY견고딕"/>
                <a:ea typeface="HY견고딕"/>
              </a:rPr>
              <a:t>물</a:t>
            </a:r>
            <a:r>
              <a:rPr lang="en-US" altLang="ko-KR" dirty="0">
                <a:latin typeface="HY견고딕"/>
                <a:ea typeface="HY견고딕"/>
              </a:rPr>
              <a:t>) / </a:t>
            </a:r>
            <a:r>
              <a:rPr lang="ko-KR" altLang="en-US" dirty="0" err="1">
                <a:latin typeface="HY견고딕"/>
                <a:ea typeface="HY견고딕"/>
              </a:rPr>
              <a:t>범프매핑</a:t>
            </a:r>
            <a:r>
              <a:rPr lang="en-US" altLang="ko-KR" dirty="0">
                <a:latin typeface="HY견고딕"/>
                <a:ea typeface="HY견고딕"/>
              </a:rPr>
              <a:t>(</a:t>
            </a:r>
            <a:r>
              <a:rPr lang="ko-KR" altLang="en-US" dirty="0" err="1">
                <a:latin typeface="HY견고딕"/>
                <a:ea typeface="HY견고딕"/>
              </a:rPr>
              <a:t>노멀매핑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r>
              <a:rPr lang="ko-KR" altLang="en-US" dirty="0" err="1">
                <a:latin typeface="HY견고딕"/>
                <a:ea typeface="HY견고딕"/>
              </a:rPr>
              <a:t>쉐이더</a:t>
            </a:r>
            <a:r>
              <a:rPr lang="ko-KR" altLang="en-US" dirty="0">
                <a:latin typeface="HY견고딕"/>
                <a:ea typeface="HY견고딕"/>
              </a:rPr>
              <a:t> 프로그래밍 </a:t>
            </a:r>
            <a:r>
              <a:rPr lang="en-US" altLang="ko-KR" dirty="0">
                <a:latin typeface="HY견고딕"/>
                <a:ea typeface="HY견고딕"/>
              </a:rPr>
              <a:t>( </a:t>
            </a:r>
            <a:r>
              <a:rPr lang="ko-KR" altLang="en-US" dirty="0">
                <a:latin typeface="HY견고딕"/>
                <a:ea typeface="HY견고딕"/>
              </a:rPr>
              <a:t>날씨 </a:t>
            </a:r>
            <a:r>
              <a:rPr lang="en-US" altLang="ko-KR" dirty="0">
                <a:latin typeface="HY견고딕"/>
                <a:ea typeface="HY견고딕"/>
              </a:rPr>
              <a:t>)</a:t>
            </a:r>
          </a:p>
          <a:p>
            <a:pPr algn="ctr">
              <a:defRPr/>
            </a:pP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컨텐츠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구성원 역할 분담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dirty="0">
                <a:latin typeface="HY헤드라인M"/>
                <a:ea typeface="HY헤드라인M"/>
              </a:rPr>
              <a:t>The Island</a:t>
            </a:r>
            <a:endParaRPr lang="ko-KR" altLang="en-US" sz="2800" dirty="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38211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HOW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18/21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987039" y="3138554"/>
            <a:ext cx="3108960" cy="3044386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95999" y="3138554"/>
            <a:ext cx="3108960" cy="3044386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41519" y="1703749"/>
            <a:ext cx="3108960" cy="3044386"/>
          </a:xfrm>
          <a:prstGeom prst="ellipse">
            <a:avLst/>
          </a:prstGeom>
          <a:solidFill>
            <a:srgbClr val="FF0000">
              <a:alpha val="5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4528" y="4466795"/>
            <a:ext cx="3213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프레임워크 제작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하우징 및 메인 컨텐츠 구현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9040" y="2163160"/>
            <a:ext cx="2773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메인 프레임워크 제작</a:t>
            </a: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클라이언트 컨텐츠 구현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32979" y="3449680"/>
            <a:ext cx="1160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HY견고딕"/>
                <a:ea typeface="HY견고딕"/>
              </a:rPr>
              <a:t>쉐이더</a:t>
            </a:r>
            <a:r>
              <a:rPr lang="en-US" altLang="ko-KR">
                <a:latin typeface="HY견고딕"/>
                <a:ea typeface="HY견고딕"/>
              </a:rPr>
              <a:t>,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</a:t>
            </a:r>
            <a:r>
              <a:rPr lang="ko-KR" altLang="en-US">
                <a:latin typeface="HY견고딕"/>
                <a:ea typeface="HY견고딕"/>
              </a:rPr>
              <a:t>그림자</a:t>
            </a:r>
          </a:p>
          <a:p>
            <a:pPr lvl="0">
              <a:defRPr/>
            </a:pPr>
            <a:r>
              <a:rPr lang="en-US" altLang="ko-KR">
                <a:latin typeface="HY견고딕"/>
                <a:ea typeface="HY견고딕"/>
              </a:rPr>
              <a:t>     </a:t>
            </a:r>
            <a:r>
              <a:rPr lang="ko-KR" altLang="en-US">
                <a:latin typeface="HY견고딕"/>
                <a:ea typeface="HY견고딕"/>
              </a:rPr>
              <a:t>등등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1271" y="3600840"/>
            <a:ext cx="127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서버 연결</a:t>
            </a:r>
          </a:p>
          <a:p>
            <a:pPr lvl="0">
              <a:defRPr/>
            </a:pPr>
            <a:r>
              <a:rPr lang="ko-KR" altLang="en-US" dirty="0">
                <a:latin typeface="HY견고딕"/>
                <a:ea typeface="HY견고딕"/>
              </a:rPr>
              <a:t> 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09" y="4381660"/>
            <a:ext cx="310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  서버</a:t>
            </a:r>
            <a:endParaRPr lang="en-US" altLang="ko-KR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en-US" altLang="ko-KR" dirty="0">
                <a:latin typeface="HY견고딕"/>
                <a:ea typeface="HY견고딕"/>
              </a:rPr>
              <a:t>IOCP </a:t>
            </a:r>
            <a:r>
              <a:rPr lang="ko-KR" altLang="en-US" dirty="0">
                <a:latin typeface="HY견고딕"/>
                <a:ea typeface="HY견고딕"/>
              </a:rPr>
              <a:t>다중 접속 서버 구현</a:t>
            </a:r>
          </a:p>
          <a:p>
            <a:pPr algn="ctr">
              <a:defRPr/>
            </a:pPr>
            <a:endParaRPr lang="ko-KR" altLang="en-US" dirty="0">
              <a:latin typeface="HY견고딕"/>
              <a:ea typeface="HY견고딕"/>
            </a:endParaRPr>
          </a:p>
          <a:p>
            <a:pPr algn="ctr">
              <a:defRPr/>
            </a:pPr>
            <a:r>
              <a:rPr lang="ko-KR" altLang="en-US" dirty="0">
                <a:latin typeface="HY견고딕"/>
                <a:ea typeface="HY견고딕"/>
              </a:rPr>
              <a:t>서버 프레임워크 제작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90578" y="3397616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latin typeface="HY헤드라인M"/>
                <a:ea typeface="HY헤드라인M"/>
              </a:rPr>
              <a:t>이동규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4288" y="1666074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김하윤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2989" y="3425035"/>
            <a:ext cx="1292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 err="1">
                <a:latin typeface="HY헤드라인M"/>
                <a:ea typeface="HY헤드라인M"/>
              </a:rPr>
              <a:t>이득유</a:t>
            </a:r>
            <a:endParaRPr lang="ko-KR" altLang="en-US" sz="2000" b="1" dirty="0">
              <a:latin typeface="HY헤드라인M"/>
              <a:ea typeface="HY헤드라인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5266936-5F5A-4942-B5DC-638A5ECB4501}"/>
              </a:ext>
            </a:extLst>
          </p:cNvPr>
          <p:cNvSpPr txBox="1"/>
          <p:nvPr/>
        </p:nvSpPr>
        <p:spPr>
          <a:xfrm>
            <a:off x="1347787" y="876597"/>
            <a:ext cx="5614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개발일정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클라이언트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WHEN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44E1A-CD8E-4E97-B44E-498BA04E0B37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6F1ABF0D-E377-465C-91E7-106AAF77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08253"/>
              </p:ext>
            </p:extLst>
          </p:nvPr>
        </p:nvGraphicFramePr>
        <p:xfrm>
          <a:off x="1060844" y="1853326"/>
          <a:ext cx="10070312" cy="40094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778">
                  <a:extLst>
                    <a:ext uri="{9D8B030D-6E8A-4147-A177-3AD203B41FA5}">
                      <a16:colId xmlns:a16="http://schemas.microsoft.com/office/drawing/2014/main" val="56128525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6445173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50973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17337231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3969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5260859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6687149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202295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595459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1095945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78844374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571818742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212756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570694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2832887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69769437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7581318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278174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35992815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087717044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7210041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815609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415867579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117525698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332339097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2566350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21984538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9497008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1935171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212368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12100571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799658736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3054398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7358657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4714519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80615537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3996996359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21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446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+mn-ea"/>
                        </a:rPr>
                        <a:t>클라이언트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3369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움직임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2103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인벤토리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433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07037399"/>
                  </a:ext>
                </a:extLst>
              </a:tr>
              <a:tr h="60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환경요소 배치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429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동물 행동패턴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2468179"/>
                  </a:ext>
                </a:extLst>
              </a:tr>
              <a:tr h="116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trike="noStrik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375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선공형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181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회피형 동물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9646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노멀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매핑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9370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하우징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11796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249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조명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8150330"/>
                  </a:ext>
                </a:extLst>
              </a:tr>
              <a:tr h="823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 반사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610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파도 효과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4688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날씨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73223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레벨 디자인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9624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인게임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5997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디버깅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8700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2416BB6-E2CD-4BFA-9FB1-D36BE8D13D15}"/>
              </a:ext>
            </a:extLst>
          </p:cNvPr>
          <p:cNvSpPr/>
          <p:nvPr/>
        </p:nvSpPr>
        <p:spPr>
          <a:xfrm>
            <a:off x="2654969" y="2428685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49BB74-95F6-428D-BED8-87D3A2D2AFB0}"/>
              </a:ext>
            </a:extLst>
          </p:cNvPr>
          <p:cNvSpPr/>
          <p:nvPr/>
        </p:nvSpPr>
        <p:spPr>
          <a:xfrm>
            <a:off x="8374243" y="1424838"/>
            <a:ext cx="929329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김하윤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2B8598-D4B7-43AE-8A21-CCA7299250D0}"/>
              </a:ext>
            </a:extLst>
          </p:cNvPr>
          <p:cNvSpPr/>
          <p:nvPr/>
        </p:nvSpPr>
        <p:spPr>
          <a:xfrm>
            <a:off x="7234989" y="1437842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3B6E4B-E12A-4277-9C61-1CEE94D46F45}"/>
              </a:ext>
            </a:extLst>
          </p:cNvPr>
          <p:cNvSpPr/>
          <p:nvPr/>
        </p:nvSpPr>
        <p:spPr>
          <a:xfrm>
            <a:off x="2647781" y="2238417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193351-6F7E-4B91-BC7F-280271B5DC2C}"/>
              </a:ext>
            </a:extLst>
          </p:cNvPr>
          <p:cNvSpPr/>
          <p:nvPr/>
        </p:nvSpPr>
        <p:spPr>
          <a:xfrm>
            <a:off x="3569925" y="3139911"/>
            <a:ext cx="450292" cy="872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2B2FDB-218E-4E41-8B7D-27F024E5AD49}"/>
              </a:ext>
            </a:extLst>
          </p:cNvPr>
          <p:cNvSpPr/>
          <p:nvPr/>
        </p:nvSpPr>
        <p:spPr>
          <a:xfrm>
            <a:off x="3569926" y="3230278"/>
            <a:ext cx="450292" cy="832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82BCA1-FF3A-440F-9983-4BCFC93F5D6F}"/>
              </a:ext>
            </a:extLst>
          </p:cNvPr>
          <p:cNvSpPr/>
          <p:nvPr/>
        </p:nvSpPr>
        <p:spPr>
          <a:xfrm>
            <a:off x="2654968" y="2964541"/>
            <a:ext cx="914957" cy="13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CB90C9-7C80-48A0-8005-5B54378D0273}"/>
              </a:ext>
            </a:extLst>
          </p:cNvPr>
          <p:cNvSpPr/>
          <p:nvPr/>
        </p:nvSpPr>
        <p:spPr>
          <a:xfrm>
            <a:off x="3569925" y="2591940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202E9A-0784-45EF-9106-FD86FCBA96F5}"/>
              </a:ext>
            </a:extLst>
          </p:cNvPr>
          <p:cNvSpPr/>
          <p:nvPr/>
        </p:nvSpPr>
        <p:spPr>
          <a:xfrm>
            <a:off x="3552880" y="4047174"/>
            <a:ext cx="963418" cy="1499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7934BC-EA37-4A86-B770-18AC108AD381}"/>
              </a:ext>
            </a:extLst>
          </p:cNvPr>
          <p:cNvSpPr/>
          <p:nvPr/>
        </p:nvSpPr>
        <p:spPr>
          <a:xfrm>
            <a:off x="6401859" y="4221315"/>
            <a:ext cx="1908182" cy="149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705CC-101A-47F1-BBAA-02DCE7B54EEC}"/>
              </a:ext>
            </a:extLst>
          </p:cNvPr>
          <p:cNvSpPr/>
          <p:nvPr/>
        </p:nvSpPr>
        <p:spPr>
          <a:xfrm>
            <a:off x="8313748" y="4876055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16F661-9D65-4826-BF2D-C8DC6582DE3B}"/>
              </a:ext>
            </a:extLst>
          </p:cNvPr>
          <p:cNvSpPr/>
          <p:nvPr/>
        </p:nvSpPr>
        <p:spPr>
          <a:xfrm>
            <a:off x="8313746" y="4786666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65EA9-6409-4F0B-8218-76441E6A53F5}"/>
              </a:ext>
            </a:extLst>
          </p:cNvPr>
          <p:cNvSpPr/>
          <p:nvPr/>
        </p:nvSpPr>
        <p:spPr>
          <a:xfrm>
            <a:off x="9263142" y="5243017"/>
            <a:ext cx="1868013" cy="77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4FB275-5978-4D0C-A6EA-C4C1CEA1A693}"/>
              </a:ext>
            </a:extLst>
          </p:cNvPr>
          <p:cNvSpPr/>
          <p:nvPr/>
        </p:nvSpPr>
        <p:spPr>
          <a:xfrm>
            <a:off x="9263142" y="5158461"/>
            <a:ext cx="1868013" cy="59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30A7FB-1FC0-4A15-9B88-1B7050EA17B7}"/>
              </a:ext>
            </a:extLst>
          </p:cNvPr>
          <p:cNvSpPr/>
          <p:nvPr/>
        </p:nvSpPr>
        <p:spPr>
          <a:xfrm flipV="1">
            <a:off x="9290476" y="5759055"/>
            <a:ext cx="1827583" cy="457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948D36C-75E2-4796-B933-263D7AFA20AF}"/>
              </a:ext>
            </a:extLst>
          </p:cNvPr>
          <p:cNvSpPr/>
          <p:nvPr/>
        </p:nvSpPr>
        <p:spPr>
          <a:xfrm flipV="1">
            <a:off x="9290476" y="5689740"/>
            <a:ext cx="1827583" cy="457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C823C-6ECE-49AD-8858-57110098BF61}"/>
              </a:ext>
            </a:extLst>
          </p:cNvPr>
          <p:cNvSpPr/>
          <p:nvPr/>
        </p:nvSpPr>
        <p:spPr>
          <a:xfrm>
            <a:off x="8310041" y="5352883"/>
            <a:ext cx="949394" cy="1340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CCC1BC-A9FD-41FC-9A4B-7C1954322D13}"/>
              </a:ext>
            </a:extLst>
          </p:cNvPr>
          <p:cNvSpPr/>
          <p:nvPr/>
        </p:nvSpPr>
        <p:spPr>
          <a:xfrm>
            <a:off x="6406555" y="4605277"/>
            <a:ext cx="949395" cy="1348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FDBA19-2071-4075-83DB-D89B7A09F4E2}"/>
              </a:ext>
            </a:extLst>
          </p:cNvPr>
          <p:cNvSpPr/>
          <p:nvPr/>
        </p:nvSpPr>
        <p:spPr>
          <a:xfrm>
            <a:off x="4513627" y="2781454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3A8FECF-0C2C-46A8-8B25-B7984F0ADFB9}"/>
              </a:ext>
            </a:extLst>
          </p:cNvPr>
          <p:cNvSpPr/>
          <p:nvPr/>
        </p:nvSpPr>
        <p:spPr>
          <a:xfrm>
            <a:off x="5472530" y="5518931"/>
            <a:ext cx="929329" cy="122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40EFE1-1D67-454A-BC10-A3BB15DA983F}"/>
              </a:ext>
            </a:extLst>
          </p:cNvPr>
          <p:cNvSpPr/>
          <p:nvPr/>
        </p:nvSpPr>
        <p:spPr>
          <a:xfrm>
            <a:off x="4014872" y="3322526"/>
            <a:ext cx="682634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281A93-8E57-46E5-8148-D6A5FF96967B}"/>
              </a:ext>
            </a:extLst>
          </p:cNvPr>
          <p:cNvSpPr/>
          <p:nvPr/>
        </p:nvSpPr>
        <p:spPr>
          <a:xfrm>
            <a:off x="4697506" y="3517075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039C14-5660-4FFF-AC90-0DDCB2436729}"/>
              </a:ext>
            </a:extLst>
          </p:cNvPr>
          <p:cNvSpPr/>
          <p:nvPr/>
        </p:nvSpPr>
        <p:spPr>
          <a:xfrm>
            <a:off x="4948518" y="3693930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8D2C072-32D1-4B7B-8CCD-8218EB02C06C}"/>
              </a:ext>
            </a:extLst>
          </p:cNvPr>
          <p:cNvSpPr/>
          <p:nvPr/>
        </p:nvSpPr>
        <p:spPr>
          <a:xfrm>
            <a:off x="5199530" y="3878596"/>
            <a:ext cx="251012" cy="122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E07167F-F353-4116-9002-2C559A7AA882}"/>
              </a:ext>
            </a:extLst>
          </p:cNvPr>
          <p:cNvSpPr/>
          <p:nvPr/>
        </p:nvSpPr>
        <p:spPr>
          <a:xfrm>
            <a:off x="4513627" y="4488348"/>
            <a:ext cx="1892747" cy="619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97FA9B9-A115-4AF4-A066-0D8F66457B83}"/>
              </a:ext>
            </a:extLst>
          </p:cNvPr>
          <p:cNvSpPr/>
          <p:nvPr/>
        </p:nvSpPr>
        <p:spPr>
          <a:xfrm>
            <a:off x="7360646" y="5037102"/>
            <a:ext cx="949395" cy="775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9CEEF2D-9856-4546-9457-74DA7878FA10}"/>
              </a:ext>
            </a:extLst>
          </p:cNvPr>
          <p:cNvSpPr/>
          <p:nvPr/>
        </p:nvSpPr>
        <p:spPr>
          <a:xfrm>
            <a:off x="7360644" y="4947713"/>
            <a:ext cx="949396" cy="775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BF8880-1F6B-4DB8-B134-72DEDC61A633}"/>
              </a:ext>
            </a:extLst>
          </p:cNvPr>
          <p:cNvSpPr/>
          <p:nvPr/>
        </p:nvSpPr>
        <p:spPr>
          <a:xfrm>
            <a:off x="4513627" y="4423628"/>
            <a:ext cx="1892747" cy="619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198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8E837C-1690-4391-829D-1C2E09DAC9F9}"/>
              </a:ext>
            </a:extLst>
          </p:cNvPr>
          <p:cNvSpPr txBox="1"/>
          <p:nvPr/>
        </p:nvSpPr>
        <p:spPr>
          <a:xfrm>
            <a:off x="2643686" y="36820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05A071-DA32-4D23-B01A-38988B580DE7}"/>
              </a:ext>
            </a:extLst>
          </p:cNvPr>
          <p:cNvCxnSpPr>
            <a:cxnSpLocks/>
          </p:cNvCxnSpPr>
          <p:nvPr/>
        </p:nvCxnSpPr>
        <p:spPr>
          <a:xfrm>
            <a:off x="1356828" y="12915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2AABBC-8CE5-43EC-8AC4-C043F10C95BF}"/>
              </a:ext>
            </a:extLst>
          </p:cNvPr>
          <p:cNvSpPr txBox="1"/>
          <p:nvPr/>
        </p:nvSpPr>
        <p:spPr>
          <a:xfrm>
            <a:off x="2894331" y="1832103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01 WHY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05EFD-1CCA-4A39-BAB3-E7BC00BAC688}"/>
              </a:ext>
            </a:extLst>
          </p:cNvPr>
          <p:cNvSpPr txBox="1"/>
          <p:nvPr/>
        </p:nvSpPr>
        <p:spPr>
          <a:xfrm>
            <a:off x="7054653" y="1680835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게임소개 및 특징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 게임과의 비교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95A0099-7DD5-4730-A552-3E6B6161405D}"/>
              </a:ext>
            </a:extLst>
          </p:cNvPr>
          <p:cNvCxnSpPr>
            <a:cxnSpLocks/>
          </p:cNvCxnSpPr>
          <p:nvPr/>
        </p:nvCxnSpPr>
        <p:spPr>
          <a:xfrm>
            <a:off x="1347786" y="233797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F75CA1-CAF7-488E-BAF6-CFA8A9B33865}"/>
              </a:ext>
            </a:extLst>
          </p:cNvPr>
          <p:cNvSpPr txBox="1"/>
          <p:nvPr/>
        </p:nvSpPr>
        <p:spPr>
          <a:xfrm>
            <a:off x="2894331" y="27759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02 WHAT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240E2-2C84-4FAE-88F8-1421DB4CD674}"/>
              </a:ext>
            </a:extLst>
          </p:cNvPr>
          <p:cNvSpPr txBox="1"/>
          <p:nvPr/>
        </p:nvSpPr>
        <p:spPr>
          <a:xfrm>
            <a:off x="7054653" y="2361454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게임플레이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MAP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조작법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5D2F18-9F21-4BB6-B907-0A20BE473279}"/>
              </a:ext>
            </a:extLst>
          </p:cNvPr>
          <p:cNvCxnSpPr>
            <a:cxnSpLocks/>
          </p:cNvCxnSpPr>
          <p:nvPr/>
        </p:nvCxnSpPr>
        <p:spPr>
          <a:xfrm>
            <a:off x="1347787" y="358535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187E2-DE7F-4451-80E3-C548EA684E1B}"/>
              </a:ext>
            </a:extLst>
          </p:cNvPr>
          <p:cNvSpPr txBox="1"/>
          <p:nvPr/>
        </p:nvSpPr>
        <p:spPr>
          <a:xfrm>
            <a:off x="2894331" y="3917362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03 HOW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A74FB-6F71-436A-89CE-A13FB1CFDFCA}"/>
              </a:ext>
            </a:extLst>
          </p:cNvPr>
          <p:cNvSpPr txBox="1"/>
          <p:nvPr/>
        </p:nvSpPr>
        <p:spPr>
          <a:xfrm>
            <a:off x="7054654" y="364036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및 개발환경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서버 기술요소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8CD5E3-F67B-449F-8E64-F580BDA525E0}"/>
              </a:ext>
            </a:extLst>
          </p:cNvPr>
          <p:cNvCxnSpPr>
            <a:cxnSpLocks/>
          </p:cNvCxnSpPr>
          <p:nvPr/>
        </p:nvCxnSpPr>
        <p:spPr>
          <a:xfrm>
            <a:off x="1347787" y="4589230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ED137F-8C85-4AAA-8A03-208E1549EFCE}"/>
              </a:ext>
            </a:extLst>
          </p:cNvPr>
          <p:cNvSpPr txBox="1"/>
          <p:nvPr/>
        </p:nvSpPr>
        <p:spPr>
          <a:xfrm>
            <a:off x="2894331" y="489263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04 WHO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58421-97EF-413C-97F8-2F8FD8DC5455}"/>
              </a:ext>
            </a:extLst>
          </p:cNvPr>
          <p:cNvSpPr txBox="1"/>
          <p:nvPr/>
        </p:nvSpPr>
        <p:spPr>
          <a:xfrm>
            <a:off x="7054654" y="4643707"/>
            <a:ext cx="2300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개인별 준비 현황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중점 연구분야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구성원 역할 분담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53E091E-CB2B-426C-8659-86A4B38DA24F}"/>
              </a:ext>
            </a:extLst>
          </p:cNvPr>
          <p:cNvCxnSpPr>
            <a:cxnSpLocks/>
          </p:cNvCxnSpPr>
          <p:nvPr/>
        </p:nvCxnSpPr>
        <p:spPr>
          <a:xfrm>
            <a:off x="1396523" y="5545726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BF9431-2580-49BC-B68B-794B47499F66}"/>
              </a:ext>
            </a:extLst>
          </p:cNvPr>
          <p:cNvSpPr txBox="1"/>
          <p:nvPr/>
        </p:nvSpPr>
        <p:spPr>
          <a:xfrm>
            <a:off x="2894331" y="5604371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05 WHEN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34AF-F3B6-4032-B291-8CAEC2A9CF22}"/>
              </a:ext>
            </a:extLst>
          </p:cNvPr>
          <p:cNvSpPr txBox="1"/>
          <p:nvPr/>
        </p:nvSpPr>
        <p:spPr>
          <a:xfrm>
            <a:off x="7054653" y="556537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 일정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DA7CC1-010E-4E87-ADB1-E7E50E5543E4}"/>
              </a:ext>
            </a:extLst>
          </p:cNvPr>
          <p:cNvCxnSpPr>
            <a:cxnSpLocks/>
          </p:cNvCxnSpPr>
          <p:nvPr/>
        </p:nvCxnSpPr>
        <p:spPr>
          <a:xfrm>
            <a:off x="1356828" y="5965153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AD2139-DB5C-45A6-852B-E08767F9CA97}"/>
              </a:ext>
            </a:extLst>
          </p:cNvPr>
          <p:cNvCxnSpPr>
            <a:cxnSpLocks/>
          </p:cNvCxnSpPr>
          <p:nvPr/>
        </p:nvCxnSpPr>
        <p:spPr>
          <a:xfrm flipH="1">
            <a:off x="6105040" y="1661223"/>
            <a:ext cx="1" cy="4303930"/>
          </a:xfrm>
          <a:prstGeom prst="line">
            <a:avLst/>
          </a:prstGeom>
          <a:ln w="254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F99957-AC0D-418E-8DEA-8224B9D106F2}"/>
              </a:ext>
            </a:extLst>
          </p:cNvPr>
          <p:cNvSpPr txBox="1"/>
          <p:nvPr/>
        </p:nvSpPr>
        <p:spPr>
          <a:xfrm>
            <a:off x="8605142" y="871121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7B3CA21-A745-48A0-98FF-94B9BAC43F1C}"/>
              </a:ext>
            </a:extLst>
          </p:cNvPr>
          <p:cNvCxnSpPr>
            <a:cxnSpLocks/>
          </p:cNvCxnSpPr>
          <p:nvPr/>
        </p:nvCxnSpPr>
        <p:spPr>
          <a:xfrm>
            <a:off x="1356828" y="165238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715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47787" y="876597"/>
            <a:ext cx="40751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>
                <a:latin typeface="HY헤드라인M"/>
                <a:ea typeface="HY헤드라인M"/>
              </a:rPr>
              <a:t>개발일정 </a:t>
            </a:r>
            <a:r>
              <a:rPr lang="en-US" altLang="ko-KR" sz="4000">
                <a:latin typeface="HY헤드라인M"/>
                <a:ea typeface="HY헤드라인M"/>
              </a:rPr>
              <a:t>( </a:t>
            </a:r>
            <a:r>
              <a:rPr lang="ko-KR" altLang="en-US" sz="4000">
                <a:latin typeface="HY헤드라인M"/>
                <a:ea typeface="HY헤드라인M"/>
              </a:rPr>
              <a:t>서버 </a:t>
            </a:r>
            <a:r>
              <a:rPr lang="en-US" altLang="ko-KR" sz="4000">
                <a:latin typeface="HY헤드라인M"/>
                <a:ea typeface="HY헤드라인M"/>
              </a:rPr>
              <a:t>)</a:t>
            </a:r>
            <a:endParaRPr lang="ko-KR" altLang="en-US" sz="4000">
              <a:latin typeface="HY헤드라인M"/>
              <a:ea typeface="HY헤드라인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>
                <a:latin typeface="HY헤드라인M"/>
                <a:ea typeface="HY헤드라인M"/>
              </a:rPr>
              <a:t>The Island</a:t>
            </a:r>
            <a:endParaRPr lang="ko-KR" altLang="en-US" sz="2800">
              <a:latin typeface="HY헤드라인M"/>
              <a:ea typeface="HY헤드라인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7787" y="59067"/>
            <a:ext cx="16401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>
                <a:solidFill>
                  <a:schemeClr val="accent1"/>
                </a:solidFill>
                <a:latin typeface="HY헤드라인M"/>
                <a:ea typeface="HY헤드라인M"/>
              </a:rPr>
              <a:t>WHEN</a:t>
            </a:r>
            <a:endParaRPr lang="ko-KR" altLang="en-US" sz="4400">
              <a:solidFill>
                <a:schemeClr val="accent1"/>
              </a:solidFill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HY헤드라인M"/>
                <a:ea typeface="HY헤드라인M"/>
              </a:rPr>
              <a:t>20/21</a:t>
            </a:r>
            <a:endParaRPr lang="ko-KR" altLang="en-US" dirty="0">
              <a:latin typeface="HY헤드라인M"/>
              <a:ea typeface="HY헤드라인M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8"/>
          <p:cNvGraphicFramePr>
            <a:graphicFrameLocks noGrp="1"/>
          </p:cNvGraphicFramePr>
          <p:nvPr/>
        </p:nvGraphicFramePr>
        <p:xfrm>
          <a:off x="1060843" y="1711923"/>
          <a:ext cx="10069684" cy="2119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6654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37411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351894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/>
                        <a:t>항목</a:t>
                      </a: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62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latin typeface="맑은 고딕"/>
                          <a:ea typeface="+mn-ea"/>
                        </a:rPr>
                        <a:t>서버 프레임워크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동물 행동 패턴 패킷 설계</a:t>
                      </a:r>
                      <a:r>
                        <a:rPr lang="en-US" altLang="ko-KR" sz="1000" strike="noStrike" spc="-2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 strike="noStrike" spc="-2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플레이어 설계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 처리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인벤토리 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DB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충돌체크 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하우징 충돌 처리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 네트워크 연동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데드 레커닝 구현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서버 최적화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디버깅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및</a:t>
                      </a:r>
                      <a:r>
                        <a:rPr lang="en-US" altLang="ko-KR" sz="100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000">
                          <a:latin typeface="맑은 고딕"/>
                          <a:ea typeface="맑은 고딕"/>
                        </a:rPr>
                        <a:t>테스트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0" marR="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373979" y="1435130"/>
            <a:ext cx="929329" cy="1227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/>
              <a:t>이득유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5311169" y="2903804"/>
            <a:ext cx="15696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 &amp; A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DE7249-CAFF-40D4-90A5-6D409AA2003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21/21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139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89D314-C637-4E9E-947D-448763FA3CE1}"/>
              </a:ext>
            </a:extLst>
          </p:cNvPr>
          <p:cNvCxnSpPr>
            <a:cxnSpLocks/>
          </p:cNvCxnSpPr>
          <p:nvPr/>
        </p:nvCxnSpPr>
        <p:spPr>
          <a:xfrm>
            <a:off x="1347787" y="2903804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07602F-6AE9-44B4-BE0F-55FE2EDFDD1C}"/>
              </a:ext>
            </a:extLst>
          </p:cNvPr>
          <p:cNvSpPr txBox="1"/>
          <p:nvPr/>
        </p:nvSpPr>
        <p:spPr>
          <a:xfrm>
            <a:off x="8671112" y="2480817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A36FB-13F6-49E8-A86D-6CF420F297BC}"/>
              </a:ext>
            </a:extLst>
          </p:cNvPr>
          <p:cNvSpPr txBox="1"/>
          <p:nvPr/>
        </p:nvSpPr>
        <p:spPr>
          <a:xfrm>
            <a:off x="4442341" y="2903804"/>
            <a:ext cx="33073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THANKS YOU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13C020-10BD-47FA-8004-EF392DA9F117}"/>
              </a:ext>
            </a:extLst>
          </p:cNvPr>
          <p:cNvCxnSpPr>
            <a:cxnSpLocks/>
          </p:cNvCxnSpPr>
          <p:nvPr/>
        </p:nvCxnSpPr>
        <p:spPr>
          <a:xfrm>
            <a:off x="1347787" y="3737611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95D726E-41BE-4206-BF88-2363416CC29D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A39AC4-E421-4058-BBAD-406F3B554DE7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게임소개 및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E6DC8-D07D-4275-885E-ABE4DA659C34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4A730-B4EE-4602-A9E5-6EC8E493C5B2}"/>
              </a:ext>
            </a:extLst>
          </p:cNvPr>
          <p:cNvSpPr txBox="1"/>
          <p:nvPr/>
        </p:nvSpPr>
        <p:spPr>
          <a:xfrm>
            <a:off x="2466042" y="2274838"/>
            <a:ext cx="76738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Direct X 11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개발하는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3D 1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인칭 생존 게임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en-US" altLang="ko-KR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IOCP 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소켓 입출력 모델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활용한 게임 서버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건물을 직접 커스터마이징 하는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u="sng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하우징 컨텐츠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구현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개발에 편리한 응용 프로그램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CBCA1-3C03-4CC6-9651-80900F80BEC7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05285F-43E8-446B-832F-35A947015046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E45EE4-FEC5-4DD5-9164-6B867734C712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03/21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6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9B08004-C264-41C2-B42E-FDD514D8C0B1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3751A9-3B65-4C85-B397-DDD1DB157781}"/>
              </a:ext>
            </a:extLst>
          </p:cNvPr>
          <p:cNvSpPr txBox="1"/>
          <p:nvPr/>
        </p:nvSpPr>
        <p:spPr>
          <a:xfrm>
            <a:off x="1347787" y="876597"/>
            <a:ext cx="41184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 게임과의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BE06B-FA09-4A12-AB1C-AC5C0D096167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EBD3-52AE-4AAE-989E-85010DEEA566}"/>
              </a:ext>
            </a:extLst>
          </p:cNvPr>
          <p:cNvSpPr txBox="1"/>
          <p:nvPr/>
        </p:nvSpPr>
        <p:spPr>
          <a:xfrm>
            <a:off x="1347787" y="59067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WHY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0F51E-9222-4C99-A549-D9490620DEA3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04/21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AC5F52-53DB-41B5-8A95-DFB372D9B55D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47267DE-BF2B-4E28-A40A-1CB0DE426F13}"/>
              </a:ext>
            </a:extLst>
          </p:cNvPr>
          <p:cNvSpPr txBox="1"/>
          <p:nvPr/>
        </p:nvSpPr>
        <p:spPr>
          <a:xfrm>
            <a:off x="1955880" y="2072109"/>
            <a:ext cx="8569975" cy="3346283"/>
          </a:xfrm>
          <a:prstGeom prst="rect">
            <a:avLst/>
          </a:prstGeom>
          <a:noFill/>
        </p:spPr>
        <p:txBody>
          <a:bodyPr wrap="none" tIns="72000" bIns="72000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직접 하나하나 자원을 수집하여 살아남는 경험 제공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비현실적인 타 게임에 비해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현실적인 생존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과정을 추구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대부분의 생존 게임은 </a:t>
            </a:r>
            <a:r>
              <a:rPr lang="en-US" altLang="ko-KR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PvP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특징이지만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‘</a:t>
            </a:r>
            <a:r>
              <a:rPr lang="ko-KR" altLang="en-US" sz="2400" dirty="0" err="1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플레이어간의</a:t>
            </a:r>
            <a:r>
              <a:rPr lang="ko-KR" altLang="en-US" sz="2400" dirty="0">
                <a:solidFill>
                  <a:schemeClr val="accent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협동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집중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건설 파츠를 추가하여 자유로운 커스터마이징이 가능</a:t>
            </a:r>
          </a:p>
        </p:txBody>
      </p:sp>
    </p:spTree>
    <p:extLst>
      <p:ext uri="{BB962C8B-B14F-4D97-AF65-F5344CB8AC3E}">
        <p14:creationId xmlns:p14="http://schemas.microsoft.com/office/powerpoint/2010/main" val="370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05/21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07AA8-92BB-4A5F-9D29-34EE6E0E6C24}"/>
              </a:ext>
            </a:extLst>
          </p:cNvPr>
          <p:cNvSpPr txBox="1"/>
          <p:nvPr/>
        </p:nvSpPr>
        <p:spPr>
          <a:xfrm>
            <a:off x="1447333" y="3605751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생존에 필요한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굶주림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체력 등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지속적으로 감소한다</a:t>
            </a:r>
          </a:p>
        </p:txBody>
      </p:sp>
      <p:pic>
        <p:nvPicPr>
          <p:cNvPr id="23" name="그림 22" descr="잔디, 실외이(가) 표시된 사진&#10;&#10;자동 생성된 설명">
            <a:extLst>
              <a:ext uri="{FF2B5EF4-FFF2-40B4-BE49-F238E27FC236}">
                <a16:creationId xmlns:a16="http://schemas.microsoft.com/office/drawing/2014/main" id="{3C40E614-4022-4BEE-BB67-F4D817E0C4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39" y="4099877"/>
            <a:ext cx="2842187" cy="1597770"/>
          </a:xfrm>
          <a:prstGeom prst="rect">
            <a:avLst/>
          </a:prstGeom>
        </p:spPr>
      </p:pic>
      <p:pic>
        <p:nvPicPr>
          <p:cNvPr id="24" name="그림 23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CD10373C-54B9-4072-8B83-339D46A25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0" t="83061"/>
          <a:stretch/>
        </p:blipFill>
        <p:spPr>
          <a:xfrm>
            <a:off x="1475904" y="1985343"/>
            <a:ext cx="2842187" cy="15987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F55978B-9AC2-47C3-932E-DC31C09D7505}"/>
              </a:ext>
            </a:extLst>
          </p:cNvPr>
          <p:cNvSpPr txBox="1"/>
          <p:nvPr/>
        </p:nvSpPr>
        <p:spPr>
          <a:xfrm>
            <a:off x="1460390" y="5673612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동물들을 사냥하거나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열매등을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얻어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최대한 오래 생존해야 함</a:t>
            </a:r>
          </a:p>
        </p:txBody>
      </p:sp>
      <p:pic>
        <p:nvPicPr>
          <p:cNvPr id="18" name="그림 17" descr="잔디, 실외, 동물, 곰이(가) 표시된 사진&#10;&#10;자동 생성된 설명">
            <a:extLst>
              <a:ext uri="{FF2B5EF4-FFF2-40B4-BE49-F238E27FC236}">
                <a16:creationId xmlns:a16="http://schemas.microsoft.com/office/drawing/2014/main" id="{70320AE9-EFBF-45EE-A5E1-543CBB6A08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2121302"/>
            <a:ext cx="2631754" cy="2203603"/>
          </a:xfrm>
          <a:prstGeom prst="rect">
            <a:avLst/>
          </a:prstGeom>
        </p:spPr>
      </p:pic>
      <p:pic>
        <p:nvPicPr>
          <p:cNvPr id="27" name="그림 26" descr="동물, 포유류, 실외, 잔디이(가) 표시된 사진&#10;&#10;자동 생성된 설명">
            <a:extLst>
              <a:ext uri="{FF2B5EF4-FFF2-40B4-BE49-F238E27FC236}">
                <a16:creationId xmlns:a16="http://schemas.microsoft.com/office/drawing/2014/main" id="{2BE5EDC0-B3F3-429F-8F25-D06D967F6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16" y="4391601"/>
            <a:ext cx="2321859" cy="1306046"/>
          </a:xfrm>
          <a:prstGeom prst="rect">
            <a:avLst/>
          </a:prstGeom>
        </p:spPr>
      </p:pic>
      <p:pic>
        <p:nvPicPr>
          <p:cNvPr id="29" name="그림 28" descr="잔디, 실외, 포유류, 평야이(가) 표시된 사진&#10;&#10;자동 생성된 설명">
            <a:extLst>
              <a:ext uri="{FF2B5EF4-FFF2-40B4-BE49-F238E27FC236}">
                <a16:creationId xmlns:a16="http://schemas.microsoft.com/office/drawing/2014/main" id="{5AA962C0-A193-4FD6-8CFB-7E6E6215B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964" y="2096635"/>
            <a:ext cx="2248493" cy="22385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F055133-E376-441D-B9B0-A20FAB350986}"/>
              </a:ext>
            </a:extLst>
          </p:cNvPr>
          <p:cNvSpPr txBox="1"/>
          <p:nvPr/>
        </p:nvSpPr>
        <p:spPr>
          <a:xfrm>
            <a:off x="6870047" y="469386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가지 이상의 동물이 등장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각각의 동물들은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크게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개의 행동패턴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선공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비선공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회피 로 나누어 행동함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35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0E1A423-190D-40A8-B717-4FF6E3F035DF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C55A60-2407-44CC-977F-61C7268995F1}"/>
              </a:ext>
            </a:extLst>
          </p:cNvPr>
          <p:cNvSpPr txBox="1"/>
          <p:nvPr/>
        </p:nvSpPr>
        <p:spPr>
          <a:xfrm>
            <a:off x="1347787" y="87659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게임플레이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DD6E2-7B12-42A7-B7BA-DD231A85D1B1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DF4BC-349C-4CAC-A6D7-DE55432143B6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58C59-C69D-479D-927E-46104EC8809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06/21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43B158-7F6E-4C86-B66D-BC8241BF7CD9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15651-766C-4211-A67E-42B2864E5BF6}"/>
              </a:ext>
            </a:extLst>
          </p:cNvPr>
          <p:cNvSpPr txBox="1"/>
          <p:nvPr/>
        </p:nvSpPr>
        <p:spPr>
          <a:xfrm>
            <a:off x="1347787" y="1594305"/>
            <a:ext cx="820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무인도에서 식량과 자원을 구해 최대한 오래 생존하는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인칭 생존게임</a:t>
            </a:r>
          </a:p>
        </p:txBody>
      </p:sp>
      <p:pic>
        <p:nvPicPr>
          <p:cNvPr id="9" name="그림 8" descr="실외, 나무, 잔디, 사람이(가) 표시된 사진&#10;&#10;자동 생성된 설명">
            <a:extLst>
              <a:ext uri="{FF2B5EF4-FFF2-40B4-BE49-F238E27FC236}">
                <a16:creationId xmlns:a16="http://schemas.microsoft.com/office/drawing/2014/main" id="{ECCD23AF-49A8-418F-BBC5-534F16584B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2211780"/>
            <a:ext cx="2842187" cy="1598731"/>
          </a:xfrm>
          <a:prstGeom prst="rect">
            <a:avLst/>
          </a:prstGeom>
        </p:spPr>
      </p:pic>
      <p:pic>
        <p:nvPicPr>
          <p:cNvPr id="10" name="그림 9" descr="나무, 실외, 사람이(가) 표시된 사진&#10;&#10;자동 생성된 설명">
            <a:extLst>
              <a:ext uri="{FF2B5EF4-FFF2-40B4-BE49-F238E27FC236}">
                <a16:creationId xmlns:a16="http://schemas.microsoft.com/office/drawing/2014/main" id="{7EB079E0-C772-4FC7-8A9B-385C3C447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87" y="3810511"/>
            <a:ext cx="2842187" cy="1598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D3ED6-9F0D-4D79-AA8E-878D07FDE063}"/>
              </a:ext>
            </a:extLst>
          </p:cNvPr>
          <p:cNvSpPr txBox="1"/>
          <p:nvPr/>
        </p:nvSpPr>
        <p:spPr>
          <a:xfrm>
            <a:off x="1992866" y="5451088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채집</a:t>
            </a:r>
          </a:p>
        </p:txBody>
      </p:sp>
      <p:pic>
        <p:nvPicPr>
          <p:cNvPr id="17" name="그림 16" descr="잔디, 실외, 건물, 집이(가) 표시된 사진&#10;&#10;자동 생성된 설명">
            <a:extLst>
              <a:ext uri="{FF2B5EF4-FFF2-40B4-BE49-F238E27FC236}">
                <a16:creationId xmlns:a16="http://schemas.microsoft.com/office/drawing/2014/main" id="{126E5857-482C-4B1A-8125-B08BD6B93F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2234192"/>
            <a:ext cx="2842187" cy="1598730"/>
          </a:xfrm>
          <a:prstGeom prst="rect">
            <a:avLst/>
          </a:prstGeom>
        </p:spPr>
      </p:pic>
      <p:pic>
        <p:nvPicPr>
          <p:cNvPr id="19" name="그림 18" descr="잔디, 실외, 트럭, 도로이(가) 표시된 사진&#10;&#10;자동 생성된 설명">
            <a:extLst>
              <a:ext uri="{FF2B5EF4-FFF2-40B4-BE49-F238E27FC236}">
                <a16:creationId xmlns:a16="http://schemas.microsoft.com/office/drawing/2014/main" id="{E954C003-41FA-4DE7-BCA4-631DFC1B3CA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29" y="2234192"/>
            <a:ext cx="2848091" cy="15987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55A474-79DC-42AC-90B5-810853C8C019}"/>
              </a:ext>
            </a:extLst>
          </p:cNvPr>
          <p:cNvSpPr txBox="1"/>
          <p:nvPr/>
        </p:nvSpPr>
        <p:spPr>
          <a:xfrm>
            <a:off x="5489406" y="4019927"/>
            <a:ext cx="43717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맵 곳곳에 돌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나무 등의 자원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무작위로 생성되며 채집완료시 소멸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자원을 모아 플레이어만의 건물 건설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AED4FA88-B8A7-457E-A58E-DBDADCE98A7D}"/>
              </a:ext>
            </a:extLst>
          </p:cNvPr>
          <p:cNvSpPr/>
          <p:nvPr/>
        </p:nvSpPr>
        <p:spPr>
          <a:xfrm>
            <a:off x="4299924" y="3168655"/>
            <a:ext cx="216817" cy="136292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376E80B-BA27-4B3A-B561-73B9161EF12A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05606C-CCAD-4A96-8CCD-7639677E4F3A}"/>
              </a:ext>
            </a:extLst>
          </p:cNvPr>
          <p:cNvSpPr txBox="1"/>
          <p:nvPr/>
        </p:nvSpPr>
        <p:spPr>
          <a:xfrm>
            <a:off x="1347787" y="876597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AEB03-35E2-4190-9547-1B92B7E4B08D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C5273-4152-4483-8938-629E22B9400E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1294C-CE97-47D0-A7A8-AB6F38AB3689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07/21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DB5E7B-4AF7-4183-A533-34D7F90A8452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6C753D23-58EC-413E-B539-C94D8E2F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087" y="1309407"/>
            <a:ext cx="6089823" cy="3897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7776E-1F9E-449F-B960-C6AE96A4BFB9}"/>
              </a:ext>
            </a:extLst>
          </p:cNvPr>
          <p:cNvSpPr txBox="1"/>
          <p:nvPr/>
        </p:nvSpPr>
        <p:spPr>
          <a:xfrm>
            <a:off x="2002569" y="5380799"/>
            <a:ext cx="818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맵은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사방이 바다로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막혀있는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섬의 형태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약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512x512m</a:t>
            </a:r>
          </a:p>
          <a:p>
            <a:pPr algn="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			1 : 100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비율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88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10" descr="사람">
            <a:extLst>
              <a:ext uri="{FF2B5EF4-FFF2-40B4-BE49-F238E27FC236}">
                <a16:creationId xmlns:a16="http://schemas.microsoft.com/office/drawing/2014/main" id="{7F0666B8-0C20-4C11-B93E-83C06928E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727" y="1706520"/>
            <a:ext cx="4153809" cy="415380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0AB4046-0D29-4A65-84F7-7CB4C7C0A9BB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B5DA9E-C777-4247-AEC4-CD12B6DA451B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캐릭터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CED55-1CBD-468D-8771-0D45D8295729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D13C8-2B93-4BC4-BCA9-E8D8BD535200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073CB-706C-452C-847B-852506C09771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08/21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E1E6E4-C421-4338-B40E-FA346F50B73C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3D9653-F5D5-49F1-B6D9-7C7DD3008D5D}"/>
              </a:ext>
            </a:extLst>
          </p:cNvPr>
          <p:cNvSpPr txBox="1"/>
          <p:nvPr/>
        </p:nvSpPr>
        <p:spPr>
          <a:xfrm>
            <a:off x="5130205" y="1706520"/>
            <a:ext cx="56188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HP : 100</a:t>
            </a:r>
          </a:p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스테미너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</a:t>
            </a: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배고픔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갈증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100 / 100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1.8m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높이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180)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이동속도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1m/s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달리기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4m/s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상태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걷기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뛰기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앉기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점프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공격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대기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사망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5x5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인벤토리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(5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칸의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퀵슬릇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포함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7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E48CF69-5AF0-4065-8DF2-287058D14AB6}"/>
              </a:ext>
            </a:extLst>
          </p:cNvPr>
          <p:cNvCxnSpPr>
            <a:cxnSpLocks/>
          </p:cNvCxnSpPr>
          <p:nvPr/>
        </p:nvCxnSpPr>
        <p:spPr>
          <a:xfrm>
            <a:off x="1347787" y="866775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C8C2AA-BE46-407B-B5D4-DA24501AA5C0}"/>
              </a:ext>
            </a:extLst>
          </p:cNvPr>
          <p:cNvSpPr txBox="1"/>
          <p:nvPr/>
        </p:nvSpPr>
        <p:spPr>
          <a:xfrm>
            <a:off x="1347787" y="87659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조작법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7B7BE-6705-475E-80C5-54FB9E921CC0}"/>
              </a:ext>
            </a:extLst>
          </p:cNvPr>
          <p:cNvSpPr txBox="1"/>
          <p:nvPr/>
        </p:nvSpPr>
        <p:spPr>
          <a:xfrm>
            <a:off x="8671112" y="443788"/>
            <a:ext cx="1922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The Island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FBA09-3A08-4E74-8CA2-933D9A92DE5D}"/>
              </a:ext>
            </a:extLst>
          </p:cNvPr>
          <p:cNvSpPr txBox="1"/>
          <p:nvPr/>
        </p:nvSpPr>
        <p:spPr>
          <a:xfrm>
            <a:off x="1347787" y="5906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WHAT</a:t>
            </a:r>
            <a:endParaRPr lang="ko-KR" altLang="en-US" sz="4400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7D765-0BF0-4226-AAE9-DEE6B50D870C}"/>
              </a:ext>
            </a:extLst>
          </p:cNvPr>
          <p:cNvSpPr txBox="1"/>
          <p:nvPr/>
        </p:nvSpPr>
        <p:spPr>
          <a:xfrm>
            <a:off x="10207499" y="6283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09/21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57823D2-AD66-409E-9311-CB937CEF5337}"/>
              </a:ext>
            </a:extLst>
          </p:cNvPr>
          <p:cNvCxnSpPr>
            <a:cxnSpLocks/>
          </p:cNvCxnSpPr>
          <p:nvPr/>
        </p:nvCxnSpPr>
        <p:spPr>
          <a:xfrm>
            <a:off x="1347787" y="6263528"/>
            <a:ext cx="9496425" cy="1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키보드, 전자기기, 컴퓨터, 하얀색이(가) 표시된 사진&#10;&#10;자동 생성된 설명">
            <a:extLst>
              <a:ext uri="{FF2B5EF4-FFF2-40B4-BE49-F238E27FC236}">
                <a16:creationId xmlns:a16="http://schemas.microsoft.com/office/drawing/2014/main" id="{2FECFD4F-2F61-4DA9-B09C-A4E2B164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1459" r="297" b="16190"/>
          <a:stretch/>
        </p:blipFill>
        <p:spPr>
          <a:xfrm>
            <a:off x="1347787" y="2051411"/>
            <a:ext cx="7850001" cy="2755178"/>
          </a:xfrm>
          <a:prstGeom prst="rect">
            <a:avLst/>
          </a:prstGeom>
        </p:spPr>
      </p:pic>
      <p:pic>
        <p:nvPicPr>
          <p:cNvPr id="11" name="그림 10" descr="옅은이(가) 표시된 사진&#10;&#10;자동 생성된 설명">
            <a:extLst>
              <a:ext uri="{FF2B5EF4-FFF2-40B4-BE49-F238E27FC236}">
                <a16:creationId xmlns:a16="http://schemas.microsoft.com/office/drawing/2014/main" id="{506405FF-B6FA-44FA-B800-E8609FB0D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98" y="1751899"/>
            <a:ext cx="3354201" cy="33542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8CE8C5-B446-4590-A1FC-E1BB8D7BEAE5}"/>
              </a:ext>
            </a:extLst>
          </p:cNvPr>
          <p:cNvSpPr txBox="1"/>
          <p:nvPr/>
        </p:nvSpPr>
        <p:spPr>
          <a:xfrm>
            <a:off x="2706463" y="2651735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w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C0125-2B5D-488C-9E2D-D99084F32F2A}"/>
              </a:ext>
            </a:extLst>
          </p:cNvPr>
          <p:cNvSpPr txBox="1"/>
          <p:nvPr/>
        </p:nvSpPr>
        <p:spPr>
          <a:xfrm>
            <a:off x="2365805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7DCBB-9A2C-4799-9002-6D172CD25603}"/>
              </a:ext>
            </a:extLst>
          </p:cNvPr>
          <p:cNvSpPr txBox="1"/>
          <p:nvPr/>
        </p:nvSpPr>
        <p:spPr>
          <a:xfrm>
            <a:off x="2893588" y="3182079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B6A6E-8F20-4003-900F-0A05F2B656F5}"/>
              </a:ext>
            </a:extLst>
          </p:cNvPr>
          <p:cNvSpPr txBox="1"/>
          <p:nvPr/>
        </p:nvSpPr>
        <p:spPr>
          <a:xfrm>
            <a:off x="3421371" y="3182078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13FA6-FE71-45EE-A46D-A893B3AB4041}"/>
              </a:ext>
            </a:extLst>
          </p:cNvPr>
          <p:cNvSpPr txBox="1"/>
          <p:nvPr/>
        </p:nvSpPr>
        <p:spPr>
          <a:xfrm>
            <a:off x="1988516" y="2137918"/>
            <a:ext cx="2637272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1~5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숫자키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03A81-E597-4434-B20D-F738F32AE080}"/>
              </a:ext>
            </a:extLst>
          </p:cNvPr>
          <p:cNvSpPr txBox="1"/>
          <p:nvPr/>
        </p:nvSpPr>
        <p:spPr>
          <a:xfrm>
            <a:off x="3071336" y="4263847"/>
            <a:ext cx="3688051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SPACE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B3266-9C7D-4A80-9DA4-F6F690D6EF91}"/>
              </a:ext>
            </a:extLst>
          </p:cNvPr>
          <p:cNvSpPr txBox="1"/>
          <p:nvPr/>
        </p:nvSpPr>
        <p:spPr>
          <a:xfrm>
            <a:off x="9747151" y="2882567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Click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CB8AA-78EC-4FC3-BDF0-CB9511A4F097}"/>
              </a:ext>
            </a:extLst>
          </p:cNvPr>
          <p:cNvSpPr txBox="1"/>
          <p:nvPr/>
        </p:nvSpPr>
        <p:spPr>
          <a:xfrm>
            <a:off x="3255826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A3240-B21D-4675-AAD9-3DD895EFD4D7}"/>
              </a:ext>
            </a:extLst>
          </p:cNvPr>
          <p:cNvSpPr txBox="1"/>
          <p:nvPr/>
        </p:nvSpPr>
        <p:spPr>
          <a:xfrm>
            <a:off x="5874954" y="2651734"/>
            <a:ext cx="442089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I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017A9-1044-4186-9922-07D8DEDE780D}"/>
              </a:ext>
            </a:extLst>
          </p:cNvPr>
          <p:cNvSpPr txBox="1"/>
          <p:nvPr/>
        </p:nvSpPr>
        <p:spPr>
          <a:xfrm>
            <a:off x="1463126" y="3720974"/>
            <a:ext cx="1243337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SHIFT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E5DD5-57A2-4684-AAF4-9078D3CC786C}"/>
              </a:ext>
            </a:extLst>
          </p:cNvPr>
          <p:cNvSpPr txBox="1"/>
          <p:nvPr/>
        </p:nvSpPr>
        <p:spPr>
          <a:xfrm>
            <a:off x="1463127" y="4269146"/>
            <a:ext cx="525390" cy="45636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Ctrl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753042-46B8-4E17-88BF-9B14E0F5AB76}"/>
              </a:ext>
            </a:extLst>
          </p:cNvPr>
          <p:cNvSpPr txBox="1"/>
          <p:nvPr/>
        </p:nvSpPr>
        <p:spPr>
          <a:xfrm>
            <a:off x="9376433" y="1749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사용키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533C2-77E2-4D04-AC90-F7C310D46E9E}"/>
              </a:ext>
            </a:extLst>
          </p:cNvPr>
          <p:cNvSpPr txBox="1"/>
          <p:nvPr/>
        </p:nvSpPr>
        <p:spPr>
          <a:xfrm>
            <a:off x="2547940" y="174985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아이템 선택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AE1680-4DF6-4D66-8325-52837922D66F}"/>
              </a:ext>
            </a:extLst>
          </p:cNvPr>
          <p:cNvSpPr txBox="1"/>
          <p:nvPr/>
        </p:nvSpPr>
        <p:spPr>
          <a:xfrm>
            <a:off x="5539155" y="2249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인벤토리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7CCD5-ABDA-4D36-BD9B-6462709D91F9}"/>
              </a:ext>
            </a:extLst>
          </p:cNvPr>
          <p:cNvSpPr txBox="1"/>
          <p:nvPr/>
        </p:nvSpPr>
        <p:spPr>
          <a:xfrm>
            <a:off x="4255749" y="17498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상호작용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B8C49D-BF0E-45D0-8696-E6099A5C42DC}"/>
              </a:ext>
            </a:extLst>
          </p:cNvPr>
          <p:cNvSpPr txBox="1"/>
          <p:nvPr/>
        </p:nvSpPr>
        <p:spPr>
          <a:xfrm>
            <a:off x="795343" y="26814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이동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DD03C2-2F99-452C-A735-F4D50B61AAFE}"/>
              </a:ext>
            </a:extLst>
          </p:cNvPr>
          <p:cNvSpPr txBox="1"/>
          <p:nvPr/>
        </p:nvSpPr>
        <p:spPr>
          <a:xfrm>
            <a:off x="562150" y="37671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달리기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1E8DE6-A0AB-45A9-924F-E8AD284B836A}"/>
              </a:ext>
            </a:extLst>
          </p:cNvPr>
          <p:cNvSpPr txBox="1"/>
          <p:nvPr/>
        </p:nvSpPr>
        <p:spPr>
          <a:xfrm>
            <a:off x="790730" y="42638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앉기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6C0933-59D6-4F6A-80F2-564DB87AF164}"/>
              </a:ext>
            </a:extLst>
          </p:cNvPr>
          <p:cNvSpPr txBox="1"/>
          <p:nvPr/>
        </p:nvSpPr>
        <p:spPr>
          <a:xfrm>
            <a:off x="4592195" y="4771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HY견고딕" panose="02030600000101010101" pitchFamily="18" charset="-127"/>
                <a:ea typeface="HY견고딕" panose="02030600000101010101" pitchFamily="18" charset="-127"/>
              </a:rPr>
              <a:t>점프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5F6BF0A-519C-49F5-93F5-1982FD985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63460" y="2165353"/>
            <a:ext cx="972980" cy="733741"/>
          </a:xfrm>
          <a:prstGeom prst="bentConnector3">
            <a:avLst>
              <a:gd name="adj1" fmla="val -38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2B882573-B90C-413B-865F-E1E95F58F35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441674" y="2866117"/>
            <a:ext cx="866811" cy="571309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3418A8-0D32-4749-AB7B-180544DC5DEF}"/>
              </a:ext>
            </a:extLst>
          </p:cNvPr>
          <p:cNvCxnSpPr/>
          <p:nvPr/>
        </p:nvCxnSpPr>
        <p:spPr>
          <a:xfrm>
            <a:off x="1463126" y="2866117"/>
            <a:ext cx="11237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CD2C312-F8FA-4CD8-B353-6A9E4E6B480E}"/>
              </a:ext>
            </a:extLst>
          </p:cNvPr>
          <p:cNvCxnSpPr>
            <a:cxnSpLocks/>
          </p:cNvCxnSpPr>
          <p:nvPr/>
        </p:nvCxnSpPr>
        <p:spPr>
          <a:xfrm>
            <a:off x="9815014" y="2176719"/>
            <a:ext cx="0" cy="689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832</Words>
  <Application>Microsoft Office PowerPoint</Application>
  <PresentationFormat>와이드스크린</PresentationFormat>
  <Paragraphs>323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동규 이</dc:creator>
  <cp:lastModifiedBy>이 동규</cp:lastModifiedBy>
  <cp:revision>62</cp:revision>
  <dcterms:created xsi:type="dcterms:W3CDTF">2019-10-12T13:13:20Z</dcterms:created>
  <dcterms:modified xsi:type="dcterms:W3CDTF">2019-12-29T15:19:28Z</dcterms:modified>
  <cp:version/>
</cp:coreProperties>
</file>