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2.svg" ContentType="image/sv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>
        <p:scale>
          <a:sx n="100" d="100"/>
          <a:sy n="100" d="100"/>
        </p:scale>
        <p:origin x="86" y="-57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7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gif"  /><Relationship Id="rId3" Type="http://schemas.openxmlformats.org/officeDocument/2006/relationships/image" Target="../media/image21.png"  /><Relationship Id="rId4" Type="http://schemas.openxmlformats.org/officeDocument/2006/relationships/image" Target="../media/image22.gif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sv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13/19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IOCP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dirty="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8842" y="2754909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lang="ko-KR" altLang="en-US" sz="2800" dirty="0">
                <a:latin typeface="HY견고딕"/>
                <a:ea typeface="HY견고딕"/>
              </a:rPr>
              <a:t>적은 수의 쓰레드로 서버를 구성 가능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8842" y="3734368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동기 입출력에 비해 성능이 높음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8842" y="4706976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성능이 높기 때문에 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동접자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수를 늘릴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0958-230D-4122-A511-83BBD585AC64}"/>
              </a:ext>
            </a:extLst>
          </p:cNvPr>
          <p:cNvSpPr txBox="1"/>
          <p:nvPr/>
        </p:nvSpPr>
        <p:spPr>
          <a:xfrm>
            <a:off x="1347787" y="1889744"/>
            <a:ext cx="9491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IOCP</a:t>
            </a:r>
            <a:r>
              <a:rPr lang="ko-KR" altLang="en-US" sz="320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로 구현하는 이유</a:t>
            </a:r>
            <a:endParaRPr lang="ko-KR" altLang="en-US" sz="3200" dirty="0">
              <a:solidFill>
                <a:schemeClr val="accent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16/19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  <a:endParaRPr lang="ko-KR" altLang="en-US" sz="2000">
              <a:latin typeface="HY견고딕"/>
              <a:ea typeface="HY견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  <a:endParaRPr lang="ko-KR" altLang="en-US" sz="200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  <a:endParaRPr lang="ko-KR" altLang="en-US" sz="2000">
              <a:latin typeface="HY견고딕"/>
              <a:ea typeface="HY견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09172" cy="2557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IOCP </a:t>
            </a:r>
            <a:r>
              <a:rPr lang="ko-KR" altLang="en-US">
                <a:latin typeface="HY견고딕"/>
                <a:ea typeface="HY견고딕"/>
              </a:rPr>
              <a:t>다중 접속 서버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서버 프레임워크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서버 최적화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데드 레커닝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Database</a:t>
            </a:r>
            <a:endParaRPr lang="en-US" altLang="ko-KR">
              <a:latin typeface="HY견고딕"/>
              <a:ea typeface="HY견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클라이언트 프레임워크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애니메이션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그림자 </a:t>
            </a:r>
            <a:r>
              <a:rPr lang="en-US" altLang="ko-KR">
                <a:latin typeface="HY견고딕"/>
                <a:ea typeface="HY견고딕"/>
              </a:rPr>
              <a:t>&amp; </a:t>
            </a:r>
            <a:r>
              <a:rPr lang="ko-KR" altLang="en-US">
                <a:latin typeface="HY견고딕"/>
                <a:ea typeface="HY견고딕"/>
              </a:rPr>
              <a:t>조명 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환경매핑</a:t>
            </a:r>
            <a:r>
              <a:rPr lang="en-US" altLang="ko-KR">
                <a:latin typeface="HY견고딕"/>
                <a:ea typeface="HY견고딕"/>
              </a:rPr>
              <a:t>(</a:t>
            </a:r>
            <a:r>
              <a:rPr lang="ko-KR" altLang="en-US">
                <a:latin typeface="HY견고딕"/>
                <a:ea typeface="HY견고딕"/>
              </a:rPr>
              <a:t>물</a:t>
            </a:r>
            <a:r>
              <a:rPr lang="en-US" altLang="ko-KR">
                <a:latin typeface="HY견고딕"/>
                <a:ea typeface="HY견고딕"/>
              </a:rPr>
              <a:t>) / </a:t>
            </a:r>
            <a:r>
              <a:rPr lang="ko-KR" altLang="en-US">
                <a:latin typeface="HY견고딕"/>
                <a:ea typeface="HY견고딕"/>
              </a:rPr>
              <a:t>범프매핑</a:t>
            </a:r>
            <a:r>
              <a:rPr lang="en-US" altLang="ko-KR">
                <a:latin typeface="HY견고딕"/>
                <a:ea typeface="HY견고딕"/>
              </a:rPr>
              <a:t>(</a:t>
            </a:r>
            <a:r>
              <a:rPr lang="ko-KR" altLang="en-US">
                <a:latin typeface="HY견고딕"/>
                <a:ea typeface="HY견고딕"/>
              </a:rPr>
              <a:t>노멀매핑</a:t>
            </a:r>
            <a:r>
              <a:rPr lang="en-US" altLang="ko-KR">
                <a:latin typeface="HY견고딕"/>
                <a:ea typeface="HY견고딕"/>
              </a:rPr>
              <a:t>)</a:t>
            </a: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쉐이더 프로그래밍 </a:t>
            </a:r>
            <a:r>
              <a:rPr lang="en-US" altLang="ko-KR">
                <a:latin typeface="HY견고딕"/>
                <a:ea typeface="HY견고딕"/>
              </a:rPr>
              <a:t>( </a:t>
            </a:r>
            <a:r>
              <a:rPr lang="ko-KR" altLang="en-US">
                <a:latin typeface="HY견고딕"/>
                <a:ea typeface="HY견고딕"/>
              </a:rPr>
              <a:t>날씨 </a:t>
            </a:r>
            <a:r>
              <a:rPr lang="en-US" altLang="ko-KR">
                <a:latin typeface="HY견고딕"/>
                <a:ea typeface="HY견고딕"/>
              </a:rPr>
              <a:t>)</a:t>
            </a: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하우징 컨텐츠</a:t>
            </a:r>
            <a:endParaRPr lang="ko-KR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17/19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5614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93159"/>
              </p:ext>
            </p:extLst>
          </p:nvPr>
        </p:nvGraphicFramePr>
        <p:xfrm>
          <a:off x="1060844" y="1853326"/>
          <a:ext cx="10070312" cy="40094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움직임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인벤토리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368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60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행동패턴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116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비선공형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선공형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82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반사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파도 효과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인게임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416BB6-E2CD-4BFA-9FB1-D36BE8D13D15}"/>
              </a:ext>
            </a:extLst>
          </p:cNvPr>
          <p:cNvSpPr/>
          <p:nvPr/>
        </p:nvSpPr>
        <p:spPr>
          <a:xfrm>
            <a:off x="2654969" y="2428685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8374243" y="1424838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B6E4B-E12A-4277-9C61-1CEE94D46F45}"/>
              </a:ext>
            </a:extLst>
          </p:cNvPr>
          <p:cNvSpPr/>
          <p:nvPr/>
        </p:nvSpPr>
        <p:spPr>
          <a:xfrm>
            <a:off x="2654969" y="2239893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193351-6F7E-4B91-BC7F-280271B5DC2C}"/>
              </a:ext>
            </a:extLst>
          </p:cNvPr>
          <p:cNvSpPr/>
          <p:nvPr/>
        </p:nvSpPr>
        <p:spPr>
          <a:xfrm>
            <a:off x="3569925" y="3139911"/>
            <a:ext cx="450292" cy="87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2B2FDB-218E-4E41-8B7D-27F024E5AD49}"/>
              </a:ext>
            </a:extLst>
          </p:cNvPr>
          <p:cNvSpPr/>
          <p:nvPr/>
        </p:nvSpPr>
        <p:spPr>
          <a:xfrm>
            <a:off x="3569926" y="3230278"/>
            <a:ext cx="450292" cy="83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2BCA1-FF3A-440F-9983-4BCFC93F5D6F}"/>
              </a:ext>
            </a:extLst>
          </p:cNvPr>
          <p:cNvSpPr/>
          <p:nvPr/>
        </p:nvSpPr>
        <p:spPr>
          <a:xfrm>
            <a:off x="2654968" y="2964541"/>
            <a:ext cx="914957" cy="13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CB90C9-7C80-48A0-8005-5B54378D0273}"/>
              </a:ext>
            </a:extLst>
          </p:cNvPr>
          <p:cNvSpPr/>
          <p:nvPr/>
        </p:nvSpPr>
        <p:spPr>
          <a:xfrm>
            <a:off x="3569925" y="2591940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02E9A-0784-45EF-9106-FD86FCBA96F5}"/>
              </a:ext>
            </a:extLst>
          </p:cNvPr>
          <p:cNvSpPr/>
          <p:nvPr/>
        </p:nvSpPr>
        <p:spPr>
          <a:xfrm>
            <a:off x="3552880" y="4047174"/>
            <a:ext cx="963418" cy="149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7934BC-EA37-4A86-B770-18AC108AD381}"/>
              </a:ext>
            </a:extLst>
          </p:cNvPr>
          <p:cNvSpPr/>
          <p:nvPr/>
        </p:nvSpPr>
        <p:spPr>
          <a:xfrm>
            <a:off x="6401859" y="4221315"/>
            <a:ext cx="1908182" cy="149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705CC-101A-47F1-BBAA-02DCE7B54EEC}"/>
              </a:ext>
            </a:extLst>
          </p:cNvPr>
          <p:cNvSpPr/>
          <p:nvPr/>
        </p:nvSpPr>
        <p:spPr>
          <a:xfrm>
            <a:off x="8313748" y="4876055"/>
            <a:ext cx="949395" cy="7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6F661-9D65-4826-BF2D-C8DC6582DE3B}"/>
              </a:ext>
            </a:extLst>
          </p:cNvPr>
          <p:cNvSpPr/>
          <p:nvPr/>
        </p:nvSpPr>
        <p:spPr>
          <a:xfrm>
            <a:off x="8313746" y="4786666"/>
            <a:ext cx="949396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65EA9-6409-4F0B-8218-76441E6A53F5}"/>
              </a:ext>
            </a:extLst>
          </p:cNvPr>
          <p:cNvSpPr/>
          <p:nvPr/>
        </p:nvSpPr>
        <p:spPr>
          <a:xfrm>
            <a:off x="9263142" y="5243017"/>
            <a:ext cx="1868013" cy="77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FB275-5978-4D0C-A6EA-C4C1CEA1A693}"/>
              </a:ext>
            </a:extLst>
          </p:cNvPr>
          <p:cNvSpPr/>
          <p:nvPr/>
        </p:nvSpPr>
        <p:spPr>
          <a:xfrm>
            <a:off x="9263142" y="5158461"/>
            <a:ext cx="1868013" cy="59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0A7FB-1FC0-4A15-9B88-1B7050EA17B7}"/>
              </a:ext>
            </a:extLst>
          </p:cNvPr>
          <p:cNvSpPr/>
          <p:nvPr/>
        </p:nvSpPr>
        <p:spPr>
          <a:xfrm flipV="1">
            <a:off x="9290476" y="5759055"/>
            <a:ext cx="182758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48D36C-75E2-4796-B933-263D7AFA20AF}"/>
              </a:ext>
            </a:extLst>
          </p:cNvPr>
          <p:cNvSpPr/>
          <p:nvPr/>
        </p:nvSpPr>
        <p:spPr>
          <a:xfrm flipV="1">
            <a:off x="9290476" y="5689740"/>
            <a:ext cx="182758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C823C-6ECE-49AD-8858-57110098BF61}"/>
              </a:ext>
            </a:extLst>
          </p:cNvPr>
          <p:cNvSpPr/>
          <p:nvPr/>
        </p:nvSpPr>
        <p:spPr>
          <a:xfrm>
            <a:off x="8310041" y="5352883"/>
            <a:ext cx="949394" cy="134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CC1BC-A9FD-41FC-9A4B-7C1954322D13}"/>
              </a:ext>
            </a:extLst>
          </p:cNvPr>
          <p:cNvSpPr/>
          <p:nvPr/>
        </p:nvSpPr>
        <p:spPr>
          <a:xfrm>
            <a:off x="6406555" y="4605277"/>
            <a:ext cx="949395" cy="134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FDBA19-2071-4075-83DB-D89B7A09F4E2}"/>
              </a:ext>
            </a:extLst>
          </p:cNvPr>
          <p:cNvSpPr/>
          <p:nvPr/>
        </p:nvSpPr>
        <p:spPr>
          <a:xfrm>
            <a:off x="4513627" y="2781454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A8FECF-0C2C-46A8-8B25-B7984F0ADFB9}"/>
              </a:ext>
            </a:extLst>
          </p:cNvPr>
          <p:cNvSpPr/>
          <p:nvPr/>
        </p:nvSpPr>
        <p:spPr>
          <a:xfrm>
            <a:off x="5472530" y="5518931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40EFE1-1D67-454A-BC10-A3BB15DA983F}"/>
              </a:ext>
            </a:extLst>
          </p:cNvPr>
          <p:cNvSpPr/>
          <p:nvPr/>
        </p:nvSpPr>
        <p:spPr>
          <a:xfrm>
            <a:off x="4014872" y="3322526"/>
            <a:ext cx="682634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281A93-8E57-46E5-8148-D6A5FF96967B}"/>
              </a:ext>
            </a:extLst>
          </p:cNvPr>
          <p:cNvSpPr/>
          <p:nvPr/>
        </p:nvSpPr>
        <p:spPr>
          <a:xfrm>
            <a:off x="4697506" y="3517075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039C14-5660-4FFF-AC90-0DDCB2436729}"/>
              </a:ext>
            </a:extLst>
          </p:cNvPr>
          <p:cNvSpPr/>
          <p:nvPr/>
        </p:nvSpPr>
        <p:spPr>
          <a:xfrm>
            <a:off x="4948518" y="3693930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D2C072-32D1-4B7B-8CCD-8218EB02C06C}"/>
              </a:ext>
            </a:extLst>
          </p:cNvPr>
          <p:cNvSpPr/>
          <p:nvPr/>
        </p:nvSpPr>
        <p:spPr>
          <a:xfrm>
            <a:off x="5199530" y="3878596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07167F-F353-4116-9002-2C559A7AA882}"/>
              </a:ext>
            </a:extLst>
          </p:cNvPr>
          <p:cNvSpPr/>
          <p:nvPr/>
        </p:nvSpPr>
        <p:spPr>
          <a:xfrm>
            <a:off x="4513627" y="4488348"/>
            <a:ext cx="1892747" cy="619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7FA9B9-A115-4AF4-A066-0D8F66457B83}"/>
              </a:ext>
            </a:extLst>
          </p:cNvPr>
          <p:cNvSpPr/>
          <p:nvPr/>
        </p:nvSpPr>
        <p:spPr>
          <a:xfrm>
            <a:off x="7360646" y="5037102"/>
            <a:ext cx="949395" cy="7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CEEF2D-9856-4546-9457-74DA7878FA10}"/>
              </a:ext>
            </a:extLst>
          </p:cNvPr>
          <p:cNvSpPr/>
          <p:nvPr/>
        </p:nvSpPr>
        <p:spPr>
          <a:xfrm>
            <a:off x="7360644" y="4947713"/>
            <a:ext cx="949396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BF8880-1F6B-4DB8-B134-72DEDC61A633}"/>
              </a:ext>
            </a:extLst>
          </p:cNvPr>
          <p:cNvSpPr/>
          <p:nvPr/>
        </p:nvSpPr>
        <p:spPr>
          <a:xfrm>
            <a:off x="4513627" y="4423628"/>
            <a:ext cx="1892747" cy="61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0751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개발일정 </a:t>
            </a:r>
            <a:r>
              <a:rPr lang="en-US" altLang="ko-KR" sz="4000">
                <a:latin typeface="HY헤드라인M"/>
                <a:ea typeface="HY헤드라인M"/>
              </a:rPr>
              <a:t>( </a:t>
            </a:r>
            <a:r>
              <a:rPr lang="ko-KR" altLang="en-US" sz="4000">
                <a:latin typeface="HY헤드라인M"/>
                <a:ea typeface="HY헤드라인M"/>
              </a:rPr>
              <a:t>서버 </a:t>
            </a:r>
            <a:r>
              <a:rPr lang="en-US" altLang="ko-KR" sz="4000">
                <a:latin typeface="HY헤드라인M"/>
                <a:ea typeface="HY헤드라인M"/>
              </a:rPr>
              <a:t>)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WHEN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18/19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060843" y="1711923"/>
          <a:ext cx="10069684" cy="21044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150"/>
                <a:gridCol w="237411"/>
                <a:gridCol w="208280"/>
                <a:gridCol w="237411"/>
                <a:gridCol w="237411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37411"/>
              </a:tblGrid>
              <a:tr h="351894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  <a:endParaRPr lang="ko-KR" altLang="en-US"/>
                    </a:p>
                  </a:txBody>
                  <a:tcPr marL="0" marR="0" marT="0" marB="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43622">
                <a:tc>
                  <a:txBody>
                    <a:bodyPr vert="horz" lIns="0" tIns="0" rIns="0" bIns="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서버 프레임워크</a:t>
                      </a:r>
                      <a:endParaRPr lang="ko-KR" altLang="en-US" sz="1000">
                        <a:latin typeface="맑은 고딕"/>
                        <a:ea typeface="+mn-ea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동물 행동 패턴 패킷 설계</a:t>
                      </a:r>
                      <a:r>
                        <a:rPr lang="en-US" altLang="ko-KR" sz="1000" strike="noStrike" spc="-2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 처리</a:t>
                      </a:r>
                      <a:endParaRPr lang="ko-KR" altLang="en-US" sz="1000" strike="noStrike" spc="-2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설계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 처리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인벤토리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DB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충돌체크 및 네트워크 연동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 충돌 처리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 네트워크 연동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데드 레커닝 구현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서버 최적화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이득유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1447333" y="3605751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생존에 필요한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굶주림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체력 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지속적으로 감소한다</a:t>
            </a:r>
          </a:p>
        </p:txBody>
      </p:sp>
      <p:pic>
        <p:nvPicPr>
          <p:cNvPr id="23" name="그림 22" descr="잔디, 실외이(가) 표시된 사진&#10;&#10;자동 생성된 설명">
            <a:extLst>
              <a:ext uri="{FF2B5EF4-FFF2-40B4-BE49-F238E27FC236}">
                <a16:creationId xmlns:a16="http://schemas.microsoft.com/office/drawing/2014/main" id="{3C40E614-4022-4BEE-BB67-F4D817E0C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39" y="4099877"/>
            <a:ext cx="2842187" cy="1597770"/>
          </a:xfrm>
          <a:prstGeom prst="rect">
            <a:avLst/>
          </a:prstGeom>
        </p:spPr>
      </p:pic>
      <p:pic>
        <p:nvPicPr>
          <p:cNvPr id="24" name="그림 2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CD10373C-54B9-4072-8B83-339D46A25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1475904" y="1985343"/>
            <a:ext cx="2842187" cy="15987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55978B-9AC2-47C3-932E-DC31C09D7505}"/>
              </a:ext>
            </a:extLst>
          </p:cNvPr>
          <p:cNvSpPr txBox="1"/>
          <p:nvPr/>
        </p:nvSpPr>
        <p:spPr>
          <a:xfrm>
            <a:off x="1460390" y="5673612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동물들을 사냥하거나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열매등을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얻어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최대한 오래 생존해야 함</a:t>
            </a:r>
          </a:p>
        </p:txBody>
      </p:sp>
      <p:pic>
        <p:nvPicPr>
          <p:cNvPr id="18" name="그림 17" descr="잔디, 실외, 동물, 곰이(가) 표시된 사진&#10;&#10;자동 생성된 설명">
            <a:extLst>
              <a:ext uri="{FF2B5EF4-FFF2-40B4-BE49-F238E27FC236}">
                <a16:creationId xmlns:a16="http://schemas.microsoft.com/office/drawing/2014/main" id="{70320AE9-EFBF-45EE-A5E1-543CBB6A08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2121302"/>
            <a:ext cx="2631754" cy="2203603"/>
          </a:xfrm>
          <a:prstGeom prst="rect">
            <a:avLst/>
          </a:prstGeom>
        </p:spPr>
      </p:pic>
      <p:pic>
        <p:nvPicPr>
          <p:cNvPr id="27" name="그림 26" descr="동물, 포유류, 실외, 잔디이(가) 표시된 사진&#10;&#10;자동 생성된 설명">
            <a:extLst>
              <a:ext uri="{FF2B5EF4-FFF2-40B4-BE49-F238E27FC236}">
                <a16:creationId xmlns:a16="http://schemas.microsoft.com/office/drawing/2014/main" id="{2BE5EDC0-B3F3-429F-8F25-D06D967F6B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4391601"/>
            <a:ext cx="2321859" cy="1306046"/>
          </a:xfrm>
          <a:prstGeom prst="rect">
            <a:avLst/>
          </a:prstGeom>
        </p:spPr>
      </p:pic>
      <p:pic>
        <p:nvPicPr>
          <p:cNvPr id="29" name="그림 28" descr="잔디, 실외, 포유류, 평야이(가) 표시된 사진&#10;&#10;자동 생성된 설명">
            <a:extLst>
              <a:ext uri="{FF2B5EF4-FFF2-40B4-BE49-F238E27FC236}">
                <a16:creationId xmlns:a16="http://schemas.microsoft.com/office/drawing/2014/main" id="{5AA962C0-A193-4FD6-8CFB-7E6E6215B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64" y="2096635"/>
            <a:ext cx="2248493" cy="2238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055133-E376-441D-B9B0-A20FAB350986}"/>
              </a:ext>
            </a:extLst>
          </p:cNvPr>
          <p:cNvSpPr txBox="1"/>
          <p:nvPr/>
        </p:nvSpPr>
        <p:spPr>
          <a:xfrm>
            <a:off x="6870047" y="4693868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이상의 동물이 등장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동물들은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크게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행동패턴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선공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 로 나누어 행동함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77" y="2234192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29" y="2234192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5489406" y="4019927"/>
            <a:ext cx="43717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곳곳에 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나무 등의 자원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무작위로 생성되며 채집완료시 소멸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모아 플레이어만의 건물 건설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668</ep:Words>
  <ep:PresentationFormat>와이드스크린</ep:PresentationFormat>
  <ep:Paragraphs>243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2019-10-12T13:13:20.000</dcterms:created>
  <dc:creator>동규 이</dc:creator>
  <cp:lastModifiedBy>LeeDeukYu</cp:lastModifiedBy>
  <dcterms:modified xsi:type="dcterms:W3CDTF">2019-12-11T14:47:11.244</dcterms:modified>
  <cp:revision>57</cp:revision>
  <dc:title>PowerPoint 프레젠테이션</dc:title>
  <cp:version/>
</cp:coreProperties>
</file>