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9.svg" ContentType="image/sv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62" y="67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Relationship Id="rId4" Type="http://schemas.openxmlformats.org/officeDocument/2006/relationships/image" Target="../media/image1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gif"  /><Relationship Id="rId3" Type="http://schemas.openxmlformats.org/officeDocument/2006/relationships/image" Target="../media/image18.png"  /><Relationship Id="rId4" Type="http://schemas.openxmlformats.org/officeDocument/2006/relationships/image" Target="../media/image19.gif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Relationship Id="rId7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sv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967AC5-27C4-4C6F-9132-9E3CE1763FFC}"/>
              </a:ext>
            </a:extLst>
          </p:cNvPr>
          <p:cNvSpPr txBox="1"/>
          <p:nvPr/>
        </p:nvSpPr>
        <p:spPr>
          <a:xfrm>
            <a:off x="7511087" y="3019067"/>
            <a:ext cx="318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 교수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이형구 교수님</a:t>
            </a:r>
          </a:p>
        </p:txBody>
      </p: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417401" y="1953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037098" y="1892637"/>
            <a:ext cx="17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날씨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118261" y="4999722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스트림 출력을 사용하여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쉐이더에서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직접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프래그먼트를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생성하여 비와 같은 환경을 표현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 시간의 흐름에 따른 낮과 밤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 descr="건물, 실외, 물, 강이(가) 표시된 사진&#10;&#10;자동 생성된 설명">
            <a:extLst>
              <a:ext uri="{FF2B5EF4-FFF2-40B4-BE49-F238E27FC236}">
                <a16:creationId xmlns:a16="http://schemas.microsoft.com/office/drawing/2014/main" id="{14230723-7CC9-4C8C-AA4A-E3E17DB7E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353689"/>
            <a:ext cx="4138220" cy="2345327"/>
          </a:xfrm>
          <a:prstGeom prst="rect">
            <a:avLst/>
          </a:prstGeom>
        </p:spPr>
      </p:pic>
      <p:pic>
        <p:nvPicPr>
          <p:cNvPr id="16" name="그림 15" descr="고양이, 건물, 벽돌, 앉아있는이(가) 표시된 사진&#10;&#10;자동 생성된 설명">
            <a:extLst>
              <a:ext uri="{FF2B5EF4-FFF2-40B4-BE49-F238E27FC236}">
                <a16:creationId xmlns:a16="http://schemas.microsoft.com/office/drawing/2014/main" id="{9AC8306D-C1A1-40F2-BAC9-AE070CBB9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81" y="2373335"/>
            <a:ext cx="5331966" cy="23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건물, 절반, 음식, 벽돌이(가) 표시된 사진&#10;&#10;자동 생성된 설명">
            <a:extLst>
              <a:ext uri="{FF2B5EF4-FFF2-40B4-BE49-F238E27FC236}">
                <a16:creationId xmlns:a16="http://schemas.microsoft.com/office/drawing/2014/main" id="{0DCC595C-445A-489F-9DDF-6E1438F6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07" y="2532985"/>
            <a:ext cx="2957703" cy="2070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CC584-08F0-4E77-AE75-71FEC2DB3051}"/>
              </a:ext>
            </a:extLst>
          </p:cNvPr>
          <p:cNvSpPr txBox="1"/>
          <p:nvPr/>
        </p:nvSpPr>
        <p:spPr>
          <a:xfrm>
            <a:off x="2305539" y="2118585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매핑</a:t>
            </a:r>
          </a:p>
        </p:txBody>
      </p:sp>
      <p:pic>
        <p:nvPicPr>
          <p:cNvPr id="12" name="그림 11" descr="벽돌, 앉아있는, 모니터, 사진이(가) 표시된 사진&#10;&#10;자동 생성된 설명">
            <a:extLst>
              <a:ext uri="{FF2B5EF4-FFF2-40B4-BE49-F238E27FC236}">
                <a16:creationId xmlns:a16="http://schemas.microsoft.com/office/drawing/2014/main" id="{1D4F508A-FA3E-462F-B9FA-38C0B8AA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429" r="16202" b="4480"/>
          <a:stretch/>
        </p:blipFill>
        <p:spPr>
          <a:xfrm>
            <a:off x="5232903" y="2532985"/>
            <a:ext cx="2230611" cy="2070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511731" y="212107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매핑</a:t>
            </a:r>
          </a:p>
        </p:txBody>
      </p:sp>
      <p:pic>
        <p:nvPicPr>
          <p:cNvPr id="15" name="그림 14" descr="벽돌, 건물, 앉아있는, 음식이(가) 표시된 사진&#10;&#10;자동 생성된 설명">
            <a:extLst>
              <a:ext uri="{FF2B5EF4-FFF2-40B4-BE49-F238E27FC236}">
                <a16:creationId xmlns:a16="http://schemas.microsoft.com/office/drawing/2014/main" id="{C40936DB-81A0-4527-AEED-D7004D83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45" y="2532984"/>
            <a:ext cx="2587989" cy="2070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48539-5646-4E42-9753-B1FF8527B8F0}"/>
              </a:ext>
            </a:extLst>
          </p:cNvPr>
          <p:cNvSpPr txBox="1"/>
          <p:nvPr/>
        </p:nvSpPr>
        <p:spPr>
          <a:xfrm>
            <a:off x="8015865" y="2118584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 매핑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3228870" y="5029579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효과와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범프매핑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표현과 같은 환경 매핑을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구현하여 사실적인 플레이경험을 제공</a:t>
            </a: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13/18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4730" y="1997901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환경의 클라이언트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서버간 네트워크 기능 숙달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730" y="2977360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‘IOCP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을 통한 다중 접속 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4730" y="492307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플레이어 간의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4730" y="394996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데드레커닝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기법을 적용한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5153978" cy="6931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HY헤드라인M"/>
                <a:ea typeface="HY헤드라인M"/>
              </a:rPr>
              <a:t>IOCP</a:t>
            </a:r>
            <a:r>
              <a:rPr lang="ko-KR" altLang="en-US" sz="4000">
                <a:latin typeface="HY헤드라인M"/>
                <a:ea typeface="HY헤드라인M"/>
              </a:rPr>
              <a:t>를 사용하는 이유</a:t>
            </a:r>
            <a:endParaRPr lang="ko-KR" altLang="en-US" sz="4000">
              <a:latin typeface="HY헤드라인M"/>
              <a:ea typeface="HY헤드라인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13/18</a:t>
            </a:r>
            <a:endParaRPr lang="ko-KR" altLang="en-US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4730" y="1997901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lang="ko-KR" altLang="en-US" sz="2800">
                <a:latin typeface="HY견고딕"/>
                <a:ea typeface="HY견고딕"/>
              </a:rPr>
              <a:t>적은 수의 쓰레드로 서버를 구성 가능</a:t>
            </a:r>
            <a:endParaRPr lang="ko-KR" altLang="en-US" sz="2800">
              <a:latin typeface="HY견고딕"/>
              <a:ea typeface="HY견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4730" y="2977360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동기 입출력에 비해 성능이 높음</a:t>
            </a:r>
            <a:endParaRPr kumimoji="0" lang="ko-KR" altLang="en-US" sz="2800" i="0" u="none" strike="noStrike" kern="1200" cap="none" spc="0" normalizeH="0" baseline="0">
              <a:solidFill>
                <a:srgbClr val="000000"/>
              </a:solidFill>
              <a:latin typeface="HY견고딕"/>
              <a:ea typeface="HY견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4730" y="394996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성능이 높기 때문에 동접자 수를 늘릴 수 있음</a:t>
            </a:r>
            <a:endParaRPr kumimoji="0" lang="ko-KR" altLang="en-US" sz="2800" i="0" u="none" strike="noStrike" kern="1200" cap="none" spc="0" normalizeH="0" baseline="0">
              <a:solidFill>
                <a:srgbClr val="000000"/>
              </a:solidFill>
              <a:latin typeface="HY견고딕"/>
              <a:ea typeface="HY견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14/18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12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DirectX12 </a:t>
            </a:r>
            <a:r>
              <a:rPr lang="ko-KR" altLang="en-US" sz="1400" dirty="0" err="1">
                <a:latin typeface="HY헤드라인M"/>
                <a:ea typeface="HY헤드라인M"/>
              </a:rPr>
              <a:t>피킹</a:t>
            </a:r>
            <a:r>
              <a:rPr lang="ko-KR" altLang="en-US" sz="1400" dirty="0">
                <a:latin typeface="HY헤드라인M"/>
                <a:ea typeface="HY헤드라인M"/>
              </a:rPr>
              <a:t> 구현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80983" y="2841217"/>
            <a:ext cx="2278382" cy="22241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>
                <a:latin typeface="HY헤드라인M"/>
                <a:ea typeface="HY헤드라인M"/>
              </a:rPr>
              <a:t>자료구조</a:t>
            </a:r>
            <a:r>
              <a:rPr lang="en-US" altLang="ko-KR" sz="1400">
                <a:latin typeface="HY헤드라인M"/>
                <a:ea typeface="HY헤드라인M"/>
              </a:rPr>
              <a:t>/</a:t>
            </a:r>
            <a:r>
              <a:rPr lang="ko-KR" altLang="en-US" sz="140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Multi-Core Programming</a:t>
            </a:r>
          </a:p>
          <a:p>
            <a:pPr algn="ctr">
              <a:defRPr/>
            </a:pP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 Server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UNITY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4A763-8396-43A1-9B10-BA4FAFE695A2}"/>
              </a:ext>
            </a:extLst>
          </p:cNvPr>
          <p:cNvSpPr txBox="1"/>
          <p:nvPr/>
        </p:nvSpPr>
        <p:spPr>
          <a:xfrm>
            <a:off x="2218782" y="2803526"/>
            <a:ext cx="1986441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11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TCP/IP, IOCP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15/18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 err="1">
                <a:latin typeface="HY견고딕"/>
                <a:ea typeface="HY견고딕"/>
              </a:rPr>
              <a:t>김하윤</a:t>
            </a:r>
            <a:endParaRPr lang="ko-KR" altLang="en-US" sz="2000" dirty="0">
              <a:latin typeface="HY견고딕"/>
              <a:ea typeface="HY견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74018" y="2803526"/>
            <a:ext cx="2425664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최적화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57866" y="2543112"/>
            <a:ext cx="5048690" cy="2585323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프레임워크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그림자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조명 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>
                <a:latin typeface="HY견고딕"/>
                <a:ea typeface="HY견고딕"/>
              </a:rPr>
              <a:t>물</a:t>
            </a:r>
            <a:r>
              <a:rPr lang="en-US" altLang="ko-KR" dirty="0">
                <a:latin typeface="HY견고딕"/>
                <a:ea typeface="HY견고딕"/>
              </a:rPr>
              <a:t>) / </a:t>
            </a:r>
            <a:r>
              <a:rPr lang="ko-KR" altLang="en-US" dirty="0" err="1">
                <a:latin typeface="HY견고딕"/>
                <a:ea typeface="HY견고딕"/>
              </a:rPr>
              <a:t>범프매핑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 </a:t>
            </a:r>
            <a:r>
              <a:rPr lang="en-US" altLang="ko-KR" dirty="0">
                <a:latin typeface="HY견고딕"/>
                <a:ea typeface="HY견고딕"/>
              </a:rPr>
              <a:t>( </a:t>
            </a:r>
            <a:r>
              <a:rPr lang="ko-KR" altLang="en-US" dirty="0">
                <a:latin typeface="HY견고딕"/>
                <a:ea typeface="HY견고딕"/>
              </a:rPr>
              <a:t>날씨 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16/18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87039" y="3138554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95999" y="3138554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170374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34528" y="4466795"/>
            <a:ext cx="3213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프레임워크 제작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및 메인 컨텐츠 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9040" y="2163160"/>
            <a:ext cx="277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서버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메인 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컨텐츠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979" y="3449680"/>
            <a:ext cx="116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쉐이더</a:t>
            </a:r>
            <a:r>
              <a:rPr lang="en-US" altLang="ko-KR">
                <a:latin typeface="HY견고딕"/>
                <a:ea typeface="HY견고딕"/>
              </a:rPr>
              <a:t>,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</a:t>
            </a:r>
            <a:r>
              <a:rPr lang="ko-KR" altLang="en-US">
                <a:latin typeface="HY견고딕"/>
                <a:ea typeface="HY견고딕"/>
              </a:rPr>
              <a:t>그림자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   </a:t>
            </a:r>
            <a:r>
              <a:rPr lang="ko-KR" altLang="en-US">
                <a:latin typeface="HY견고딕"/>
                <a:ea typeface="HY견고딕"/>
              </a:rPr>
              <a:t>등등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1271" y="3600840"/>
            <a:ext cx="1279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서버 연결</a:t>
            </a:r>
          </a:p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 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8509" y="4660747"/>
            <a:ext cx="3108960" cy="90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 구현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 제작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0578" y="3397616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헤드라인M"/>
                <a:ea typeface="HY헤드라인M"/>
              </a:rPr>
              <a:t>이동규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4288" y="1666074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김하윤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2989" y="3425035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이득유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17/18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F1ABF0D-E377-465C-91E7-106AAF77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4228"/>
              </p:ext>
            </p:extLst>
          </p:nvPr>
        </p:nvGraphicFramePr>
        <p:xfrm>
          <a:off x="1060843" y="1711923"/>
          <a:ext cx="10070312" cy="41923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56128525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644517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50973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17337231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3969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260859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6687149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202295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595459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095945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78844374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571818742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21275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570694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2832887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69769437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7581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278174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35992815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087717044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721004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81560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15867579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117525698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323390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66350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21984538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9497008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93517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2368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2100571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99658736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3054398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58657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714519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80615537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996996359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2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446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69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210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7037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429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2468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37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패킷 설계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18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964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370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하우징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179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49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데드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레커닝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15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표현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610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46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322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24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A.I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997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158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최적화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8201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87006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2416BB6-E2CD-4BFA-9FB1-D36BE8D13D15}"/>
              </a:ext>
            </a:extLst>
          </p:cNvPr>
          <p:cNvSpPr/>
          <p:nvPr/>
        </p:nvSpPr>
        <p:spPr>
          <a:xfrm>
            <a:off x="2654968" y="2287282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49BB74-95F6-428D-BED8-87D3A2D2AFB0}"/>
              </a:ext>
            </a:extLst>
          </p:cNvPr>
          <p:cNvSpPr/>
          <p:nvPr/>
        </p:nvSpPr>
        <p:spPr>
          <a:xfrm>
            <a:off x="6095999" y="1435130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김하윤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2B8598-D4B7-43AE-8A21-CCA7299250D0}"/>
              </a:ext>
            </a:extLst>
          </p:cNvPr>
          <p:cNvSpPr/>
          <p:nvPr/>
        </p:nvSpPr>
        <p:spPr>
          <a:xfrm>
            <a:off x="7234989" y="1437842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F6E5E6-283A-4E61-8B98-8ECCBB8D613B}"/>
              </a:ext>
            </a:extLst>
          </p:cNvPr>
          <p:cNvSpPr/>
          <p:nvPr/>
        </p:nvSpPr>
        <p:spPr>
          <a:xfrm>
            <a:off x="8373979" y="1435130"/>
            <a:ext cx="929329" cy="1227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이득유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B6E4B-E12A-4277-9C61-1CEE94D46F45}"/>
              </a:ext>
            </a:extLst>
          </p:cNvPr>
          <p:cNvSpPr/>
          <p:nvPr/>
        </p:nvSpPr>
        <p:spPr>
          <a:xfrm>
            <a:off x="2654968" y="2098490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193351-6F7E-4B91-BC7F-280271B5DC2C}"/>
              </a:ext>
            </a:extLst>
          </p:cNvPr>
          <p:cNvSpPr/>
          <p:nvPr/>
        </p:nvSpPr>
        <p:spPr>
          <a:xfrm>
            <a:off x="3569925" y="2792477"/>
            <a:ext cx="450292" cy="872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2B2FDB-218E-4E41-8B7D-27F024E5AD49}"/>
              </a:ext>
            </a:extLst>
          </p:cNvPr>
          <p:cNvSpPr/>
          <p:nvPr/>
        </p:nvSpPr>
        <p:spPr>
          <a:xfrm>
            <a:off x="3569926" y="2882844"/>
            <a:ext cx="450292" cy="83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82BCA1-FF3A-440F-9983-4BCFC93F5D6F}"/>
              </a:ext>
            </a:extLst>
          </p:cNvPr>
          <p:cNvSpPr/>
          <p:nvPr/>
        </p:nvSpPr>
        <p:spPr>
          <a:xfrm>
            <a:off x="2654968" y="2638248"/>
            <a:ext cx="914957" cy="130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CB90C9-7C80-48A0-8005-5B54378D0273}"/>
              </a:ext>
            </a:extLst>
          </p:cNvPr>
          <p:cNvSpPr/>
          <p:nvPr/>
        </p:nvSpPr>
        <p:spPr>
          <a:xfrm>
            <a:off x="3584297" y="2468302"/>
            <a:ext cx="1864003" cy="112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D9BC69-97E9-430A-825A-195F80FC2218}"/>
              </a:ext>
            </a:extLst>
          </p:cNvPr>
          <p:cNvSpPr/>
          <p:nvPr/>
        </p:nvSpPr>
        <p:spPr>
          <a:xfrm>
            <a:off x="3569925" y="3010284"/>
            <a:ext cx="1878375" cy="118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00A16C-EC9D-48B9-8E95-09F6249A860F}"/>
              </a:ext>
            </a:extLst>
          </p:cNvPr>
          <p:cNvSpPr/>
          <p:nvPr/>
        </p:nvSpPr>
        <p:spPr>
          <a:xfrm>
            <a:off x="5472165" y="3009404"/>
            <a:ext cx="1878375" cy="112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FF57B0-8768-41D2-9765-9C0BD678B0BB}"/>
              </a:ext>
            </a:extLst>
          </p:cNvPr>
          <p:cNvSpPr/>
          <p:nvPr/>
        </p:nvSpPr>
        <p:spPr>
          <a:xfrm>
            <a:off x="2654968" y="3182144"/>
            <a:ext cx="1878375" cy="149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202E9A-0784-45EF-9106-FD86FCBA96F5}"/>
              </a:ext>
            </a:extLst>
          </p:cNvPr>
          <p:cNvSpPr/>
          <p:nvPr/>
        </p:nvSpPr>
        <p:spPr>
          <a:xfrm>
            <a:off x="3569925" y="3730259"/>
            <a:ext cx="963418" cy="1499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576E08-B52D-4BD1-B1C0-5FA37E701A18}"/>
              </a:ext>
            </a:extLst>
          </p:cNvPr>
          <p:cNvSpPr/>
          <p:nvPr/>
        </p:nvSpPr>
        <p:spPr>
          <a:xfrm>
            <a:off x="4533343" y="3371843"/>
            <a:ext cx="1878375" cy="149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7934BC-EA37-4A86-B770-18AC108AD381}"/>
              </a:ext>
            </a:extLst>
          </p:cNvPr>
          <p:cNvSpPr/>
          <p:nvPr/>
        </p:nvSpPr>
        <p:spPr>
          <a:xfrm>
            <a:off x="7367584" y="3926772"/>
            <a:ext cx="2839915" cy="136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4705CC-101A-47F1-BBAA-02DCE7B54EEC}"/>
              </a:ext>
            </a:extLst>
          </p:cNvPr>
          <p:cNvSpPr/>
          <p:nvPr/>
        </p:nvSpPr>
        <p:spPr>
          <a:xfrm>
            <a:off x="5472530" y="4542161"/>
            <a:ext cx="1385470" cy="75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DE7852-D90C-4108-AE8A-FCAC89D190D3}"/>
              </a:ext>
            </a:extLst>
          </p:cNvPr>
          <p:cNvSpPr/>
          <p:nvPr/>
        </p:nvSpPr>
        <p:spPr>
          <a:xfrm>
            <a:off x="3569924" y="5269446"/>
            <a:ext cx="3756751" cy="899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5BB236-6589-495B-800F-458FDA05EDB8}"/>
              </a:ext>
            </a:extLst>
          </p:cNvPr>
          <p:cNvSpPr/>
          <p:nvPr/>
        </p:nvSpPr>
        <p:spPr>
          <a:xfrm>
            <a:off x="3569924" y="5184892"/>
            <a:ext cx="3756751" cy="6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7F5C6D-ED55-472A-AA95-E88BB12F9D19}"/>
              </a:ext>
            </a:extLst>
          </p:cNvPr>
          <p:cNvSpPr/>
          <p:nvPr/>
        </p:nvSpPr>
        <p:spPr>
          <a:xfrm>
            <a:off x="5472530" y="4288827"/>
            <a:ext cx="2839915" cy="127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524A44-83D9-4702-A811-0CC8F9E8963A}"/>
              </a:ext>
            </a:extLst>
          </p:cNvPr>
          <p:cNvSpPr/>
          <p:nvPr/>
        </p:nvSpPr>
        <p:spPr>
          <a:xfrm>
            <a:off x="4533343" y="4654410"/>
            <a:ext cx="5674156" cy="1271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16F661-9D65-4826-BF2D-C8DC6582DE3B}"/>
              </a:ext>
            </a:extLst>
          </p:cNvPr>
          <p:cNvSpPr/>
          <p:nvPr/>
        </p:nvSpPr>
        <p:spPr>
          <a:xfrm>
            <a:off x="5474458" y="4452772"/>
            <a:ext cx="1385471" cy="75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65EA9-6409-4F0B-8218-76441E6A53F5}"/>
              </a:ext>
            </a:extLst>
          </p:cNvPr>
          <p:cNvSpPr/>
          <p:nvPr/>
        </p:nvSpPr>
        <p:spPr>
          <a:xfrm>
            <a:off x="8329124" y="4895582"/>
            <a:ext cx="2802032" cy="100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4FB275-5978-4D0C-A6EA-C4C1CEA1A693}"/>
              </a:ext>
            </a:extLst>
          </p:cNvPr>
          <p:cNvSpPr/>
          <p:nvPr/>
        </p:nvSpPr>
        <p:spPr>
          <a:xfrm>
            <a:off x="8329124" y="4811027"/>
            <a:ext cx="2802032" cy="77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5F511B-4D45-49C3-AD2C-42E28C9C7642}"/>
              </a:ext>
            </a:extLst>
          </p:cNvPr>
          <p:cNvSpPr/>
          <p:nvPr/>
        </p:nvSpPr>
        <p:spPr>
          <a:xfrm>
            <a:off x="6411717" y="5569946"/>
            <a:ext cx="3795782" cy="1271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30A7FB-1FC0-4A15-9B88-1B7050EA17B7}"/>
              </a:ext>
            </a:extLst>
          </p:cNvPr>
          <p:cNvSpPr/>
          <p:nvPr/>
        </p:nvSpPr>
        <p:spPr>
          <a:xfrm flipV="1">
            <a:off x="9303572" y="5794512"/>
            <a:ext cx="1827583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48D36C-75E2-4796-B933-263D7AFA20AF}"/>
              </a:ext>
            </a:extLst>
          </p:cNvPr>
          <p:cNvSpPr/>
          <p:nvPr/>
        </p:nvSpPr>
        <p:spPr>
          <a:xfrm flipV="1">
            <a:off x="9303572" y="5725197"/>
            <a:ext cx="1827583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888DAA-AEA1-4EE7-85EF-334CB7CBB6F7}"/>
              </a:ext>
            </a:extLst>
          </p:cNvPr>
          <p:cNvSpPr/>
          <p:nvPr/>
        </p:nvSpPr>
        <p:spPr>
          <a:xfrm>
            <a:off x="9303572" y="5853475"/>
            <a:ext cx="1827583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4C823C-6ECE-49AD-8858-57110098BF61}"/>
              </a:ext>
            </a:extLst>
          </p:cNvPr>
          <p:cNvSpPr/>
          <p:nvPr/>
        </p:nvSpPr>
        <p:spPr>
          <a:xfrm>
            <a:off x="7389370" y="5017962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CCC1BC-A9FD-41FC-9A4B-7C1954322D13}"/>
              </a:ext>
            </a:extLst>
          </p:cNvPr>
          <p:cNvSpPr/>
          <p:nvPr/>
        </p:nvSpPr>
        <p:spPr>
          <a:xfrm>
            <a:off x="7365706" y="3547361"/>
            <a:ext cx="2343444" cy="136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03FFD2-A27E-4A7F-BF50-89BF66DCBB7A}"/>
              </a:ext>
            </a:extLst>
          </p:cNvPr>
          <p:cNvSpPr/>
          <p:nvPr/>
        </p:nvSpPr>
        <p:spPr>
          <a:xfrm>
            <a:off x="5478515" y="5382413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492743-EF82-4E33-8A53-38D526765DA4}"/>
              </a:ext>
            </a:extLst>
          </p:cNvPr>
          <p:cNvSpPr/>
          <p:nvPr/>
        </p:nvSpPr>
        <p:spPr>
          <a:xfrm>
            <a:off x="5472165" y="4171518"/>
            <a:ext cx="4735334" cy="877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616E6B-1B75-46A8-84DE-4EA44BA3DB36}"/>
              </a:ext>
            </a:extLst>
          </p:cNvPr>
          <p:cNvSpPr/>
          <p:nvPr/>
        </p:nvSpPr>
        <p:spPr>
          <a:xfrm>
            <a:off x="5472165" y="4086964"/>
            <a:ext cx="4735334" cy="67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CA5BD7-B20F-4CEA-BF06-E85676208597}"/>
              </a:ext>
            </a:extLst>
          </p:cNvPr>
          <p:cNvSpPr/>
          <p:nvPr/>
        </p:nvSpPr>
        <p:spPr>
          <a:xfrm>
            <a:off x="8329124" y="5374419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DE7249-CAFF-40D4-90A5-6D409AA2003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18/18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1955880" y="2072109"/>
            <a:ext cx="8569975" cy="3346283"/>
          </a:xfrm>
          <a:prstGeom prst="rect">
            <a:avLst/>
          </a:prstGeom>
          <a:noFill/>
        </p:spPr>
        <p:txBody>
          <a:bodyPr wrap="none" tIns="72000" bIns="72000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현실적인 생존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협동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3" name="그림 12" descr="잔디, 실외이(가) 표시된 사진&#10;&#10;자동 생성된 설명">
            <a:extLst>
              <a:ext uri="{FF2B5EF4-FFF2-40B4-BE49-F238E27FC236}">
                <a16:creationId xmlns:a16="http://schemas.microsoft.com/office/drawing/2014/main" id="{204F9C8F-E64F-4C37-95E0-D441B8F189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06" y="2211780"/>
            <a:ext cx="2842187" cy="1597770"/>
          </a:xfrm>
          <a:prstGeom prst="rect">
            <a:avLst/>
          </a:prstGeom>
        </p:spPr>
      </p:pic>
      <p:pic>
        <p:nvPicPr>
          <p:cNvPr id="14" name="그림 1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817449DA-587D-4AEE-A664-E04FFDDA34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4579206" y="3809550"/>
            <a:ext cx="2842187" cy="1598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5224285" y="547168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관리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5" y="2251390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4" y="3817193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8580556" y="547168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건물 건설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453855C-B9D0-4B98-B774-EEA9F7D0C110}"/>
              </a:ext>
            </a:extLst>
          </p:cNvPr>
          <p:cNvSpPr/>
          <p:nvPr/>
        </p:nvSpPr>
        <p:spPr>
          <a:xfrm>
            <a:off x="7508902" y="3180771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1 : 100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180)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554</ep:Words>
  <ep:PresentationFormat>와이드스크린</ep:PresentationFormat>
  <ep:Paragraphs>223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2019-10-12T13:13:20.000</dcterms:created>
  <dc:creator>동규 이</dc:creator>
  <cp:lastModifiedBy>LeeDeukYu</cp:lastModifiedBy>
  <dcterms:modified xsi:type="dcterms:W3CDTF">2019-12-04T09:06:47.989</dcterms:modified>
  <cp:revision>41</cp:revision>
  <dc:title>PowerPoint 프레젠테이션</dc:title>
  <cp:version/>
</cp:coreProperties>
</file>