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58" r:id="rId5"/>
    <p:sldId id="308" r:id="rId6"/>
    <p:sldId id="309" r:id="rId7"/>
    <p:sldId id="307" r:id="rId8"/>
    <p:sldId id="310" r:id="rId9"/>
    <p:sldId id="311" r:id="rId10"/>
    <p:sldId id="274" r:id="rId11"/>
    <p:sldId id="312" r:id="rId12"/>
    <p:sldId id="276" r:id="rId13"/>
    <p:sldId id="313" r:id="rId14"/>
    <p:sldId id="277" r:id="rId15"/>
    <p:sldId id="284" r:id="rId16"/>
    <p:sldId id="279" r:id="rId17"/>
    <p:sldId id="315" r:id="rId18"/>
    <p:sldId id="316" r:id="rId19"/>
    <p:sldId id="314" r:id="rId20"/>
    <p:sldId id="317" r:id="rId21"/>
    <p:sldId id="287" r:id="rId22"/>
    <p:sldId id="293" r:id="rId23"/>
    <p:sldId id="280" r:id="rId24"/>
    <p:sldId id="294" r:id="rId25"/>
    <p:sldId id="295" r:id="rId26"/>
    <p:sldId id="318" r:id="rId27"/>
    <p:sldId id="296" r:id="rId28"/>
    <p:sldId id="319" r:id="rId29"/>
    <p:sldId id="297" r:id="rId30"/>
    <p:sldId id="298" r:id="rId31"/>
    <p:sldId id="320" r:id="rId32"/>
    <p:sldId id="299" r:id="rId33"/>
    <p:sldId id="321" r:id="rId34"/>
    <p:sldId id="300" r:id="rId35"/>
    <p:sldId id="301" r:id="rId36"/>
    <p:sldId id="326" r:id="rId37"/>
    <p:sldId id="322" r:id="rId38"/>
    <p:sldId id="323" r:id="rId39"/>
    <p:sldId id="302" r:id="rId40"/>
    <p:sldId id="306" r:id="rId41"/>
    <p:sldId id="324" r:id="rId42"/>
    <p:sldId id="325" r:id="rId43"/>
    <p:sldId id="305" r:id="rId44"/>
    <p:sldId id="327" r:id="rId45"/>
    <p:sldId id="328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108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4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Picture 3" descr="C:\Users\funco_000\AppData\Local\Microsoft\Windows\INetCache\IE\XRYR1D8B\MP900442245[1]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89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6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7" b="99882" l="5654" r="89753">
                        <a14:foregroundMark x1="31449" y1="34511" x2="31449" y2="34511"/>
                        <a14:foregroundMark x1="31449" y1="33451" x2="31449" y2="33451"/>
                        <a14:foregroundMark x1="64841" y1="48645" x2="64841" y2="48645"/>
                        <a14:foregroundMark x1="63604" y1="46172" x2="60071" y2="46054"/>
                        <a14:foregroundMark x1="31449" y1="65489" x2="31449" y2="70554"/>
                        <a14:foregroundMark x1="28445" y1="93051" x2="28445" y2="96584"/>
                        <a14:foregroundMark x1="19965" y1="92933" x2="19965" y2="96113"/>
                        <a14:foregroundMark x1="19611" y1="90459" x2="19258" y2="92462"/>
                        <a14:foregroundMark x1="18021" y1="90106" x2="19611" y2="94582"/>
                        <a14:foregroundMark x1="65901" y1="45583" x2="63604" y2="53592"/>
                        <a14:foregroundMark x1="32686" y1="33804" x2="34629" y2="38163"/>
                        <a14:backgroundMark x1="27385" y1="61013" x2="27739" y2="69611"/>
                        <a14:backgroundMark x1="27739" y1="63604" x2="26855" y2="70789"/>
                        <a14:backgroundMark x1="27385" y1="62073" x2="28092" y2="65371"/>
                        <a14:backgroundMark x1="26502" y1="61249" x2="30742" y2="61837"/>
                        <a14:backgroundMark x1="25795" y1="66196" x2="27385" y2="69611"/>
                        <a14:backgroundMark x1="26855" y1="70318" x2="26855" y2="7031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4681" y="1721497"/>
            <a:ext cx="3424335" cy="513650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3736806" y="2827376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0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en-US" altLang="ko-KR" sz="6600" b="0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63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2014-04-01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481139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3256228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1254487" y="3995529"/>
            <a:ext cx="8348572" cy="507386"/>
            <a:chOff x="1254487" y="1667100"/>
            <a:chExt cx="8348572" cy="507386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2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00209"/>
            <a:ext cx="9557657" cy="703402"/>
          </a:xfrm>
        </p:spPr>
        <p:txBody>
          <a:bodyPr>
            <a:normAutofit/>
          </a:bodyPr>
          <a:lstStyle>
            <a:lvl1pPr>
              <a:defRPr sz="3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2014-04-01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순서도: 수동 입력 7"/>
          <p:cNvSpPr/>
          <p:nvPr userDrawn="1"/>
        </p:nvSpPr>
        <p:spPr>
          <a:xfrm rot="5400000" flipH="1">
            <a:off x="802967" y="222422"/>
            <a:ext cx="464901" cy="85897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93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935 h 10000"/>
              <a:gd name="connsiteX0" fmla="*/ 0 w 10000"/>
              <a:gd name="connsiteY0" fmla="*/ 178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4 h 10000"/>
              <a:gd name="connsiteX0" fmla="*/ 0 w 10230"/>
              <a:gd name="connsiteY0" fmla="*/ 3719 h 11935"/>
              <a:gd name="connsiteX1" fmla="*/ 10230 w 10230"/>
              <a:gd name="connsiteY1" fmla="*/ 0 h 11935"/>
              <a:gd name="connsiteX2" fmla="*/ 10000 w 10230"/>
              <a:gd name="connsiteY2" fmla="*/ 11935 h 11935"/>
              <a:gd name="connsiteX3" fmla="*/ 0 w 10230"/>
              <a:gd name="connsiteY3" fmla="*/ 11935 h 11935"/>
              <a:gd name="connsiteX4" fmla="*/ 0 w 10230"/>
              <a:gd name="connsiteY4" fmla="*/ 3719 h 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" h="11935">
                <a:moveTo>
                  <a:pt x="0" y="3719"/>
                </a:moveTo>
                <a:lnTo>
                  <a:pt x="10230" y="0"/>
                </a:lnTo>
                <a:cubicBezTo>
                  <a:pt x="10153" y="3978"/>
                  <a:pt x="10077" y="7957"/>
                  <a:pt x="10000" y="11935"/>
                </a:cubicBezTo>
                <a:lnTo>
                  <a:pt x="0" y="11935"/>
                </a:lnTo>
                <a:lnTo>
                  <a:pt x="0" y="3719"/>
                </a:ln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2014-04-01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2014-04-01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2014-04-01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7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2014-04-01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2014-04-01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3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75557" y="212271"/>
            <a:ext cx="11446329" cy="6509204"/>
          </a:xfrm>
          <a:prstGeom prst="roundRect">
            <a:avLst>
              <a:gd name="adj" fmla="val 2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BAC6-7EE1-422B-8FE5-40737EF3DD31}" type="datetimeFigureOut">
              <a:rPr lang="ko-KR" altLang="en-US" smtClean="0"/>
              <a:pPr/>
              <a:t>2014-04-01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guru.pe.kr/abc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67818" y="1765669"/>
            <a:ext cx="9144000" cy="127061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텍스트와 하이퍼링크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관련 태그들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2795" y="2018989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52770" y="1156157"/>
            <a:ext cx="1013304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&lt;</a:t>
            </a:r>
            <a:r>
              <a:rPr lang="en-US" altLang="ko-KR" sz="2400" b="1" dirty="0" smtClean="0"/>
              <a:t>mark&gt;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- </a:t>
            </a:r>
            <a:r>
              <a:rPr lang="ko-KR" altLang="en-US" sz="2400" b="1" dirty="0" err="1" smtClean="0"/>
              <a:t>형광펜</a:t>
            </a:r>
            <a:r>
              <a:rPr lang="ko-KR" altLang="en-US" sz="2400" b="1" dirty="0" smtClean="0"/>
              <a:t> 효과 내기 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선택한 부분에 </a:t>
            </a:r>
            <a:r>
              <a:rPr lang="ko-KR" altLang="en-US" sz="2000" dirty="0" err="1" smtClean="0"/>
              <a:t>형광펜을</a:t>
            </a:r>
            <a:r>
              <a:rPr lang="ko-KR" altLang="en-US" sz="2000" dirty="0" smtClean="0"/>
              <a:t> 그어놓은 듯한 효과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배경색이 노란색으로 표시되는 것이 기본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형식 </a:t>
            </a:r>
            <a:r>
              <a:rPr lang="en-US" altLang="ko-KR" sz="2000" dirty="0" smtClean="0"/>
              <a:t>: &lt;mark&gt;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&lt;/mark&gt;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1273" y="1293091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\bgcolor2.html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854" y="1680773"/>
            <a:ext cx="1056640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0070C0"/>
                </a:solidFill>
              </a:rPr>
              <a:t>&lt;</a:t>
            </a:r>
            <a:r>
              <a:rPr lang="en-US" altLang="ko-KR" sz="1600">
                <a:solidFill>
                  <a:srgbClr val="0070C0"/>
                </a:solidFill>
              </a:rPr>
              <a:t>style</a:t>
            </a:r>
            <a:r>
              <a:rPr lang="en-US" altLang="ko-KR" sz="160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mark</a:t>
            </a:r>
            <a:r>
              <a:rPr lang="en-US" altLang="ko-KR" sz="1600" smtClean="0">
                <a:solidFill>
                  <a:srgbClr val="0070C0"/>
                </a:solidFill>
              </a:rPr>
              <a:t>{</a:t>
            </a:r>
            <a:r>
              <a:rPr lang="en-US" altLang="ko-KR" sz="1600">
                <a:solidFill>
                  <a:srgbClr val="0070C0"/>
                </a:solidFill>
              </a:rPr>
              <a:t>	</a:t>
            </a:r>
            <a:r>
              <a:rPr lang="en-US" altLang="ko-KR" sz="1600">
                <a:solidFill>
                  <a:srgbClr val="0070C0"/>
                </a:solidFill>
              </a:rPr>
              <a:t>background-color:lime</a:t>
            </a:r>
            <a:r>
              <a:rPr lang="en-US" altLang="ko-KR" sz="1600" smtClean="0">
                <a:solidFill>
                  <a:srgbClr val="0070C0"/>
                </a:solidFill>
              </a:rPr>
              <a:t>; </a:t>
            </a:r>
            <a:r>
              <a:rPr lang="en-US" altLang="ko-KR" sz="1600">
                <a:solidFill>
                  <a:srgbClr val="0070C0"/>
                </a:solidFill>
              </a:rPr>
              <a:t>	font-weight:bold;</a:t>
            </a:r>
            <a:r>
              <a:rPr lang="en-US" altLang="ko-KR" sz="1600">
                <a:solidFill>
                  <a:srgbClr val="0070C0"/>
                </a:solidFill>
              </a:rPr>
              <a:t>	</a:t>
            </a:r>
            <a:r>
              <a:rPr lang="en-US" altLang="ko-KR" sz="1600" smtClean="0">
                <a:solidFill>
                  <a:srgbClr val="0070C0"/>
                </a:solidFill>
              </a:rPr>
              <a:t> }</a:t>
            </a:r>
            <a:endParaRPr lang="en-US" altLang="ko-KR" sz="1600">
              <a:solidFill>
                <a:srgbClr val="0070C0"/>
              </a:solidFill>
            </a:endParaRPr>
          </a:p>
          <a:p>
            <a:r>
              <a:rPr lang="en-US" altLang="ko-KR" sz="1600" smtClean="0">
                <a:solidFill>
                  <a:srgbClr val="0070C0"/>
                </a:solidFill>
              </a:rPr>
              <a:t>.</a:t>
            </a:r>
            <a:r>
              <a:rPr lang="en-US" altLang="ko-KR" sz="1600">
                <a:solidFill>
                  <a:srgbClr val="0070C0"/>
                </a:solidFill>
              </a:rPr>
              <a:t>accent</a:t>
            </a:r>
            <a:r>
              <a:rPr lang="en-US" altLang="ko-KR" sz="1600" smtClean="0">
                <a:solidFill>
                  <a:srgbClr val="0070C0"/>
                </a:solidFill>
              </a:rPr>
              <a:t>{	background-color:rgba(255,0,0,0.2); }</a:t>
            </a:r>
            <a:endParaRPr lang="en-US" altLang="ko-KR" sz="1600">
              <a:solidFill>
                <a:srgbClr val="0070C0"/>
              </a:solidFill>
            </a:endParaRPr>
          </a:p>
          <a:p>
            <a:r>
              <a:rPr lang="en-US" altLang="ko-KR" sz="1600">
                <a:solidFill>
                  <a:srgbClr val="0070C0"/>
                </a:solidFill>
              </a:rPr>
              <a:t>&lt;/</a:t>
            </a:r>
            <a:r>
              <a:rPr lang="en-US" altLang="ko-KR" sz="1600">
                <a:solidFill>
                  <a:srgbClr val="0070C0"/>
                </a:solidFill>
              </a:rPr>
              <a:t>style</a:t>
            </a:r>
            <a:r>
              <a:rPr lang="en-US" altLang="ko-KR" sz="1600" smtClean="0">
                <a:solidFill>
                  <a:srgbClr val="0070C0"/>
                </a:solidFill>
              </a:rPr>
              <a:t>&gt;</a:t>
            </a:r>
          </a:p>
          <a:p>
            <a:endParaRPr lang="en-US" altLang="ko-KR" sz="1600">
              <a:solidFill>
                <a:srgbClr val="0070C0"/>
              </a:solidFill>
            </a:endParaRPr>
          </a:p>
          <a:p>
            <a:r>
              <a:rPr lang="en-US" altLang="ko-KR" sz="1600" smtClean="0">
                <a:solidFill>
                  <a:srgbClr val="0070C0"/>
                </a:solidFill>
              </a:rPr>
              <a:t>&lt;</a:t>
            </a:r>
            <a:r>
              <a:rPr lang="en-US" altLang="ko-KR" sz="1600">
                <a:solidFill>
                  <a:srgbClr val="0070C0"/>
                </a:solidFill>
              </a:rPr>
              <a:t>body&gt;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&lt;section&gt;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&lt;h2&gt;</a:t>
            </a:r>
            <a:r>
              <a:rPr lang="ko-KR" altLang="en-US" sz="1600">
                <a:solidFill>
                  <a:srgbClr val="0070C0"/>
                </a:solidFill>
              </a:rPr>
              <a:t>이용 안내</a:t>
            </a:r>
            <a:r>
              <a:rPr lang="en-US" altLang="ko-KR" sz="1600">
                <a:solidFill>
                  <a:srgbClr val="0070C0"/>
                </a:solidFill>
              </a:rPr>
              <a:t>&lt;/h2&gt;    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&lt;</a:t>
            </a:r>
            <a:r>
              <a:rPr lang="en-US" altLang="ko-KR" sz="1600">
                <a:solidFill>
                  <a:srgbClr val="0070C0"/>
                </a:solidFill>
              </a:rPr>
              <a:t>p</a:t>
            </a:r>
            <a:r>
              <a:rPr lang="en-US" altLang="ko-KR" sz="1600" smtClean="0">
                <a:solidFill>
                  <a:srgbClr val="0070C0"/>
                </a:solidFill>
              </a:rPr>
              <a:t>&gt; </a:t>
            </a:r>
            <a:r>
              <a:rPr lang="en-US" altLang="ko-KR" sz="1600" smtClean="0">
                <a:solidFill>
                  <a:srgbClr val="C00000"/>
                </a:solidFill>
              </a:rPr>
              <a:t>&lt;</a:t>
            </a:r>
            <a:r>
              <a:rPr lang="en-US" altLang="ko-KR" sz="1600">
                <a:solidFill>
                  <a:srgbClr val="C00000"/>
                </a:solidFill>
              </a:rPr>
              <a:t>mark&gt;</a:t>
            </a:r>
            <a:r>
              <a:rPr lang="ko-KR" altLang="en-US" sz="1600">
                <a:solidFill>
                  <a:srgbClr val="0070C0"/>
                </a:solidFill>
              </a:rPr>
              <a:t>입실은 오후 </a:t>
            </a:r>
            <a:r>
              <a:rPr lang="en-US" altLang="ko-KR" sz="1600">
                <a:solidFill>
                  <a:srgbClr val="0070C0"/>
                </a:solidFill>
              </a:rPr>
              <a:t>3</a:t>
            </a:r>
            <a:r>
              <a:rPr lang="ko-KR" altLang="en-US" sz="1600">
                <a:solidFill>
                  <a:srgbClr val="0070C0"/>
                </a:solidFill>
              </a:rPr>
              <a:t>시</a:t>
            </a:r>
            <a:r>
              <a:rPr lang="en-US" altLang="ko-KR" sz="1600">
                <a:solidFill>
                  <a:srgbClr val="0070C0"/>
                </a:solidFill>
              </a:rPr>
              <a:t>, </a:t>
            </a:r>
            <a:r>
              <a:rPr lang="ko-KR" altLang="en-US" sz="1600">
                <a:solidFill>
                  <a:srgbClr val="0070C0"/>
                </a:solidFill>
              </a:rPr>
              <a:t>퇴실은 오전 </a:t>
            </a:r>
            <a:r>
              <a:rPr lang="en-US" altLang="ko-KR" sz="1600">
                <a:solidFill>
                  <a:srgbClr val="0070C0"/>
                </a:solidFill>
              </a:rPr>
              <a:t>11</a:t>
            </a:r>
            <a:r>
              <a:rPr lang="ko-KR" altLang="en-US" sz="1600">
                <a:solidFill>
                  <a:srgbClr val="0070C0"/>
                </a:solidFill>
              </a:rPr>
              <a:t>시</a:t>
            </a:r>
            <a:r>
              <a:rPr lang="en-US" altLang="ko-KR" sz="1600">
                <a:solidFill>
                  <a:srgbClr val="C00000"/>
                </a:solidFill>
              </a:rPr>
              <a:t>&lt;/mark&gt;</a:t>
            </a:r>
            <a:r>
              <a:rPr lang="ko-KR" altLang="en-US" sz="1600">
                <a:solidFill>
                  <a:srgbClr val="0070C0"/>
                </a:solidFill>
              </a:rPr>
              <a:t>입니다</a:t>
            </a:r>
            <a:r>
              <a:rPr lang="en-US" altLang="ko-KR" sz="1600">
                <a:solidFill>
                  <a:srgbClr val="0070C0"/>
                </a:solidFill>
              </a:rPr>
              <a:t>.&lt;/p&gt;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&lt;p&gt;</a:t>
            </a:r>
            <a:r>
              <a:rPr lang="ko-KR" altLang="en-US" sz="1600">
                <a:solidFill>
                  <a:srgbClr val="0070C0"/>
                </a:solidFill>
              </a:rPr>
              <a:t>이곳은 관광지가 아닌</a:t>
            </a:r>
            <a:r>
              <a:rPr lang="en-US" altLang="ko-KR" sz="1600">
                <a:solidFill>
                  <a:srgbClr val="0070C0"/>
                </a:solidFill>
              </a:rPr>
              <a:t>, </a:t>
            </a:r>
            <a:r>
              <a:rPr lang="en-US" altLang="ko-KR" sz="1600" smtClean="0">
                <a:solidFill>
                  <a:srgbClr val="0070C0"/>
                </a:solidFill>
              </a:rPr>
              <a:t>… </a:t>
            </a:r>
            <a:r>
              <a:rPr lang="en-US" altLang="ko-KR" sz="1600" smtClean="0">
                <a:solidFill>
                  <a:srgbClr val="C00000"/>
                </a:solidFill>
              </a:rPr>
              <a:t>&lt;</a:t>
            </a:r>
            <a:r>
              <a:rPr lang="en-US" altLang="ko-KR" sz="1600">
                <a:solidFill>
                  <a:srgbClr val="C00000"/>
                </a:solidFill>
              </a:rPr>
              <a:t>mark&gt;</a:t>
            </a:r>
            <a:r>
              <a:rPr lang="ko-KR" altLang="en-US" sz="1600">
                <a:solidFill>
                  <a:srgbClr val="0070C0"/>
                </a:solidFill>
              </a:rPr>
              <a:t>밤 </a:t>
            </a:r>
            <a:r>
              <a:rPr lang="en-US" altLang="ko-KR" sz="1600">
                <a:solidFill>
                  <a:srgbClr val="0070C0"/>
                </a:solidFill>
              </a:rPr>
              <a:t>11</a:t>
            </a:r>
            <a:r>
              <a:rPr lang="ko-KR" altLang="en-US" sz="1600">
                <a:solidFill>
                  <a:srgbClr val="0070C0"/>
                </a:solidFill>
              </a:rPr>
              <a:t>시 이전까지</a:t>
            </a:r>
            <a:r>
              <a:rPr lang="en-US" altLang="ko-KR" sz="1600">
                <a:solidFill>
                  <a:srgbClr val="C00000"/>
                </a:solidFill>
              </a:rPr>
              <a:t>&lt;/mark&gt; </a:t>
            </a:r>
            <a:r>
              <a:rPr lang="ko-KR" altLang="en-US" sz="1600">
                <a:solidFill>
                  <a:srgbClr val="0070C0"/>
                </a:solidFill>
              </a:rPr>
              <a:t>마쳐 주셔야 합니다</a:t>
            </a:r>
            <a:r>
              <a:rPr lang="en-US" altLang="ko-KR" sz="1600">
                <a:solidFill>
                  <a:srgbClr val="0070C0"/>
                </a:solidFill>
              </a:rPr>
              <a:t>. </a:t>
            </a:r>
            <a:r>
              <a:rPr lang="en-US" altLang="ko-KR" sz="1600" smtClean="0">
                <a:solidFill>
                  <a:srgbClr val="0070C0"/>
                </a:solidFill>
              </a:rPr>
              <a:t>….. </a:t>
            </a:r>
            <a:r>
              <a:rPr lang="ko-KR" altLang="en-US" sz="1600" smtClean="0">
                <a:solidFill>
                  <a:srgbClr val="0070C0"/>
                </a:solidFill>
              </a:rPr>
              <a:t>고맙겠습니다</a:t>
            </a:r>
            <a:r>
              <a:rPr lang="en-US" altLang="ko-KR" sz="1600">
                <a:solidFill>
                  <a:srgbClr val="0070C0"/>
                </a:solidFill>
              </a:rPr>
              <a:t>.&lt;/p&gt;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&lt;p class="accent"&gt;</a:t>
            </a:r>
            <a:r>
              <a:rPr lang="ko-KR" altLang="en-US" sz="1600">
                <a:solidFill>
                  <a:srgbClr val="0070C0"/>
                </a:solidFill>
              </a:rPr>
              <a:t>요안도라는 농사하시는 마을 삼춘들의 생활 환경과 제주의 자연 환경을 존중합니다</a:t>
            </a:r>
            <a:r>
              <a:rPr lang="en-US" altLang="ko-KR" sz="1600">
                <a:solidFill>
                  <a:srgbClr val="0070C0"/>
                </a:solidFill>
              </a:rPr>
              <a:t>.&lt;/p&gt;</a:t>
            </a:r>
          </a:p>
          <a:p>
            <a:r>
              <a:rPr lang="en-US" altLang="ko-KR" sz="1600" smtClean="0">
                <a:solidFill>
                  <a:srgbClr val="0070C0"/>
                </a:solidFill>
              </a:rPr>
              <a:t>  &lt;/</a:t>
            </a:r>
            <a:r>
              <a:rPr lang="en-US" altLang="ko-KR" sz="1600">
                <a:solidFill>
                  <a:srgbClr val="0070C0"/>
                </a:solidFill>
              </a:rPr>
              <a:t>section</a:t>
            </a:r>
            <a:r>
              <a:rPr lang="en-US" altLang="ko-KR" sz="160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smtClean="0">
                <a:solidFill>
                  <a:srgbClr val="0070C0"/>
                </a:solidFill>
              </a:rPr>
              <a:t>&lt;/body&gt;</a:t>
            </a:r>
            <a:endParaRPr lang="ko-KR" altLang="en-US" sz="1600">
              <a:solidFill>
                <a:srgbClr val="0070C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543" y="4645646"/>
            <a:ext cx="5097043" cy="190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28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1408" y="1404753"/>
            <a:ext cx="10133046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b="1" dirty="0" smtClean="0"/>
              <a:t>time&gt;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날짜 또는 시간 정보 표시하기 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날짜나 시간과 관련된 부분에 사용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실제로 브라우저 화면상에는 다른 텍스트와 똑같이 표시되지만 날짜나 시간에 대한 정보를 가지고 있는 부분이라고 브라우저에게 알려주기 위해서 사용한다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형식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&lt;time [</a:t>
            </a:r>
            <a:r>
              <a:rPr lang="en-US" altLang="ko-KR" sz="2000" dirty="0" err="1" smtClean="0"/>
              <a:t>datetime</a:t>
            </a:r>
            <a:r>
              <a:rPr lang="en-US" altLang="ko-KR" sz="2000" dirty="0" smtClean="0"/>
              <a:t>="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"]&gt;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&lt;/time&gt;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2770" y="4079859"/>
            <a:ext cx="10133046" cy="24929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&lt;strong&gt;, &lt;</a:t>
            </a:r>
            <a:r>
              <a:rPr lang="en-US" altLang="ko-KR" sz="2400" b="1" dirty="0" err="1" smtClean="0"/>
              <a:t>em</a:t>
            </a:r>
            <a:r>
              <a:rPr lang="en-US" altLang="ko-KR" sz="2400" b="1" dirty="0" smtClean="0"/>
              <a:t>&gt;, &lt;b&gt;, &lt;</a:t>
            </a:r>
            <a:r>
              <a:rPr lang="en-US" altLang="ko-KR" sz="2400" b="1" dirty="0" err="1" smtClean="0"/>
              <a:t>i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- </a:t>
            </a:r>
            <a:r>
              <a:rPr lang="ko-KR" altLang="en-US" sz="2400" b="1" dirty="0" err="1" smtClean="0"/>
              <a:t>형광펜</a:t>
            </a:r>
            <a:r>
              <a:rPr lang="ko-KR" altLang="en-US" sz="2400" b="1" dirty="0" smtClean="0"/>
              <a:t> 효과 내기 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&lt;strong&gt; : </a:t>
            </a:r>
            <a:r>
              <a:rPr lang="ko-KR" altLang="en-US" sz="2000" dirty="0" smtClean="0"/>
              <a:t>중요한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부분을 굵게 표시       </a:t>
            </a:r>
            <a:r>
              <a:rPr lang="en-US" altLang="ko-KR" sz="2000" dirty="0" smtClean="0"/>
              <a:t>&lt;strong&gt;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&lt;/strong&gt;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 &lt;</a:t>
            </a:r>
            <a:r>
              <a:rPr lang="en-US" altLang="ko-KR" sz="2000" dirty="0" err="1" smtClean="0"/>
              <a:t>em</a:t>
            </a:r>
            <a:r>
              <a:rPr lang="en-US" altLang="ko-KR" sz="2000" dirty="0" smtClean="0"/>
              <a:t>&gt; : </a:t>
            </a:r>
            <a:r>
              <a:rPr lang="ko-KR" altLang="en-US" sz="2000" dirty="0" smtClean="0"/>
              <a:t>중요한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부분을 </a:t>
            </a:r>
            <a:r>
              <a:rPr lang="ko-KR" altLang="en-US" sz="2000" dirty="0" err="1" smtClean="0"/>
              <a:t>이탤릭체로</a:t>
            </a:r>
            <a:r>
              <a:rPr lang="ko-KR" altLang="en-US" sz="2000" dirty="0" smtClean="0"/>
              <a:t> 표시   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em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</a:t>
            </a:r>
            <a:r>
              <a:rPr lang="en-US" altLang="ko-KR" sz="2000" dirty="0" err="1" smtClean="0"/>
              <a:t>em</a:t>
            </a:r>
            <a:r>
              <a:rPr lang="en-US" altLang="ko-KR" sz="2000" dirty="0" smtClean="0"/>
              <a:t>&gt;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 &lt;b&gt; :  </a:t>
            </a:r>
            <a:r>
              <a:rPr lang="ko-KR" altLang="en-US" sz="2000" dirty="0" smtClean="0"/>
              <a:t>굵게 표시                                </a:t>
            </a:r>
            <a:r>
              <a:rPr lang="en-US" altLang="ko-KR" sz="2000" dirty="0" smtClean="0"/>
              <a:t>&lt;b&gt;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&lt;/b&gt;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&gt; : </a:t>
            </a:r>
            <a:r>
              <a:rPr lang="ko-KR" altLang="en-US" sz="2000" dirty="0" err="1" smtClean="0"/>
              <a:t>이탤릭체로</a:t>
            </a:r>
            <a:r>
              <a:rPr lang="ko-KR" altLang="en-US" sz="2000" dirty="0" smtClean="0"/>
              <a:t> 표시                          </a:t>
            </a: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&gt; 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&gt;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1273" y="1293091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\intro.html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854" y="1680773"/>
            <a:ext cx="1056640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0070C0"/>
                </a:solidFill>
              </a:rPr>
              <a:t>&lt;h3&gt;¤ </a:t>
            </a:r>
            <a:r>
              <a:rPr lang="ko-KR" altLang="en-US" sz="1600">
                <a:solidFill>
                  <a:srgbClr val="0070C0"/>
                </a:solidFill>
              </a:rPr>
              <a:t>예약 방법</a:t>
            </a:r>
            <a:r>
              <a:rPr lang="en-US" altLang="ko-KR" sz="1600">
                <a:solidFill>
                  <a:srgbClr val="0070C0"/>
                </a:solidFill>
              </a:rPr>
              <a:t>&lt;/h3&gt;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&lt;p&gt;</a:t>
            </a:r>
            <a:r>
              <a:rPr lang="ko-KR" altLang="en-US" sz="1600">
                <a:solidFill>
                  <a:srgbClr val="0070C0"/>
                </a:solidFill>
              </a:rPr>
              <a:t>요안도라 예약의 가장 빠른 방법은</a:t>
            </a:r>
            <a:r>
              <a:rPr lang="en-US" altLang="ko-KR" sz="1600">
                <a:solidFill>
                  <a:srgbClr val="0070C0"/>
                </a:solidFill>
              </a:rPr>
              <a:t>&lt;br&gt;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&lt;mark&gt;</a:t>
            </a:r>
            <a:r>
              <a:rPr lang="ko-KR" altLang="en-US" sz="1600">
                <a:solidFill>
                  <a:srgbClr val="0070C0"/>
                </a:solidFill>
              </a:rPr>
              <a:t>인터넷 전화 </a:t>
            </a:r>
            <a:r>
              <a:rPr lang="en-US" altLang="ko-KR" sz="1600">
                <a:solidFill>
                  <a:srgbClr val="0070C0"/>
                </a:solidFill>
              </a:rPr>
              <a:t>070.4529.8743&lt;/mark&gt;</a:t>
            </a:r>
            <a:r>
              <a:rPr lang="ko-KR" altLang="en-US" sz="1600">
                <a:solidFill>
                  <a:srgbClr val="0070C0"/>
                </a:solidFill>
              </a:rPr>
              <a:t>으로 </a:t>
            </a:r>
            <a:r>
              <a:rPr lang="en-US" altLang="ko-KR" sz="1600">
                <a:solidFill>
                  <a:srgbClr val="C00000"/>
                </a:solidFill>
              </a:rPr>
              <a:t>&lt;strong&gt;</a:t>
            </a:r>
            <a:r>
              <a:rPr lang="ko-KR" altLang="en-US" sz="1600">
                <a:solidFill>
                  <a:srgbClr val="0070C0"/>
                </a:solidFill>
              </a:rPr>
              <a:t>직접 통화</a:t>
            </a:r>
            <a:r>
              <a:rPr lang="en-US" altLang="ko-KR" sz="1600">
                <a:solidFill>
                  <a:srgbClr val="C00000"/>
                </a:solidFill>
              </a:rPr>
              <a:t>&lt;/strong&gt;</a:t>
            </a:r>
            <a:r>
              <a:rPr lang="ko-KR" altLang="en-US" sz="1600">
                <a:solidFill>
                  <a:srgbClr val="0070C0"/>
                </a:solidFill>
              </a:rPr>
              <a:t>하시거나 </a:t>
            </a:r>
            <a:r>
              <a:rPr lang="en-US" altLang="ko-KR" sz="1600">
                <a:solidFill>
                  <a:srgbClr val="C00000"/>
                </a:solidFill>
              </a:rPr>
              <a:t>&lt;strong&gt;</a:t>
            </a:r>
            <a:r>
              <a:rPr lang="ko-KR" altLang="en-US" sz="1600">
                <a:solidFill>
                  <a:srgbClr val="0070C0"/>
                </a:solidFill>
              </a:rPr>
              <a:t>문자</a:t>
            </a:r>
            <a:r>
              <a:rPr lang="en-US" altLang="ko-KR" sz="1600">
                <a:solidFill>
                  <a:srgbClr val="C00000"/>
                </a:solidFill>
              </a:rPr>
              <a:t>&lt;/strong&gt;</a:t>
            </a:r>
            <a:r>
              <a:rPr lang="ko-KR" altLang="en-US" sz="1600">
                <a:solidFill>
                  <a:srgbClr val="0070C0"/>
                </a:solidFill>
              </a:rPr>
              <a:t>를 남기시는 것입니다</a:t>
            </a:r>
            <a:r>
              <a:rPr lang="en-US" altLang="ko-KR" sz="1600">
                <a:solidFill>
                  <a:srgbClr val="0070C0"/>
                </a:solidFill>
              </a:rPr>
              <a:t>.&lt;br&gt;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</a:t>
            </a:r>
            <a:r>
              <a:rPr lang="en-US" altLang="ko-KR" sz="1600">
                <a:solidFill>
                  <a:srgbClr val="C00000"/>
                </a:solidFill>
              </a:rPr>
              <a:t>&lt;em&gt;</a:t>
            </a:r>
            <a:r>
              <a:rPr lang="ko-KR" altLang="en-US" sz="1600">
                <a:solidFill>
                  <a:srgbClr val="0070C0"/>
                </a:solidFill>
              </a:rPr>
              <a:t>인터넷 전화라 시외전화 요금이 부과되지 </a:t>
            </a:r>
            <a:r>
              <a:rPr lang="ko-KR" altLang="en-US" sz="1600">
                <a:solidFill>
                  <a:srgbClr val="0070C0"/>
                </a:solidFill>
              </a:rPr>
              <a:t>않습니다</a:t>
            </a:r>
            <a:r>
              <a:rPr lang="en-US" altLang="ko-KR" sz="1600" smtClean="0">
                <a:solidFill>
                  <a:srgbClr val="0070C0"/>
                </a:solidFill>
              </a:rPr>
              <a:t>.</a:t>
            </a:r>
            <a:r>
              <a:rPr lang="en-US" altLang="ko-KR" sz="1600" smtClean="0">
                <a:solidFill>
                  <a:srgbClr val="C00000"/>
                </a:solidFill>
              </a:rPr>
              <a:t>&lt;/</a:t>
            </a:r>
            <a:r>
              <a:rPr lang="en-US" altLang="ko-KR" sz="1600">
                <a:solidFill>
                  <a:srgbClr val="C00000"/>
                </a:solidFill>
              </a:rPr>
              <a:t>em</a:t>
            </a:r>
            <a:r>
              <a:rPr lang="en-US" altLang="ko-KR" sz="1600" smtClean="0">
                <a:solidFill>
                  <a:srgbClr val="C00000"/>
                </a:solidFill>
              </a:rPr>
              <a:t>&gt;</a:t>
            </a:r>
            <a:r>
              <a:rPr lang="en-US" altLang="ko-KR" sz="1600" smtClean="0">
                <a:solidFill>
                  <a:srgbClr val="0070C0"/>
                </a:solidFill>
              </a:rPr>
              <a:t>&lt;/</a:t>
            </a:r>
            <a:r>
              <a:rPr lang="en-US" altLang="ko-KR" sz="1600">
                <a:solidFill>
                  <a:srgbClr val="0070C0"/>
                </a:solidFill>
              </a:rPr>
              <a:t>p&gt;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&lt;h3&gt;¤ </a:t>
            </a:r>
            <a:r>
              <a:rPr lang="ko-KR" altLang="en-US" sz="1600">
                <a:solidFill>
                  <a:srgbClr val="0070C0"/>
                </a:solidFill>
              </a:rPr>
              <a:t>요금</a:t>
            </a:r>
            <a:r>
              <a:rPr lang="en-US" altLang="ko-KR" sz="1600">
                <a:solidFill>
                  <a:srgbClr val="0070C0"/>
                </a:solidFill>
              </a:rPr>
              <a:t>&lt;/h3&gt;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&lt;</a:t>
            </a:r>
            <a:r>
              <a:rPr lang="en-US" altLang="ko-KR" sz="1600">
                <a:solidFill>
                  <a:srgbClr val="0070C0"/>
                </a:solidFill>
              </a:rPr>
              <a:t>p</a:t>
            </a:r>
            <a:r>
              <a:rPr lang="en-US" altLang="ko-KR" sz="1600" smtClean="0">
                <a:solidFill>
                  <a:srgbClr val="0070C0"/>
                </a:solidFill>
              </a:rPr>
              <a:t>&gt;(</a:t>
            </a:r>
            <a:r>
              <a:rPr lang="en-US" altLang="ko-KR" sz="1600" smtClean="0">
                <a:solidFill>
                  <a:srgbClr val="C00000"/>
                </a:solidFill>
              </a:rPr>
              <a:t>&lt;</a:t>
            </a:r>
            <a:r>
              <a:rPr lang="en-US" altLang="ko-KR" sz="1600">
                <a:solidFill>
                  <a:srgbClr val="C00000"/>
                </a:solidFill>
              </a:rPr>
              <a:t>time datetime="2012-09-02</a:t>
            </a:r>
            <a:r>
              <a:rPr lang="en-US" altLang="ko-KR" sz="1600">
                <a:solidFill>
                  <a:srgbClr val="C00000"/>
                </a:solidFill>
              </a:rPr>
              <a:t>"&gt;</a:t>
            </a:r>
            <a:r>
              <a:rPr lang="en-US" altLang="ko-KR" sz="1600" smtClean="0">
                <a:solidFill>
                  <a:srgbClr val="0070C0"/>
                </a:solidFill>
              </a:rPr>
              <a:t>2012.9.2</a:t>
            </a:r>
            <a:r>
              <a:rPr lang="en-US" altLang="ko-KR" sz="1600" smtClean="0">
                <a:solidFill>
                  <a:srgbClr val="C00000"/>
                </a:solidFill>
              </a:rPr>
              <a:t>&lt;/</a:t>
            </a:r>
            <a:r>
              <a:rPr lang="en-US" altLang="ko-KR" sz="1600">
                <a:solidFill>
                  <a:srgbClr val="C00000"/>
                </a:solidFill>
              </a:rPr>
              <a:t>time&gt;</a:t>
            </a:r>
            <a:r>
              <a:rPr lang="ko-KR" altLang="en-US" sz="1600">
                <a:solidFill>
                  <a:srgbClr val="0070C0"/>
                </a:solidFill>
              </a:rPr>
              <a:t>이후 요금입니다</a:t>
            </a:r>
            <a:r>
              <a:rPr lang="en-US" altLang="ko-KR" sz="1600">
                <a:solidFill>
                  <a:srgbClr val="0070C0"/>
                </a:solidFill>
              </a:rPr>
              <a:t>)&lt;/p&gt;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&lt;img src="room1.jpg" name="room" width="300" height="158" id="room"&gt;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&lt;p&gt;</a:t>
            </a:r>
            <a:r>
              <a:rPr lang="ko-KR" altLang="en-US" sz="1600">
                <a:solidFill>
                  <a:srgbClr val="0070C0"/>
                </a:solidFill>
              </a:rPr>
              <a:t>바깥채 전체를 렌트하는 것입니다</a:t>
            </a:r>
            <a:r>
              <a:rPr lang="en-US" altLang="ko-KR" sz="1600">
                <a:solidFill>
                  <a:srgbClr val="0070C0"/>
                </a:solidFill>
              </a:rPr>
              <a:t>. &lt;br&gt;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</a:t>
            </a:r>
            <a:r>
              <a:rPr lang="ko-KR" altLang="en-US" sz="1600">
                <a:solidFill>
                  <a:srgbClr val="0070C0"/>
                </a:solidFill>
              </a:rPr>
              <a:t>방 </a:t>
            </a:r>
            <a:r>
              <a:rPr lang="en-US" altLang="ko-KR" sz="1600">
                <a:solidFill>
                  <a:srgbClr val="0070C0"/>
                </a:solidFill>
              </a:rPr>
              <a:t>3</a:t>
            </a:r>
            <a:r>
              <a:rPr lang="ko-KR" altLang="en-US" sz="1600">
                <a:solidFill>
                  <a:srgbClr val="0070C0"/>
                </a:solidFill>
              </a:rPr>
              <a:t>개에 방마다 </a:t>
            </a:r>
            <a:r>
              <a:rPr lang="en-US" altLang="ko-KR" sz="1600">
                <a:solidFill>
                  <a:srgbClr val="0070C0"/>
                </a:solidFill>
              </a:rPr>
              <a:t>2</a:t>
            </a:r>
            <a:r>
              <a:rPr lang="ko-KR" altLang="en-US" sz="1600">
                <a:solidFill>
                  <a:srgbClr val="0070C0"/>
                </a:solidFill>
              </a:rPr>
              <a:t>층 침대 </a:t>
            </a:r>
            <a:r>
              <a:rPr lang="en-US" altLang="ko-KR" sz="1600">
                <a:solidFill>
                  <a:srgbClr val="0070C0"/>
                </a:solidFill>
              </a:rPr>
              <a:t>1</a:t>
            </a:r>
            <a:r>
              <a:rPr lang="ko-KR" altLang="en-US" sz="1600">
                <a:solidFill>
                  <a:srgbClr val="0070C0"/>
                </a:solidFill>
              </a:rPr>
              <a:t>개씩이 놓여 있어서</a:t>
            </a:r>
            <a:r>
              <a:rPr lang="en-US" altLang="ko-KR" sz="1600">
                <a:solidFill>
                  <a:srgbClr val="0070C0"/>
                </a:solidFill>
              </a:rPr>
              <a:t>,&lt;br&gt;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2</a:t>
            </a:r>
            <a:r>
              <a:rPr lang="ko-KR" altLang="en-US" sz="1600">
                <a:solidFill>
                  <a:srgbClr val="0070C0"/>
                </a:solidFill>
              </a:rPr>
              <a:t>명이 넓고 쾌적하게 머무를 수 있습니다</a:t>
            </a:r>
            <a:r>
              <a:rPr lang="en-US" altLang="ko-KR" sz="160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&lt;/p&gt;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&lt;</a:t>
            </a:r>
            <a:r>
              <a:rPr lang="en-US" altLang="ko-KR" sz="1600">
                <a:solidFill>
                  <a:srgbClr val="0070C0"/>
                </a:solidFill>
              </a:rPr>
              <a:t>p</a:t>
            </a:r>
            <a:r>
              <a:rPr lang="en-US" altLang="ko-KR" sz="160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	</a:t>
            </a:r>
            <a:r>
              <a:rPr lang="en-US" altLang="ko-KR" sz="1600" smtClean="0">
                <a:solidFill>
                  <a:srgbClr val="C00000"/>
                </a:solidFill>
              </a:rPr>
              <a:t>&lt;</a:t>
            </a:r>
            <a:r>
              <a:rPr lang="en-US" altLang="ko-KR" sz="1600">
                <a:solidFill>
                  <a:srgbClr val="C00000"/>
                </a:solidFill>
              </a:rPr>
              <a:t>b&gt;</a:t>
            </a:r>
            <a:r>
              <a:rPr lang="en-US" altLang="ko-KR" sz="1600">
                <a:solidFill>
                  <a:srgbClr val="0070C0"/>
                </a:solidFill>
              </a:rPr>
              <a:t>1</a:t>
            </a:r>
            <a:r>
              <a:rPr lang="ko-KR" altLang="en-US" sz="1600">
                <a:solidFill>
                  <a:srgbClr val="0070C0"/>
                </a:solidFill>
              </a:rPr>
              <a:t>인</a:t>
            </a:r>
            <a:r>
              <a:rPr lang="en-US" altLang="ko-KR" sz="1600">
                <a:solidFill>
                  <a:srgbClr val="C00000"/>
                </a:solidFill>
              </a:rPr>
              <a:t>&lt;/b&gt;</a:t>
            </a:r>
            <a:r>
              <a:rPr lang="en-US" altLang="ko-KR" sz="1600">
                <a:solidFill>
                  <a:srgbClr val="0070C0"/>
                </a:solidFill>
              </a:rPr>
              <a:t> 40,000</a:t>
            </a:r>
            <a:r>
              <a:rPr lang="ko-KR" altLang="en-US" sz="1600">
                <a:solidFill>
                  <a:srgbClr val="0070C0"/>
                </a:solidFill>
              </a:rPr>
              <a:t>원</a:t>
            </a:r>
            <a:r>
              <a:rPr lang="en-US" altLang="ko-KR" sz="1600">
                <a:solidFill>
                  <a:srgbClr val="0070C0"/>
                </a:solidFill>
              </a:rPr>
              <a:t>&lt;br&gt;</a:t>
            </a:r>
          </a:p>
          <a:p>
            <a:r>
              <a:rPr lang="en-US" altLang="ko-KR" sz="1600" smtClean="0">
                <a:solidFill>
                  <a:srgbClr val="0070C0"/>
                </a:solidFill>
              </a:rPr>
              <a:t>	</a:t>
            </a:r>
            <a:r>
              <a:rPr lang="en-US" altLang="ko-KR" sz="1600" smtClean="0">
                <a:solidFill>
                  <a:srgbClr val="C00000"/>
                </a:solidFill>
              </a:rPr>
              <a:t>&lt;</a:t>
            </a:r>
            <a:r>
              <a:rPr lang="en-US" altLang="ko-KR" sz="1600">
                <a:solidFill>
                  <a:srgbClr val="C00000"/>
                </a:solidFill>
              </a:rPr>
              <a:t>b&gt;</a:t>
            </a:r>
            <a:r>
              <a:rPr lang="en-US" altLang="ko-KR" sz="1600">
                <a:solidFill>
                  <a:srgbClr val="0070C0"/>
                </a:solidFill>
              </a:rPr>
              <a:t>2</a:t>
            </a:r>
            <a:r>
              <a:rPr lang="ko-KR" altLang="en-US" sz="1600">
                <a:solidFill>
                  <a:srgbClr val="0070C0"/>
                </a:solidFill>
              </a:rPr>
              <a:t>인</a:t>
            </a:r>
            <a:r>
              <a:rPr lang="en-US" altLang="ko-KR" sz="1600">
                <a:solidFill>
                  <a:srgbClr val="C00000"/>
                </a:solidFill>
              </a:rPr>
              <a:t>&lt;/b&gt;</a:t>
            </a:r>
            <a:r>
              <a:rPr lang="en-US" altLang="ko-KR" sz="1600">
                <a:solidFill>
                  <a:srgbClr val="0070C0"/>
                </a:solidFill>
              </a:rPr>
              <a:t> 60,000</a:t>
            </a:r>
            <a:r>
              <a:rPr lang="ko-KR" altLang="en-US" sz="1600">
                <a:solidFill>
                  <a:srgbClr val="0070C0"/>
                </a:solidFill>
              </a:rPr>
              <a:t>원</a:t>
            </a:r>
            <a:r>
              <a:rPr lang="en-US" altLang="ko-KR" sz="1600">
                <a:solidFill>
                  <a:srgbClr val="0070C0"/>
                </a:solidFill>
              </a:rPr>
              <a:t>&lt;</a:t>
            </a:r>
            <a:r>
              <a:rPr lang="en-US" altLang="ko-KR" sz="1600">
                <a:solidFill>
                  <a:srgbClr val="0070C0"/>
                </a:solidFill>
              </a:rPr>
              <a:t>br</a:t>
            </a:r>
            <a:r>
              <a:rPr lang="en-US" altLang="ko-KR" sz="160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600" smtClean="0">
                <a:solidFill>
                  <a:srgbClr val="0070C0"/>
                </a:solidFill>
              </a:rPr>
              <a:t>	……         </a:t>
            </a:r>
            <a:endParaRPr lang="ko-KR" altLang="en-US" sz="160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673" y="3991040"/>
            <a:ext cx="4182774" cy="264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30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1408" y="1312393"/>
            <a:ext cx="10133046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&lt;q&gt;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인용한 내용 표시하기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따옴표를 붙여 인용한 </a:t>
            </a:r>
            <a:r>
              <a:rPr lang="ko-KR" altLang="en-US" sz="2000" smtClean="0"/>
              <a:t>내용 </a:t>
            </a:r>
            <a:r>
              <a:rPr lang="ko-KR" altLang="en-US" sz="2000" smtClean="0"/>
              <a:t>표시 </a:t>
            </a:r>
            <a:r>
              <a:rPr lang="en-US" altLang="ko-KR" sz="2000" smtClean="0"/>
              <a:t>.  </a:t>
            </a:r>
            <a:r>
              <a:rPr lang="ko-KR" altLang="en-US" sz="2000" smtClean="0"/>
              <a:t>줄바꿈 </a:t>
            </a:r>
            <a:r>
              <a:rPr lang="ko-KR" altLang="en-US" sz="2000" dirty="0" smtClean="0"/>
              <a:t>없이 다른 내용과 한 줄에 표시된다</a:t>
            </a:r>
            <a:r>
              <a:rPr lang="en-US" altLang="ko-KR" sz="2000" dirty="0" smtClean="0"/>
              <a:t>.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형식</a:t>
            </a:r>
            <a:r>
              <a:rPr lang="en-US" altLang="ko-KR" sz="2000" dirty="0" smtClean="0"/>
              <a:t>: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&lt;q&gt;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&lt;/q&gt;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5751" y="4859454"/>
            <a:ext cx="10133046" cy="19851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&lt;span&gt; </a:t>
            </a:r>
            <a:r>
              <a:rPr lang="ko-KR" altLang="en-US" sz="2400" b="1" dirty="0" smtClean="0"/>
              <a:t>태그</a:t>
            </a:r>
            <a:r>
              <a:rPr lang="en-US" altLang="ko-KR" sz="2400" b="1" dirty="0" smtClean="0"/>
              <a:t> – </a:t>
            </a:r>
            <a:r>
              <a:rPr lang="ko-KR" altLang="en-US" sz="2400" b="1" dirty="0" err="1" smtClean="0"/>
              <a:t>줄바꿈</a:t>
            </a:r>
            <a:r>
              <a:rPr lang="ko-KR" altLang="en-US" sz="2400" b="1" dirty="0" smtClean="0"/>
              <a:t> 없이 영역 묶기 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 텍스트 단락 안에서 </a:t>
            </a:r>
            <a:r>
              <a:rPr lang="ko-KR" altLang="en-US" sz="2000" dirty="0" err="1" smtClean="0"/>
              <a:t>줄바꿈</a:t>
            </a:r>
            <a:r>
              <a:rPr lang="ko-KR" altLang="en-US" sz="2000" dirty="0" smtClean="0"/>
              <a:t> 없이 일부 텍스트만 묶어서 스타일을 적용하려고 할 때 주로 사용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964" y="2826458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\intro.html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224" y="3316985"/>
            <a:ext cx="6576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</a:rPr>
              <a:t>&lt;p&gt;</a:t>
            </a:r>
            <a:r>
              <a:rPr lang="ko-KR" altLang="en-US">
                <a:solidFill>
                  <a:srgbClr val="0070C0"/>
                </a:solidFill>
              </a:rPr>
              <a:t>웹의 창시자인 팀 버너스 리 </a:t>
            </a:r>
            <a:r>
              <a:rPr lang="en-US" altLang="ko-KR">
                <a:solidFill>
                  <a:srgbClr val="0070C0"/>
                </a:solidFill>
              </a:rPr>
              <a:t>(Tim Berners-Lee)</a:t>
            </a:r>
            <a:r>
              <a:rPr lang="ko-KR" altLang="en-US">
                <a:solidFill>
                  <a:srgbClr val="0070C0"/>
                </a:solidFill>
              </a:rPr>
              <a:t>의 </a:t>
            </a:r>
            <a:r>
              <a:rPr lang="en-US" altLang="ko-KR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q </a:t>
            </a:r>
            <a:r>
              <a:rPr lang="en-US" altLang="ko-KR" smtClean="0">
                <a:solidFill>
                  <a:srgbClr val="C00000"/>
                </a:solidFill>
              </a:rPr>
              <a:t>cite="</a:t>
            </a:r>
            <a:r>
              <a:rPr lang="en-US" altLang="ko-KR">
                <a:solidFill>
                  <a:srgbClr val="C00000"/>
                </a:solidFill>
              </a:rPr>
              <a:t>http://www.w3.org/standards/webdesign/accessibility"&gt; </a:t>
            </a:r>
            <a:r>
              <a:rPr lang="ko-KR" altLang="en-US">
                <a:solidFill>
                  <a:srgbClr val="0070C0"/>
                </a:solidFill>
              </a:rPr>
              <a:t>웹의 힘은 보편성에 있다</a:t>
            </a:r>
            <a:r>
              <a:rPr lang="en-US" altLang="ko-KR">
                <a:solidFill>
                  <a:srgbClr val="0070C0"/>
                </a:solidFill>
              </a:rPr>
              <a:t>. </a:t>
            </a:r>
            <a:r>
              <a:rPr lang="ko-KR" altLang="en-US">
                <a:solidFill>
                  <a:srgbClr val="0070C0"/>
                </a:solidFill>
              </a:rPr>
              <a:t>장애에 구애없이 모든 사람이 접근할 수 있는 것이 필수적인 요소이다</a:t>
            </a:r>
            <a:r>
              <a:rPr lang="en-US" altLang="ko-KR">
                <a:solidFill>
                  <a:srgbClr val="0070C0"/>
                </a:solidFill>
              </a:rPr>
              <a:t>.</a:t>
            </a:r>
            <a:r>
              <a:rPr lang="en-US" altLang="ko-KR">
                <a:solidFill>
                  <a:srgbClr val="C00000"/>
                </a:solidFill>
              </a:rPr>
              <a:t>&lt;/q&gt;</a:t>
            </a:r>
            <a:r>
              <a:rPr lang="ko-KR" altLang="en-US">
                <a:solidFill>
                  <a:srgbClr val="0070C0"/>
                </a:solidFill>
              </a:rPr>
              <a:t>라는 말로 웹 접근성을 설명한다</a:t>
            </a:r>
            <a:r>
              <a:rPr lang="en-US" altLang="ko-KR">
                <a:solidFill>
                  <a:srgbClr val="0070C0"/>
                </a:solidFill>
              </a:rPr>
              <a:t>. &lt;/p&gt;</a:t>
            </a:r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691" y="3112720"/>
            <a:ext cx="4083053" cy="1614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목록을 만드는 태그들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3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목록을 만드는 태그들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1408" y="1404753"/>
            <a:ext cx="1013304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b="1" dirty="0" err="1" smtClean="0"/>
              <a:t>ul</a:t>
            </a:r>
            <a:r>
              <a:rPr lang="en-US" altLang="ko-KR" sz="2400" b="1" dirty="0" smtClean="0"/>
              <a:t>&gt;, &lt;li&gt;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순서 없는 목록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각 </a:t>
            </a:r>
            <a:r>
              <a:rPr lang="ko-KR" altLang="en-US" sz="2000" dirty="0"/>
              <a:t>항목 앞에 </a:t>
            </a:r>
            <a:r>
              <a:rPr lang="ko-KR" altLang="en-US" sz="2000" dirty="0" err="1"/>
              <a:t>불릿이</a:t>
            </a:r>
            <a:r>
              <a:rPr lang="ko-KR" altLang="en-US" sz="2000" dirty="0"/>
              <a:t> 붙여진다</a:t>
            </a:r>
            <a:r>
              <a:rPr lang="en-US" altLang="ko-KR" sz="20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1408" y="2873337"/>
            <a:ext cx="1013304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b="1" dirty="0" err="1" smtClean="0"/>
              <a:t>ol</a:t>
            </a:r>
            <a:r>
              <a:rPr lang="en-US" altLang="ko-KR" sz="2400" b="1" dirty="0" smtClean="0"/>
              <a:t>&gt;, &lt;li&gt;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순서 목록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각 </a:t>
            </a:r>
            <a:r>
              <a:rPr lang="ko-KR" altLang="en-US" sz="2000" dirty="0"/>
              <a:t>항목 앞에 </a:t>
            </a:r>
            <a:r>
              <a:rPr lang="ko-KR" altLang="en-US" sz="2000" dirty="0" smtClean="0"/>
              <a:t>숫자가 붙여진다</a:t>
            </a:r>
            <a:r>
              <a:rPr lang="en-US" altLang="ko-KR" sz="200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570" y="1514763"/>
            <a:ext cx="3093747" cy="3856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목록을 만드는 태그들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9127" y="1385584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\list1.html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0509" y="1967342"/>
            <a:ext cx="60405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70C0"/>
                </a:solidFill>
              </a:rPr>
              <a:t>    &lt;</a:t>
            </a:r>
            <a:r>
              <a:rPr lang="en-US" altLang="ko-KR">
                <a:solidFill>
                  <a:srgbClr val="0070C0"/>
                </a:solidFill>
              </a:rPr>
              <a:t>h3&gt;</a:t>
            </a:r>
            <a:r>
              <a:rPr lang="ko-KR" altLang="en-US">
                <a:solidFill>
                  <a:srgbClr val="0070C0"/>
                </a:solidFill>
              </a:rPr>
              <a:t>유채방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동백방</a:t>
            </a:r>
            <a:r>
              <a:rPr lang="en-US" altLang="ko-KR">
                <a:solidFill>
                  <a:srgbClr val="0070C0"/>
                </a:solidFill>
              </a:rPr>
              <a:t>&lt;/h3&gt;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</a:t>
            </a:r>
            <a:r>
              <a:rPr lang="en-US" altLang="ko-KR">
                <a:solidFill>
                  <a:srgbClr val="C00000"/>
                </a:solidFill>
              </a:rPr>
              <a:t>&lt;ul&gt;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      </a:t>
            </a:r>
            <a:r>
              <a:rPr lang="en-US" altLang="ko-KR">
                <a:solidFill>
                  <a:srgbClr val="C00000"/>
                </a:solidFill>
              </a:rPr>
              <a:t>&lt;li&gt;</a:t>
            </a:r>
            <a:r>
              <a:rPr lang="ko-KR" altLang="en-US">
                <a:solidFill>
                  <a:srgbClr val="0070C0"/>
                </a:solidFill>
              </a:rPr>
              <a:t>도미토리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동성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또는 가족</a:t>
            </a:r>
            <a:r>
              <a:rPr lang="en-US" altLang="ko-KR">
                <a:solidFill>
                  <a:srgbClr val="0070C0"/>
                </a:solidFill>
              </a:rPr>
              <a:t>) 1</a:t>
            </a:r>
            <a:r>
              <a:rPr lang="ko-KR" altLang="en-US">
                <a:solidFill>
                  <a:srgbClr val="0070C0"/>
                </a:solidFill>
              </a:rPr>
              <a:t>팀</a:t>
            </a:r>
            <a:r>
              <a:rPr lang="en-US" altLang="ko-KR">
                <a:solidFill>
                  <a:srgbClr val="C0000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</a:t>
            </a:r>
            <a:r>
              <a:rPr lang="en-US" altLang="ko-KR" smtClean="0">
                <a:solidFill>
                  <a:srgbClr val="0070C0"/>
                </a:solidFill>
              </a:rPr>
              <a:t>      </a:t>
            </a:r>
            <a:r>
              <a:rPr lang="en-US" altLang="ko-KR">
                <a:solidFill>
                  <a:srgbClr val="C00000"/>
                </a:solidFill>
              </a:rPr>
              <a:t>&lt;li&gt;</a:t>
            </a:r>
            <a:r>
              <a:rPr lang="en-US" altLang="ko-KR">
                <a:solidFill>
                  <a:srgbClr val="0070C0"/>
                </a:solidFill>
              </a:rPr>
              <a:t>4</a:t>
            </a:r>
            <a:r>
              <a:rPr lang="ko-KR" altLang="en-US">
                <a:solidFill>
                  <a:srgbClr val="0070C0"/>
                </a:solidFill>
              </a:rPr>
              <a:t>인실</a:t>
            </a:r>
            <a:r>
              <a:rPr lang="en-US" altLang="ko-KR">
                <a:solidFill>
                  <a:srgbClr val="C0000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</a:t>
            </a:r>
            <a:r>
              <a:rPr lang="en-US" altLang="ko-KR" smtClean="0">
                <a:solidFill>
                  <a:srgbClr val="0070C0"/>
                </a:solidFill>
              </a:rPr>
              <a:t>    </a:t>
            </a:r>
            <a:r>
              <a:rPr lang="en-US" altLang="ko-KR">
                <a:solidFill>
                  <a:srgbClr val="C00000"/>
                </a:solidFill>
              </a:rPr>
              <a:t>&lt;li&gt;</a:t>
            </a:r>
            <a:r>
              <a:rPr lang="ko-KR" altLang="en-US">
                <a:solidFill>
                  <a:srgbClr val="0070C0"/>
                </a:solidFill>
              </a:rPr>
              <a:t>공동 취사실 및 욕실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화장실</a:t>
            </a:r>
            <a:r>
              <a:rPr lang="en-US" altLang="ko-KR">
                <a:solidFill>
                  <a:srgbClr val="0070C0"/>
                </a:solidFill>
              </a:rPr>
              <a:t>) </a:t>
            </a:r>
            <a:r>
              <a:rPr lang="ko-KR" altLang="en-US">
                <a:solidFill>
                  <a:srgbClr val="0070C0"/>
                </a:solidFill>
              </a:rPr>
              <a:t>사용</a:t>
            </a:r>
            <a:r>
              <a:rPr lang="en-US" altLang="ko-KR">
                <a:solidFill>
                  <a:srgbClr val="C0000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</a:t>
            </a:r>
            <a:r>
              <a:rPr lang="en-US" altLang="ko-KR" smtClean="0">
                <a:solidFill>
                  <a:srgbClr val="0070C0"/>
                </a:solidFill>
              </a:rPr>
              <a:t>  </a:t>
            </a:r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li&gt;</a:t>
            </a:r>
            <a:r>
              <a:rPr lang="en-US" altLang="ko-KR">
                <a:solidFill>
                  <a:srgbClr val="0070C0"/>
                </a:solidFill>
              </a:rPr>
              <a:t>1</a:t>
            </a:r>
            <a:r>
              <a:rPr lang="ko-KR" altLang="en-US">
                <a:solidFill>
                  <a:srgbClr val="0070C0"/>
                </a:solidFill>
              </a:rPr>
              <a:t>인 </a:t>
            </a:r>
            <a:r>
              <a:rPr lang="en-US" altLang="ko-KR">
                <a:solidFill>
                  <a:srgbClr val="0070C0"/>
                </a:solidFill>
              </a:rPr>
              <a:t>20,000</a:t>
            </a:r>
            <a:r>
              <a:rPr lang="ko-KR" altLang="en-US">
                <a:solidFill>
                  <a:srgbClr val="0070C0"/>
                </a:solidFill>
              </a:rPr>
              <a:t>원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비수기</a:t>
            </a:r>
            <a:r>
              <a:rPr lang="en-US" altLang="ko-KR">
                <a:solidFill>
                  <a:srgbClr val="0070C0"/>
                </a:solidFill>
              </a:rPr>
              <a:t>), 25,000</a:t>
            </a:r>
            <a:r>
              <a:rPr lang="ko-KR" altLang="en-US">
                <a:solidFill>
                  <a:srgbClr val="0070C0"/>
                </a:solidFill>
              </a:rPr>
              <a:t>원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성수기</a:t>
            </a:r>
            <a:r>
              <a:rPr lang="en-US" altLang="ko-KR">
                <a:solidFill>
                  <a:srgbClr val="0070C0"/>
                </a:solidFill>
              </a:rPr>
              <a:t>)</a:t>
            </a:r>
            <a:r>
              <a:rPr lang="en-US" altLang="ko-KR">
                <a:solidFill>
                  <a:srgbClr val="C0000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</a:t>
            </a:r>
            <a:r>
              <a:rPr lang="en-US" altLang="ko-KR">
                <a:solidFill>
                  <a:srgbClr val="C00000"/>
                </a:solidFill>
              </a:rPr>
              <a:t>&lt;/ul&gt;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636" y="1967343"/>
            <a:ext cx="3944793" cy="163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87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목록을 만드는 태그들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99127" y="1385584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\list2.html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0509" y="1967342"/>
            <a:ext cx="60405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70C0"/>
                </a:solidFill>
              </a:rPr>
              <a:t>&lt;head&gt;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</a:t>
            </a:r>
            <a:r>
              <a:rPr lang="pl-PL" altLang="ko-KR" smtClean="0">
                <a:solidFill>
                  <a:srgbClr val="0070C0"/>
                </a:solidFill>
              </a:rPr>
              <a:t> </a:t>
            </a:r>
            <a:r>
              <a:rPr lang="pl-PL" altLang="ko-KR">
                <a:solidFill>
                  <a:srgbClr val="0070C0"/>
                </a:solidFill>
              </a:rPr>
              <a:t>&lt;style&gt;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</a:t>
            </a:r>
            <a:r>
              <a:rPr lang="pl-PL" altLang="ko-KR" smtClean="0">
                <a:solidFill>
                  <a:srgbClr val="0070C0"/>
                </a:solidFill>
              </a:rPr>
              <a:t>    </a:t>
            </a:r>
            <a:r>
              <a:rPr lang="pl-PL" altLang="ko-KR">
                <a:solidFill>
                  <a:srgbClr val="C00000"/>
                </a:solidFill>
              </a:rPr>
              <a:t>ul </a:t>
            </a:r>
            <a:r>
              <a:rPr lang="pl-PL" altLang="ko-KR" smtClean="0">
                <a:solidFill>
                  <a:srgbClr val="C00000"/>
                </a:solidFill>
              </a:rPr>
              <a:t>{ </a:t>
            </a:r>
            <a:r>
              <a:rPr lang="pl-PL" altLang="ko-KR">
                <a:solidFill>
                  <a:srgbClr val="C00000"/>
                </a:solidFill>
              </a:rPr>
              <a:t>list-style-type:square</a:t>
            </a:r>
            <a:r>
              <a:rPr lang="pl-PL" altLang="ko-KR" smtClean="0">
                <a:solidFill>
                  <a:srgbClr val="C00000"/>
                </a:solidFill>
              </a:rPr>
              <a:t>;</a:t>
            </a:r>
            <a:r>
              <a:rPr lang="en-US" altLang="ko-KR" smtClean="0">
                <a:solidFill>
                  <a:srgbClr val="C00000"/>
                </a:solidFill>
              </a:rPr>
              <a:t> </a:t>
            </a:r>
            <a:r>
              <a:rPr lang="pl-PL" altLang="ko-KR" smtClean="0">
                <a:solidFill>
                  <a:srgbClr val="C00000"/>
                </a:solidFill>
              </a:rPr>
              <a:t>}</a:t>
            </a:r>
            <a:endParaRPr lang="pl-PL" altLang="ko-KR">
              <a:solidFill>
                <a:srgbClr val="C00000"/>
              </a:solidFill>
            </a:endParaRPr>
          </a:p>
          <a:p>
            <a:r>
              <a:rPr lang="pl-PL" altLang="ko-KR">
                <a:solidFill>
                  <a:srgbClr val="0070C0"/>
                </a:solidFill>
              </a:rPr>
              <a:t>  </a:t>
            </a:r>
            <a:r>
              <a:rPr lang="pl-PL" altLang="ko-KR" smtClean="0">
                <a:solidFill>
                  <a:srgbClr val="0070C0"/>
                </a:solidFill>
              </a:rPr>
              <a:t>&lt;/</a:t>
            </a:r>
            <a:r>
              <a:rPr lang="pl-PL" altLang="ko-KR">
                <a:solidFill>
                  <a:srgbClr val="0070C0"/>
                </a:solidFill>
              </a:rPr>
              <a:t>style&gt;</a:t>
            </a:r>
          </a:p>
          <a:p>
            <a:r>
              <a:rPr lang="pl-PL" altLang="ko-KR">
                <a:solidFill>
                  <a:srgbClr val="0070C0"/>
                </a:solidFill>
              </a:rPr>
              <a:t>&lt;/head&gt;</a:t>
            </a:r>
            <a:endParaRPr lang="en-US" altLang="ko-KR" smtClean="0">
              <a:solidFill>
                <a:srgbClr val="0070C0"/>
              </a:solidFill>
            </a:endParaRPr>
          </a:p>
          <a:p>
            <a:endParaRPr lang="en-US" altLang="ko-KR" smtClean="0">
              <a:solidFill>
                <a:srgbClr val="0070C0"/>
              </a:solidFill>
            </a:endParaRPr>
          </a:p>
          <a:p>
            <a:r>
              <a:rPr lang="en-US" altLang="ko-KR" smtClean="0">
                <a:solidFill>
                  <a:srgbClr val="0070C0"/>
                </a:solidFill>
              </a:rPr>
              <a:t>    &lt;</a:t>
            </a:r>
            <a:r>
              <a:rPr lang="en-US" altLang="ko-KR">
                <a:solidFill>
                  <a:srgbClr val="0070C0"/>
                </a:solidFill>
              </a:rPr>
              <a:t>h3&gt;</a:t>
            </a:r>
            <a:r>
              <a:rPr lang="ko-KR" altLang="en-US">
                <a:solidFill>
                  <a:srgbClr val="0070C0"/>
                </a:solidFill>
              </a:rPr>
              <a:t>유채방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동백방</a:t>
            </a:r>
            <a:r>
              <a:rPr lang="en-US" altLang="ko-KR">
                <a:solidFill>
                  <a:srgbClr val="0070C0"/>
                </a:solidFill>
              </a:rPr>
              <a:t>&lt;/h3&gt;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</a:t>
            </a:r>
            <a:r>
              <a:rPr lang="en-US" altLang="ko-KR">
                <a:solidFill>
                  <a:srgbClr val="C00000"/>
                </a:solidFill>
              </a:rPr>
              <a:t>&lt;ul&gt;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      </a:t>
            </a:r>
            <a:r>
              <a:rPr lang="en-US" altLang="ko-KR">
                <a:solidFill>
                  <a:srgbClr val="C00000"/>
                </a:solidFill>
              </a:rPr>
              <a:t>&lt;li&gt;</a:t>
            </a:r>
            <a:r>
              <a:rPr lang="ko-KR" altLang="en-US">
                <a:solidFill>
                  <a:srgbClr val="0070C0"/>
                </a:solidFill>
              </a:rPr>
              <a:t>도미토리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동성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또는 가족</a:t>
            </a:r>
            <a:r>
              <a:rPr lang="en-US" altLang="ko-KR">
                <a:solidFill>
                  <a:srgbClr val="0070C0"/>
                </a:solidFill>
              </a:rPr>
              <a:t>) 1</a:t>
            </a:r>
            <a:r>
              <a:rPr lang="ko-KR" altLang="en-US">
                <a:solidFill>
                  <a:srgbClr val="0070C0"/>
                </a:solidFill>
              </a:rPr>
              <a:t>팀</a:t>
            </a:r>
            <a:r>
              <a:rPr lang="en-US" altLang="ko-KR">
                <a:solidFill>
                  <a:srgbClr val="C0000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</a:t>
            </a:r>
            <a:r>
              <a:rPr lang="en-US" altLang="ko-KR" smtClean="0">
                <a:solidFill>
                  <a:srgbClr val="0070C0"/>
                </a:solidFill>
              </a:rPr>
              <a:t>      </a:t>
            </a:r>
            <a:r>
              <a:rPr lang="en-US" altLang="ko-KR">
                <a:solidFill>
                  <a:srgbClr val="C00000"/>
                </a:solidFill>
              </a:rPr>
              <a:t>&lt;li&gt;</a:t>
            </a:r>
            <a:r>
              <a:rPr lang="en-US" altLang="ko-KR">
                <a:solidFill>
                  <a:srgbClr val="0070C0"/>
                </a:solidFill>
              </a:rPr>
              <a:t>4</a:t>
            </a:r>
            <a:r>
              <a:rPr lang="ko-KR" altLang="en-US">
                <a:solidFill>
                  <a:srgbClr val="0070C0"/>
                </a:solidFill>
              </a:rPr>
              <a:t>인실</a:t>
            </a:r>
            <a:r>
              <a:rPr lang="en-US" altLang="ko-KR">
                <a:solidFill>
                  <a:srgbClr val="C0000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</a:t>
            </a:r>
            <a:r>
              <a:rPr lang="en-US" altLang="ko-KR" smtClean="0">
                <a:solidFill>
                  <a:srgbClr val="0070C0"/>
                </a:solidFill>
              </a:rPr>
              <a:t>    </a:t>
            </a:r>
            <a:r>
              <a:rPr lang="en-US" altLang="ko-KR">
                <a:solidFill>
                  <a:srgbClr val="C00000"/>
                </a:solidFill>
              </a:rPr>
              <a:t>&lt;li&gt;</a:t>
            </a:r>
            <a:r>
              <a:rPr lang="ko-KR" altLang="en-US">
                <a:solidFill>
                  <a:srgbClr val="0070C0"/>
                </a:solidFill>
              </a:rPr>
              <a:t>공동 취사실 및 욕실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화장실</a:t>
            </a:r>
            <a:r>
              <a:rPr lang="en-US" altLang="ko-KR">
                <a:solidFill>
                  <a:srgbClr val="0070C0"/>
                </a:solidFill>
              </a:rPr>
              <a:t>) </a:t>
            </a:r>
            <a:r>
              <a:rPr lang="ko-KR" altLang="en-US">
                <a:solidFill>
                  <a:srgbClr val="0070C0"/>
                </a:solidFill>
              </a:rPr>
              <a:t>사용</a:t>
            </a:r>
            <a:r>
              <a:rPr lang="en-US" altLang="ko-KR">
                <a:solidFill>
                  <a:srgbClr val="C0000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</a:t>
            </a:r>
            <a:r>
              <a:rPr lang="en-US" altLang="ko-KR" smtClean="0">
                <a:solidFill>
                  <a:srgbClr val="0070C0"/>
                </a:solidFill>
              </a:rPr>
              <a:t>  </a:t>
            </a:r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li&gt;</a:t>
            </a:r>
            <a:r>
              <a:rPr lang="en-US" altLang="ko-KR">
                <a:solidFill>
                  <a:srgbClr val="0070C0"/>
                </a:solidFill>
              </a:rPr>
              <a:t>1</a:t>
            </a:r>
            <a:r>
              <a:rPr lang="ko-KR" altLang="en-US">
                <a:solidFill>
                  <a:srgbClr val="0070C0"/>
                </a:solidFill>
              </a:rPr>
              <a:t>인 </a:t>
            </a:r>
            <a:r>
              <a:rPr lang="en-US" altLang="ko-KR">
                <a:solidFill>
                  <a:srgbClr val="0070C0"/>
                </a:solidFill>
              </a:rPr>
              <a:t>20,000</a:t>
            </a:r>
            <a:r>
              <a:rPr lang="ko-KR" altLang="en-US">
                <a:solidFill>
                  <a:srgbClr val="0070C0"/>
                </a:solidFill>
              </a:rPr>
              <a:t>원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비수기</a:t>
            </a:r>
            <a:r>
              <a:rPr lang="en-US" altLang="ko-KR">
                <a:solidFill>
                  <a:srgbClr val="0070C0"/>
                </a:solidFill>
              </a:rPr>
              <a:t>), 25,000</a:t>
            </a:r>
            <a:r>
              <a:rPr lang="ko-KR" altLang="en-US">
                <a:solidFill>
                  <a:srgbClr val="0070C0"/>
                </a:solidFill>
              </a:rPr>
              <a:t>원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성수기</a:t>
            </a:r>
            <a:r>
              <a:rPr lang="en-US" altLang="ko-KR">
                <a:solidFill>
                  <a:srgbClr val="0070C0"/>
                </a:solidFill>
              </a:rPr>
              <a:t>)</a:t>
            </a:r>
            <a:r>
              <a:rPr lang="en-US" altLang="ko-KR">
                <a:solidFill>
                  <a:srgbClr val="C0000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</a:t>
            </a:r>
            <a:r>
              <a:rPr lang="en-US" altLang="ko-KR">
                <a:solidFill>
                  <a:srgbClr val="C00000"/>
                </a:solidFill>
              </a:rPr>
              <a:t>&lt;/ul&gt;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672" y="4031638"/>
            <a:ext cx="3508664" cy="162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79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목록을 만드는 태그들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1408" y="1404753"/>
            <a:ext cx="101330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&lt;</a:t>
            </a:r>
            <a:r>
              <a:rPr lang="en-US" altLang="ko-KR" sz="2400" b="1" smtClean="0"/>
              <a:t>ol&gt; </a:t>
            </a:r>
            <a:r>
              <a:rPr lang="ko-KR" altLang="en-US" sz="2400" b="1" smtClean="0"/>
              <a:t>태그</a:t>
            </a:r>
            <a:r>
              <a:rPr lang="ko-KR" altLang="en-US" sz="2400" b="1" smtClean="0"/>
              <a:t>의 속성</a:t>
            </a:r>
            <a:endParaRPr lang="en-US" altLang="ko-KR" sz="2400" b="1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267877"/>
              </p:ext>
            </p:extLst>
          </p:nvPr>
        </p:nvGraphicFramePr>
        <p:xfrm>
          <a:off x="1394691" y="2080538"/>
          <a:ext cx="4368800" cy="2180197"/>
        </p:xfrm>
        <a:graphic>
          <a:graphicData uri="http://schemas.openxmlformats.org/drawingml/2006/table">
            <a:tbl>
              <a:tblPr firstRow="1" bandRow="1"/>
              <a:tblGrid>
                <a:gridCol w="1117600"/>
                <a:gridCol w="3251200"/>
              </a:tblGrid>
              <a:tr h="14385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type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숫자의</a:t>
                      </a:r>
                      <a:r>
                        <a:rPr lang="en-US" altLang="ko-KR" smtClean="0"/>
                        <a:t> </a:t>
                      </a:r>
                      <a:r>
                        <a:rPr lang="ko-KR" altLang="en-US" smtClean="0"/>
                        <a:t>종류</a:t>
                      </a:r>
                      <a:endParaRPr lang="en-US" altLang="ko-KR" smtClean="0"/>
                    </a:p>
                    <a:p>
                      <a:pPr latinLnBrk="1"/>
                      <a:endParaRPr lang="en-US" altLang="ko-KR" smtClean="0"/>
                    </a:p>
                    <a:p>
                      <a:pPr latinLnBrk="1"/>
                      <a:r>
                        <a:rPr lang="en-US" altLang="ko-KR" sz="1600" smtClean="0"/>
                        <a:t>1 –</a:t>
                      </a:r>
                      <a:r>
                        <a:rPr lang="en-US" altLang="ko-KR" sz="1600" baseline="0" smtClean="0"/>
                        <a:t> </a:t>
                      </a:r>
                      <a:r>
                        <a:rPr lang="ko-KR" altLang="en-US" sz="1600" baseline="0" smtClean="0"/>
                        <a:t>숫자</a:t>
                      </a:r>
                      <a:endParaRPr lang="en-US" altLang="ko-KR" sz="1600" baseline="0" smtClean="0"/>
                    </a:p>
                    <a:p>
                      <a:pPr latinLnBrk="1"/>
                      <a:r>
                        <a:rPr lang="en-US" altLang="ko-KR" sz="1600" baseline="0" smtClean="0"/>
                        <a:t>a – </a:t>
                      </a:r>
                      <a:r>
                        <a:rPr lang="ko-KR" altLang="en-US" sz="1600" baseline="0" smtClean="0"/>
                        <a:t>영소문자</a:t>
                      </a:r>
                      <a:r>
                        <a:rPr lang="en-US" altLang="ko-KR" sz="1600" baseline="0" smtClean="0"/>
                        <a:t>, A – </a:t>
                      </a:r>
                      <a:r>
                        <a:rPr lang="ko-KR" altLang="en-US" sz="1600" baseline="0" smtClean="0"/>
                        <a:t>영대문자</a:t>
                      </a:r>
                      <a:endParaRPr lang="en-US" altLang="ko-KR" sz="1600" baseline="0" smtClean="0"/>
                    </a:p>
                    <a:p>
                      <a:pPr latinLnBrk="1"/>
                      <a:r>
                        <a:rPr lang="en-US" altLang="ko-KR" sz="1600" baseline="0" smtClean="0"/>
                        <a:t>i</a:t>
                      </a:r>
                      <a:r>
                        <a:rPr lang="ko-KR" altLang="en-US" sz="1600" baseline="0" smtClean="0"/>
                        <a:t> </a:t>
                      </a:r>
                      <a:r>
                        <a:rPr lang="en-US" altLang="ko-KR" sz="1600" baseline="0" smtClean="0"/>
                        <a:t>– </a:t>
                      </a:r>
                      <a:r>
                        <a:rPr lang="ko-KR" altLang="en-US" sz="1600" baseline="0" smtClean="0"/>
                        <a:t>로마소문자</a:t>
                      </a:r>
                      <a:r>
                        <a:rPr lang="en-US" altLang="ko-KR" sz="1600" baseline="0" smtClean="0"/>
                        <a:t>, I- </a:t>
                      </a:r>
                      <a:r>
                        <a:rPr lang="ko-KR" altLang="en-US" sz="1600" baseline="0" smtClean="0"/>
                        <a:t>로마대문자</a:t>
                      </a:r>
                      <a:endParaRPr lang="ko-KR" alt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start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시작 번호  예</a:t>
                      </a:r>
                      <a:r>
                        <a:rPr lang="en-US" altLang="ko-KR" smtClean="0"/>
                        <a:t>)</a:t>
                      </a:r>
                      <a:r>
                        <a:rPr lang="en-US" altLang="ko-KR" baseline="0" smtClean="0"/>
                        <a:t> start=3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reversed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번호를 역순으로 표시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966691" y="1414808"/>
            <a:ext cx="53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\list3.html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11273" y="1995743"/>
            <a:ext cx="60405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</a:rPr>
              <a:t>&lt;article&gt;       </a:t>
            </a:r>
          </a:p>
          <a:p>
            <a:r>
              <a:rPr lang="en-US" altLang="ko-KR">
                <a:solidFill>
                  <a:srgbClr val="0070C0"/>
                </a:solidFill>
              </a:rPr>
              <a:t>    &lt;h3&gt;</a:t>
            </a:r>
            <a:r>
              <a:rPr lang="ko-KR" altLang="en-US">
                <a:solidFill>
                  <a:srgbClr val="0070C0"/>
                </a:solidFill>
              </a:rPr>
              <a:t>유채방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동백방</a:t>
            </a:r>
            <a:r>
              <a:rPr lang="en-US" altLang="ko-KR">
                <a:solidFill>
                  <a:srgbClr val="0070C0"/>
                </a:solidFill>
              </a:rPr>
              <a:t>&lt;/h3&gt;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&lt;ol&gt;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     </a:t>
            </a:r>
            <a:r>
              <a:rPr lang="en-US" altLang="ko-KR">
                <a:solidFill>
                  <a:srgbClr val="0070C0"/>
                </a:solidFill>
              </a:rPr>
              <a:t>&lt;li&gt;</a:t>
            </a:r>
            <a:r>
              <a:rPr lang="ko-KR" altLang="en-US">
                <a:solidFill>
                  <a:srgbClr val="0070C0"/>
                </a:solidFill>
              </a:rPr>
              <a:t>도미토리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동성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또는 가족</a:t>
            </a:r>
            <a:r>
              <a:rPr lang="en-US" altLang="ko-KR">
                <a:solidFill>
                  <a:srgbClr val="0070C0"/>
                </a:solidFill>
              </a:rPr>
              <a:t>) 1</a:t>
            </a:r>
            <a:r>
              <a:rPr lang="ko-KR" altLang="en-US">
                <a:solidFill>
                  <a:srgbClr val="0070C0"/>
                </a:solidFill>
              </a:rPr>
              <a:t>팀</a:t>
            </a:r>
            <a:r>
              <a:rPr lang="en-US" altLang="ko-KR">
                <a:solidFill>
                  <a:srgbClr val="0070C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</a:t>
            </a:r>
            <a:r>
              <a:rPr lang="en-US" altLang="ko-KR" smtClean="0">
                <a:solidFill>
                  <a:srgbClr val="0070C0"/>
                </a:solidFill>
              </a:rPr>
              <a:t>      </a:t>
            </a:r>
            <a:r>
              <a:rPr lang="en-US" altLang="ko-KR">
                <a:solidFill>
                  <a:srgbClr val="0070C0"/>
                </a:solidFill>
              </a:rPr>
              <a:t>&lt;li&gt;4</a:t>
            </a:r>
            <a:r>
              <a:rPr lang="ko-KR" altLang="en-US">
                <a:solidFill>
                  <a:srgbClr val="0070C0"/>
                </a:solidFill>
              </a:rPr>
              <a:t>인실</a:t>
            </a:r>
            <a:r>
              <a:rPr lang="en-US" altLang="ko-KR">
                <a:solidFill>
                  <a:srgbClr val="0070C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</a:t>
            </a:r>
            <a:r>
              <a:rPr lang="en-US" altLang="ko-KR" smtClean="0">
                <a:solidFill>
                  <a:srgbClr val="0070C0"/>
                </a:solidFill>
              </a:rPr>
              <a:t>     </a:t>
            </a:r>
            <a:r>
              <a:rPr lang="en-US" altLang="ko-KR">
                <a:solidFill>
                  <a:srgbClr val="0070C0"/>
                </a:solidFill>
              </a:rPr>
              <a:t>&lt;li&gt;</a:t>
            </a:r>
            <a:r>
              <a:rPr lang="ko-KR" altLang="en-US">
                <a:solidFill>
                  <a:srgbClr val="0070C0"/>
                </a:solidFill>
              </a:rPr>
              <a:t>공동 취사실 및 욕실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화장실</a:t>
            </a:r>
            <a:r>
              <a:rPr lang="en-US" altLang="ko-KR">
                <a:solidFill>
                  <a:srgbClr val="0070C0"/>
                </a:solidFill>
              </a:rPr>
              <a:t>) </a:t>
            </a:r>
            <a:r>
              <a:rPr lang="ko-KR" altLang="en-US">
                <a:solidFill>
                  <a:srgbClr val="0070C0"/>
                </a:solidFill>
              </a:rPr>
              <a:t>사용</a:t>
            </a:r>
            <a:r>
              <a:rPr lang="en-US" altLang="ko-KR">
                <a:solidFill>
                  <a:srgbClr val="0070C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</a:t>
            </a:r>
            <a:r>
              <a:rPr lang="en-US" altLang="ko-KR" smtClean="0">
                <a:solidFill>
                  <a:srgbClr val="0070C0"/>
                </a:solidFill>
              </a:rPr>
              <a:t>    </a:t>
            </a:r>
            <a:r>
              <a:rPr lang="en-US" altLang="ko-KR">
                <a:solidFill>
                  <a:srgbClr val="0070C0"/>
                </a:solidFill>
              </a:rPr>
              <a:t>&lt;li&gt;1</a:t>
            </a:r>
            <a:r>
              <a:rPr lang="ko-KR" altLang="en-US">
                <a:solidFill>
                  <a:srgbClr val="0070C0"/>
                </a:solidFill>
              </a:rPr>
              <a:t>인 </a:t>
            </a:r>
            <a:r>
              <a:rPr lang="en-US" altLang="ko-KR">
                <a:solidFill>
                  <a:srgbClr val="0070C0"/>
                </a:solidFill>
              </a:rPr>
              <a:t>20,000</a:t>
            </a:r>
            <a:r>
              <a:rPr lang="ko-KR" altLang="en-US">
                <a:solidFill>
                  <a:srgbClr val="0070C0"/>
                </a:solidFill>
              </a:rPr>
              <a:t>원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비수기</a:t>
            </a:r>
            <a:r>
              <a:rPr lang="en-US" altLang="ko-KR">
                <a:solidFill>
                  <a:srgbClr val="0070C0"/>
                </a:solidFill>
              </a:rPr>
              <a:t>), 25,000</a:t>
            </a:r>
            <a:r>
              <a:rPr lang="ko-KR" altLang="en-US">
                <a:solidFill>
                  <a:srgbClr val="0070C0"/>
                </a:solidFill>
              </a:rPr>
              <a:t>원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성수기</a:t>
            </a:r>
            <a:r>
              <a:rPr lang="en-US" altLang="ko-KR">
                <a:solidFill>
                  <a:srgbClr val="0070C0"/>
                </a:solidFill>
              </a:rPr>
              <a:t>)&lt;/li&gt;            </a:t>
            </a:r>
          </a:p>
          <a:p>
            <a:r>
              <a:rPr lang="en-US" altLang="ko-KR">
                <a:solidFill>
                  <a:srgbClr val="0070C0"/>
                </a:solidFill>
              </a:rPr>
              <a:t>    &lt;/ol&gt;          </a:t>
            </a:r>
          </a:p>
          <a:p>
            <a:r>
              <a:rPr lang="en-US" altLang="ko-KR">
                <a:solidFill>
                  <a:srgbClr val="0070C0"/>
                </a:solidFill>
              </a:rPr>
              <a:t>    &lt;h3&gt;</a:t>
            </a:r>
            <a:r>
              <a:rPr lang="ko-KR" altLang="en-US">
                <a:solidFill>
                  <a:srgbClr val="0070C0"/>
                </a:solidFill>
              </a:rPr>
              <a:t>천혜향방</a:t>
            </a:r>
            <a:r>
              <a:rPr lang="en-US" altLang="ko-KR">
                <a:solidFill>
                  <a:srgbClr val="0070C0"/>
                </a:solidFill>
              </a:rPr>
              <a:t>&lt;/h3&gt;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</a:t>
            </a:r>
            <a:r>
              <a:rPr lang="en-US" altLang="ko-KR">
                <a:solidFill>
                  <a:srgbClr val="C00000"/>
                </a:solidFill>
              </a:rPr>
              <a:t>&lt;ol type="a" start="2"&gt;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</a:t>
            </a:r>
            <a:r>
              <a:rPr lang="en-US" altLang="ko-KR" smtClean="0">
                <a:solidFill>
                  <a:srgbClr val="0070C0"/>
                </a:solidFill>
              </a:rPr>
              <a:t>   </a:t>
            </a:r>
            <a:r>
              <a:rPr lang="en-US" altLang="ko-KR">
                <a:solidFill>
                  <a:srgbClr val="0070C0"/>
                </a:solidFill>
              </a:rPr>
              <a:t>&lt;li&gt;</a:t>
            </a:r>
            <a:r>
              <a:rPr lang="ko-KR" altLang="en-US">
                <a:solidFill>
                  <a:srgbClr val="0070C0"/>
                </a:solidFill>
              </a:rPr>
              <a:t>도미토리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동성 </a:t>
            </a:r>
            <a:r>
              <a:rPr lang="en-US" altLang="ko-KR">
                <a:solidFill>
                  <a:srgbClr val="0070C0"/>
                </a:solidFill>
              </a:rPr>
              <a:t>1</a:t>
            </a:r>
            <a:r>
              <a:rPr lang="ko-KR" altLang="en-US">
                <a:solidFill>
                  <a:srgbClr val="0070C0"/>
                </a:solidFill>
              </a:rPr>
              <a:t>팀</a:t>
            </a:r>
            <a:r>
              <a:rPr lang="en-US" altLang="ko-KR">
                <a:solidFill>
                  <a:srgbClr val="0070C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</a:t>
            </a:r>
            <a:r>
              <a:rPr lang="en-US" altLang="ko-KR" smtClean="0">
                <a:solidFill>
                  <a:srgbClr val="0070C0"/>
                </a:solidFill>
              </a:rPr>
              <a:t> &lt;</a:t>
            </a:r>
            <a:r>
              <a:rPr lang="en-US" altLang="ko-KR">
                <a:solidFill>
                  <a:srgbClr val="0070C0"/>
                </a:solidFill>
              </a:rPr>
              <a:t>li&gt;2</a:t>
            </a:r>
            <a:r>
              <a:rPr lang="ko-KR" altLang="en-US">
                <a:solidFill>
                  <a:srgbClr val="0070C0"/>
                </a:solidFill>
              </a:rPr>
              <a:t>인실</a:t>
            </a:r>
            <a:r>
              <a:rPr lang="en-US" altLang="ko-KR">
                <a:solidFill>
                  <a:srgbClr val="0070C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</a:t>
            </a:r>
            <a:r>
              <a:rPr lang="en-US" altLang="ko-KR" smtClean="0">
                <a:solidFill>
                  <a:srgbClr val="0070C0"/>
                </a:solidFill>
              </a:rPr>
              <a:t>  </a:t>
            </a:r>
            <a:r>
              <a:rPr lang="en-US" altLang="ko-KR">
                <a:solidFill>
                  <a:srgbClr val="0070C0"/>
                </a:solidFill>
              </a:rPr>
              <a:t>&lt;li&gt;</a:t>
            </a:r>
            <a:r>
              <a:rPr lang="ko-KR" altLang="en-US">
                <a:solidFill>
                  <a:srgbClr val="0070C0"/>
                </a:solidFill>
              </a:rPr>
              <a:t>공동 취사실 및 욕실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화장실</a:t>
            </a:r>
            <a:r>
              <a:rPr lang="en-US" altLang="ko-KR">
                <a:solidFill>
                  <a:srgbClr val="0070C0"/>
                </a:solidFill>
              </a:rPr>
              <a:t>) </a:t>
            </a:r>
            <a:r>
              <a:rPr lang="ko-KR" altLang="en-US">
                <a:solidFill>
                  <a:srgbClr val="0070C0"/>
                </a:solidFill>
              </a:rPr>
              <a:t>사용</a:t>
            </a:r>
            <a:r>
              <a:rPr lang="en-US" altLang="ko-KR">
                <a:solidFill>
                  <a:srgbClr val="0070C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</a:t>
            </a:r>
            <a:r>
              <a:rPr lang="en-US" altLang="ko-KR" smtClean="0">
                <a:solidFill>
                  <a:srgbClr val="0070C0"/>
                </a:solidFill>
              </a:rPr>
              <a:t> &lt;</a:t>
            </a:r>
            <a:r>
              <a:rPr lang="en-US" altLang="ko-KR">
                <a:solidFill>
                  <a:srgbClr val="0070C0"/>
                </a:solidFill>
              </a:rPr>
              <a:t>li&gt;1</a:t>
            </a:r>
            <a:r>
              <a:rPr lang="ko-KR" altLang="en-US">
                <a:solidFill>
                  <a:srgbClr val="0070C0"/>
                </a:solidFill>
              </a:rPr>
              <a:t>인 </a:t>
            </a:r>
            <a:r>
              <a:rPr lang="en-US" altLang="ko-KR">
                <a:solidFill>
                  <a:srgbClr val="0070C0"/>
                </a:solidFill>
              </a:rPr>
              <a:t>20,000</a:t>
            </a:r>
            <a:r>
              <a:rPr lang="ko-KR" altLang="en-US">
                <a:solidFill>
                  <a:srgbClr val="0070C0"/>
                </a:solidFill>
              </a:rPr>
              <a:t>원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비수기</a:t>
            </a:r>
            <a:r>
              <a:rPr lang="en-US" altLang="ko-KR">
                <a:solidFill>
                  <a:srgbClr val="0070C0"/>
                </a:solidFill>
              </a:rPr>
              <a:t>)&lt;/li&gt;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</a:t>
            </a:r>
            <a:r>
              <a:rPr lang="en-US" altLang="ko-KR">
                <a:solidFill>
                  <a:srgbClr val="C00000"/>
                </a:solidFill>
              </a:rPr>
              <a:t>&lt;/ol&gt;       </a:t>
            </a:r>
          </a:p>
          <a:p>
            <a:r>
              <a:rPr lang="en-US" altLang="ko-KR">
                <a:solidFill>
                  <a:srgbClr val="0070C0"/>
                </a:solidFill>
              </a:rPr>
              <a:t>  &lt;/article&gt;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491" y="4517439"/>
            <a:ext cx="3107604" cy="210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77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9592" y="1735494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03-1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3" y="1735494"/>
            <a:ext cx="4807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텍스트를 묶어서 처리하는 태그들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789853" y="2528158"/>
            <a:ext cx="4935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목록을 만드는 태그들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9592" y="2545713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03-2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9592" y="3319278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03-3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9592" y="4068308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03-4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9592" y="4817338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03-5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9851" y="3320822"/>
            <a:ext cx="5050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원하는 곳으로 연결해 주는 하이퍼링크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89851" y="4060124"/>
            <a:ext cx="5050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표 관련 태그들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47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목록을 만드는 태그들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27517" y="1349335"/>
            <a:ext cx="10133046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정의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목록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사전식 목록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‘제목’과 그에 대한 ‘설명’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이루어진 목록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/>
              <a:t>&lt;dl&gt;</a:t>
            </a:r>
            <a:r>
              <a:rPr lang="ko-KR" altLang="en-US" sz="2000" dirty="0"/>
              <a:t>과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dt</a:t>
            </a:r>
            <a:r>
              <a:rPr lang="en-US" altLang="ko-KR" sz="2000" dirty="0"/>
              <a:t>&gt;, &lt;</a:t>
            </a:r>
            <a:r>
              <a:rPr lang="en-US" altLang="ko-KR" sz="2000" dirty="0" err="1"/>
              <a:t>dd</a:t>
            </a:r>
            <a:r>
              <a:rPr lang="en-US" altLang="ko-KR" sz="2000" dirty="0"/>
              <a:t>&gt; </a:t>
            </a:r>
            <a:r>
              <a:rPr lang="ko-KR" altLang="en-US" sz="2000" dirty="0"/>
              <a:t>태그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하나의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dt</a:t>
            </a:r>
            <a:r>
              <a:rPr lang="en-US" altLang="ko-KR" sz="2000" dirty="0"/>
              <a:t>&gt;</a:t>
            </a:r>
            <a:r>
              <a:rPr lang="ko-KR" altLang="en-US" sz="2000" dirty="0"/>
              <a:t>에 여러 개의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dd</a:t>
            </a:r>
            <a:r>
              <a:rPr lang="en-US" altLang="ko-KR" sz="2000" dirty="0"/>
              <a:t>&gt; </a:t>
            </a:r>
            <a:r>
              <a:rPr lang="ko-KR" altLang="en-US" sz="2000" dirty="0"/>
              <a:t>값을 가질 수 있다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797" y="1624514"/>
            <a:ext cx="2420929" cy="157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138353" y="3416909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</a:t>
            </a:r>
            <a:r>
              <a:rPr lang="en-US" altLang="ko-KR" b="1" smtClean="0">
                <a:solidFill>
                  <a:srgbClr val="0070C0"/>
                </a:solidFill>
              </a:rPr>
              <a:t>room</a:t>
            </a:r>
            <a:r>
              <a:rPr lang="en-US" altLang="ko-KR" b="1" smtClean="0">
                <a:solidFill>
                  <a:srgbClr val="0070C0"/>
                </a:solidFill>
              </a:rPr>
              <a:t>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7516" y="3860121"/>
            <a:ext cx="48098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</a:rPr>
              <a:t> </a:t>
            </a:r>
            <a:r>
              <a:rPr lang="en-US" altLang="ko-KR">
                <a:solidFill>
                  <a:srgbClr val="0070C0"/>
                </a:solidFill>
              </a:rPr>
              <a:t>&lt;h3&gt;¤ </a:t>
            </a:r>
            <a:r>
              <a:rPr lang="ko-KR" altLang="en-US">
                <a:solidFill>
                  <a:srgbClr val="0070C0"/>
                </a:solidFill>
              </a:rPr>
              <a:t>동백방</a:t>
            </a:r>
            <a:r>
              <a:rPr lang="en-US" altLang="ko-KR">
                <a:solidFill>
                  <a:srgbClr val="0070C0"/>
                </a:solidFill>
              </a:rPr>
              <a:t>&lt;/h3&gt;</a:t>
            </a:r>
          </a:p>
          <a:p>
            <a:r>
              <a:rPr lang="en-US" altLang="ko-KR" smtClean="0">
                <a:solidFill>
                  <a:srgbClr val="C00000"/>
                </a:solidFill>
              </a:rPr>
              <a:t> </a:t>
            </a:r>
            <a:r>
              <a:rPr lang="en-US" altLang="ko-KR">
                <a:solidFill>
                  <a:srgbClr val="C00000"/>
                </a:solidFill>
              </a:rPr>
              <a:t>&lt;dl&gt;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</a:t>
            </a:r>
            <a:r>
              <a:rPr lang="en-US" altLang="ko-KR" smtClean="0">
                <a:solidFill>
                  <a:srgbClr val="0070C0"/>
                </a:solidFill>
              </a:rPr>
              <a:t> </a:t>
            </a:r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dt&gt;</a:t>
            </a:r>
            <a:r>
              <a:rPr lang="ko-KR" altLang="en-US">
                <a:solidFill>
                  <a:srgbClr val="0070C0"/>
                </a:solidFill>
              </a:rPr>
              <a:t>대상</a:t>
            </a:r>
            <a:r>
              <a:rPr lang="en-US" altLang="ko-KR">
                <a:solidFill>
                  <a:srgbClr val="C00000"/>
                </a:solidFill>
              </a:rPr>
              <a:t>&lt;/dt&gt;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</a:t>
            </a:r>
            <a:r>
              <a:rPr lang="en-US" altLang="ko-KR">
                <a:solidFill>
                  <a:srgbClr val="C00000"/>
                </a:solidFill>
              </a:rPr>
              <a:t>&lt;dd&gt;</a:t>
            </a:r>
            <a:r>
              <a:rPr lang="ko-KR" altLang="en-US">
                <a:solidFill>
                  <a:srgbClr val="0070C0"/>
                </a:solidFill>
              </a:rPr>
              <a:t>여자 도미토리</a:t>
            </a:r>
            <a:r>
              <a:rPr lang="en-US" altLang="ko-KR">
                <a:solidFill>
                  <a:srgbClr val="C00000"/>
                </a:solidFill>
              </a:rPr>
              <a:t>&lt;/dd&gt;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</a:t>
            </a:r>
            <a:r>
              <a:rPr lang="en-US" altLang="ko-KR">
                <a:solidFill>
                  <a:srgbClr val="C00000"/>
                </a:solidFill>
              </a:rPr>
              <a:t>&lt;dd&gt;</a:t>
            </a:r>
            <a:r>
              <a:rPr lang="ko-KR" altLang="en-US">
                <a:solidFill>
                  <a:srgbClr val="0070C0"/>
                </a:solidFill>
              </a:rPr>
              <a:t>동성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또는 가족</a:t>
            </a:r>
            <a:r>
              <a:rPr lang="en-US" altLang="ko-KR">
                <a:solidFill>
                  <a:srgbClr val="0070C0"/>
                </a:solidFill>
              </a:rPr>
              <a:t>)1</a:t>
            </a:r>
            <a:r>
              <a:rPr lang="ko-KR" altLang="en-US">
                <a:solidFill>
                  <a:srgbClr val="0070C0"/>
                </a:solidFill>
              </a:rPr>
              <a:t>팀</a:t>
            </a:r>
            <a:r>
              <a:rPr lang="en-US" altLang="ko-KR">
                <a:solidFill>
                  <a:srgbClr val="C00000"/>
                </a:solidFill>
              </a:rPr>
              <a:t>&lt;/dd&gt;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</a:t>
            </a:r>
            <a:r>
              <a:rPr lang="en-US" altLang="ko-KR">
                <a:solidFill>
                  <a:srgbClr val="C00000"/>
                </a:solidFill>
              </a:rPr>
              <a:t>&lt;dt&gt;</a:t>
            </a:r>
            <a:r>
              <a:rPr lang="ko-KR" altLang="en-US">
                <a:solidFill>
                  <a:srgbClr val="0070C0"/>
                </a:solidFill>
              </a:rPr>
              <a:t>크기</a:t>
            </a:r>
            <a:r>
              <a:rPr lang="en-US" altLang="ko-KR">
                <a:solidFill>
                  <a:srgbClr val="C00000"/>
                </a:solidFill>
              </a:rPr>
              <a:t>&lt;/dt&gt;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</a:t>
            </a:r>
            <a:r>
              <a:rPr lang="en-US" altLang="ko-KR">
                <a:solidFill>
                  <a:srgbClr val="C00000"/>
                </a:solidFill>
              </a:rPr>
              <a:t>&lt;dd&gt;</a:t>
            </a:r>
            <a:r>
              <a:rPr lang="en-US" altLang="ko-KR">
                <a:solidFill>
                  <a:srgbClr val="0070C0"/>
                </a:solidFill>
              </a:rPr>
              <a:t>4</a:t>
            </a:r>
            <a:r>
              <a:rPr lang="ko-KR" altLang="en-US">
                <a:solidFill>
                  <a:srgbClr val="0070C0"/>
                </a:solidFill>
              </a:rPr>
              <a:t>인실</a:t>
            </a:r>
            <a:r>
              <a:rPr lang="en-US" altLang="ko-KR">
                <a:solidFill>
                  <a:srgbClr val="C00000"/>
                </a:solidFill>
              </a:rPr>
              <a:t>&lt;/dd&gt;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</a:t>
            </a:r>
            <a:r>
              <a:rPr lang="en-US" altLang="ko-KR">
                <a:solidFill>
                  <a:srgbClr val="C00000"/>
                </a:solidFill>
              </a:rPr>
              <a:t>&lt;dt&gt;</a:t>
            </a:r>
            <a:r>
              <a:rPr lang="ko-KR" altLang="en-US">
                <a:solidFill>
                  <a:srgbClr val="0070C0"/>
                </a:solidFill>
              </a:rPr>
              <a:t>가격</a:t>
            </a:r>
            <a:r>
              <a:rPr lang="en-US" altLang="ko-KR">
                <a:solidFill>
                  <a:srgbClr val="C00000"/>
                </a:solidFill>
              </a:rPr>
              <a:t>&lt;/dt&gt;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</a:t>
            </a:r>
            <a:r>
              <a:rPr lang="en-US" altLang="ko-KR">
                <a:solidFill>
                  <a:srgbClr val="C00000"/>
                </a:solidFill>
              </a:rPr>
              <a:t>&lt;dd&gt;</a:t>
            </a:r>
            <a:r>
              <a:rPr lang="en-US" altLang="ko-KR">
                <a:solidFill>
                  <a:srgbClr val="0070C0"/>
                </a:solidFill>
              </a:rPr>
              <a:t>1</a:t>
            </a:r>
            <a:r>
              <a:rPr lang="ko-KR" altLang="en-US">
                <a:solidFill>
                  <a:srgbClr val="0070C0"/>
                </a:solidFill>
              </a:rPr>
              <a:t>인 </a:t>
            </a:r>
            <a:r>
              <a:rPr lang="en-US" altLang="ko-KR">
                <a:solidFill>
                  <a:srgbClr val="0070C0"/>
                </a:solidFill>
              </a:rPr>
              <a:t>20,000</a:t>
            </a:r>
            <a:r>
              <a:rPr lang="ko-KR" altLang="en-US">
                <a:solidFill>
                  <a:srgbClr val="0070C0"/>
                </a:solidFill>
              </a:rPr>
              <a:t>원</a:t>
            </a:r>
            <a:r>
              <a:rPr lang="en-US" altLang="ko-KR">
                <a:solidFill>
                  <a:srgbClr val="C00000"/>
                </a:solidFill>
              </a:rPr>
              <a:t>&lt;/dd&gt;        </a:t>
            </a:r>
          </a:p>
          <a:p>
            <a:r>
              <a:rPr lang="en-US" altLang="ko-KR" smtClean="0">
                <a:solidFill>
                  <a:srgbClr val="C00000"/>
                </a:solidFill>
              </a:rPr>
              <a:t> </a:t>
            </a:r>
            <a:r>
              <a:rPr lang="en-US" altLang="ko-KR">
                <a:solidFill>
                  <a:srgbClr val="C00000"/>
                </a:solidFill>
              </a:rPr>
              <a:t>&lt;/dl&gt;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729" y="4386460"/>
            <a:ext cx="3174135" cy="2056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2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표 관련 태그들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3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 만들기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3624" y="1362385"/>
            <a:ext cx="10462519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표</a:t>
            </a:r>
            <a:r>
              <a:rPr lang="en-US" altLang="ko-KR" sz="2000" b="1" dirty="0" smtClean="0"/>
              <a:t>(table)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자료를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보기 좋게 정리한 것</a:t>
            </a:r>
            <a:endParaRPr lang="en-US" altLang="ko-KR" dirty="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8343688"/>
              </p:ext>
            </p:extLst>
          </p:nvPr>
        </p:nvGraphicFramePr>
        <p:xfrm>
          <a:off x="1081687" y="2954274"/>
          <a:ext cx="3853674" cy="1640652"/>
        </p:xfrm>
        <a:graphic>
          <a:graphicData uri="http://schemas.openxmlformats.org/drawingml/2006/table">
            <a:tbl>
              <a:tblPr firstRow="1" bandRow="1"/>
              <a:tblGrid>
                <a:gridCol w="1284558"/>
                <a:gridCol w="1284558"/>
                <a:gridCol w="1284558"/>
              </a:tblGrid>
              <a:tr h="5468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68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688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 flipH="1">
            <a:off x="4868871" y="3203360"/>
            <a:ext cx="2675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95381" y="2991640"/>
            <a:ext cx="194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행</a:t>
            </a:r>
            <a:r>
              <a:rPr lang="en-US" altLang="ko-KR" dirty="0" smtClean="0"/>
              <a:t>(row)</a:t>
            </a:r>
            <a:endParaRPr lang="ko-KR" alt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868871" y="3795849"/>
            <a:ext cx="2675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95382" y="3574995"/>
            <a:ext cx="194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두번째</a:t>
            </a:r>
            <a:r>
              <a:rPr lang="ko-KR" altLang="en-US" dirty="0" smtClean="0"/>
              <a:t> 행</a:t>
            </a:r>
            <a:r>
              <a:rPr lang="en-US" altLang="ko-KR" dirty="0" smtClean="0"/>
              <a:t>(row)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868110" y="4384122"/>
            <a:ext cx="26757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95380" y="4221326"/>
            <a:ext cx="194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세번째</a:t>
            </a:r>
            <a:r>
              <a:rPr lang="ko-KR" altLang="en-US" dirty="0" smtClean="0"/>
              <a:t> 행</a:t>
            </a:r>
            <a:r>
              <a:rPr lang="en-US" altLang="ko-KR" dirty="0" smtClean="0"/>
              <a:t>(row)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7936" y="4887461"/>
            <a:ext cx="238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첫번째</a:t>
            </a:r>
            <a:r>
              <a:rPr lang="ko-KR" altLang="en-US" dirty="0" smtClean="0"/>
              <a:t> 열</a:t>
            </a:r>
            <a:r>
              <a:rPr lang="en-US" altLang="ko-KR" dirty="0" smtClean="0"/>
              <a:t>(column)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802216" y="4481113"/>
            <a:ext cx="6936" cy="3675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38227" y="5174171"/>
            <a:ext cx="212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두</a:t>
            </a:r>
            <a:r>
              <a:rPr lang="ko-KR" altLang="en-US" dirty="0" err="1" smtClean="0"/>
              <a:t>번째</a:t>
            </a:r>
            <a:r>
              <a:rPr lang="ko-KR" altLang="en-US" dirty="0" smtClean="0"/>
              <a:t> 열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16768" y="5173076"/>
            <a:ext cx="238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세번째</a:t>
            </a:r>
            <a:r>
              <a:rPr lang="ko-KR" altLang="en-US" dirty="0" smtClean="0"/>
              <a:t> 열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3214122" y="4473682"/>
            <a:ext cx="11151" cy="5910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4402431" y="4481113"/>
            <a:ext cx="11151" cy="59101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41689" y="3574995"/>
            <a:ext cx="157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셀</a:t>
            </a:r>
            <a:r>
              <a:rPr lang="en-US" altLang="ko-KR" smtClean="0"/>
              <a:t>(cell)</a:t>
            </a:r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953624" y="3759661"/>
            <a:ext cx="1449097" cy="0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010041" y="2530764"/>
            <a:ext cx="0" cy="958751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11881" y="1205115"/>
            <a:ext cx="411018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표를 만드는 태그</a:t>
            </a:r>
            <a:endParaRPr lang="en-US" altLang="ko-KR" sz="2000" b="1" dirty="0" smtClean="0"/>
          </a:p>
          <a:p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 smtClean="0"/>
              <a:t>&lt;table&gt; ~ </a:t>
            </a:r>
            <a:r>
              <a:rPr lang="en-US" altLang="ko-KR" dirty="0"/>
              <a:t>&lt;/table&gt; : </a:t>
            </a:r>
            <a:r>
              <a:rPr lang="ko-KR" altLang="en-US" dirty="0"/>
              <a:t>표 전체</a:t>
            </a:r>
            <a:endParaRPr lang="en-US" altLang="ko-K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&lt;</a:t>
            </a:r>
            <a:r>
              <a:rPr lang="en-US" altLang="ko-KR" dirty="0" err="1"/>
              <a:t>tr</a:t>
            </a:r>
            <a:r>
              <a:rPr lang="en-US" altLang="ko-KR" dirty="0" smtClean="0"/>
              <a:t>&gt; ~ </a:t>
            </a:r>
            <a:r>
              <a:rPr lang="en-US" altLang="ko-KR" dirty="0"/>
              <a:t>&lt;/</a:t>
            </a:r>
            <a:r>
              <a:rPr lang="en-US" altLang="ko-KR" dirty="0" err="1"/>
              <a:t>tr</a:t>
            </a:r>
            <a:r>
              <a:rPr lang="en-US" altLang="ko-KR" dirty="0"/>
              <a:t>&gt; : </a:t>
            </a:r>
            <a:r>
              <a:rPr lang="ko-KR" altLang="en-US" dirty="0"/>
              <a:t>열</a:t>
            </a:r>
            <a:r>
              <a:rPr lang="en-US" altLang="ko-KR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dirty="0"/>
              <a:t>&lt;td</a:t>
            </a:r>
            <a:r>
              <a:rPr lang="en-US" altLang="ko-KR" dirty="0" smtClean="0"/>
              <a:t>&gt; ~ </a:t>
            </a:r>
            <a:r>
              <a:rPr lang="en-US" altLang="ko-KR" dirty="0"/>
              <a:t>&lt;/td&gt; : </a:t>
            </a:r>
            <a:r>
              <a:rPr lang="ko-KR" altLang="en-US" dirty="0" smtClean="0"/>
              <a:t>셀</a:t>
            </a: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2*2 </a:t>
            </a:r>
            <a:r>
              <a:rPr lang="ko-KR" altLang="en-US" dirty="0" smtClean="0"/>
              <a:t>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0070C0"/>
                </a:solidFill>
              </a:rPr>
              <a:t>&lt;table&gt;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&lt;</a:t>
            </a:r>
            <a:r>
              <a:rPr lang="en-US" altLang="ko-KR" dirty="0" err="1" smtClean="0">
                <a:solidFill>
                  <a:srgbClr val="0070C0"/>
                </a:solidFill>
              </a:rPr>
              <a:t>tr</a:t>
            </a:r>
            <a:r>
              <a:rPr lang="en-US" altLang="ko-KR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   &lt;td&gt;</a:t>
            </a:r>
            <a:r>
              <a:rPr lang="ko-KR" altLang="en-US" dirty="0" smtClean="0">
                <a:solidFill>
                  <a:srgbClr val="0070C0"/>
                </a:solidFill>
              </a:rPr>
              <a:t>내용</a:t>
            </a:r>
            <a:r>
              <a:rPr lang="en-US" altLang="ko-KR" dirty="0" smtClean="0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   &lt;td&gt;</a:t>
            </a:r>
            <a:r>
              <a:rPr lang="ko-KR" altLang="en-US" dirty="0" smtClean="0">
                <a:solidFill>
                  <a:srgbClr val="0070C0"/>
                </a:solidFill>
              </a:rPr>
              <a:t>내용</a:t>
            </a:r>
            <a:r>
              <a:rPr lang="en-US" altLang="ko-KR" dirty="0" smtClean="0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  &lt;/</a:t>
            </a:r>
            <a:r>
              <a:rPr lang="en-US" altLang="ko-KR" dirty="0" err="1" smtClean="0">
                <a:solidFill>
                  <a:srgbClr val="0070C0"/>
                </a:solidFill>
              </a:rPr>
              <a:t>tr</a:t>
            </a:r>
            <a:r>
              <a:rPr lang="en-US" altLang="ko-KR" dirty="0" smtClean="0">
                <a:solidFill>
                  <a:srgbClr val="0070C0"/>
                </a:solidFill>
              </a:rPr>
              <a:t>&gt;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en-US" altLang="ko-KR" dirty="0" smtClean="0">
                <a:solidFill>
                  <a:srgbClr val="0070C0"/>
                </a:solidFill>
              </a:rPr>
              <a:t>   </a:t>
            </a:r>
            <a:r>
              <a:rPr lang="en-US" altLang="ko-KR" dirty="0">
                <a:solidFill>
                  <a:srgbClr val="0070C0"/>
                </a:solidFill>
              </a:rPr>
              <a:t>&lt;</a:t>
            </a:r>
            <a:r>
              <a:rPr lang="en-US" altLang="ko-KR" dirty="0" err="1">
                <a:solidFill>
                  <a:srgbClr val="0070C0"/>
                </a:solidFill>
              </a:rPr>
              <a:t>tr</a:t>
            </a:r>
            <a:r>
              <a:rPr lang="en-US" altLang="ko-KR" dirty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 &lt;td&gt;</a:t>
            </a:r>
            <a:r>
              <a:rPr lang="ko-KR" altLang="en-US" dirty="0">
                <a:solidFill>
                  <a:srgbClr val="0070C0"/>
                </a:solidFill>
              </a:rPr>
              <a:t>내용</a:t>
            </a:r>
            <a:r>
              <a:rPr lang="en-US" altLang="ko-KR" dirty="0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   &lt;td&gt;</a:t>
            </a:r>
            <a:r>
              <a:rPr lang="ko-KR" altLang="en-US" dirty="0">
                <a:solidFill>
                  <a:srgbClr val="0070C0"/>
                </a:solidFill>
              </a:rPr>
              <a:t>내용</a:t>
            </a:r>
            <a:r>
              <a:rPr lang="en-US" altLang="ko-KR" dirty="0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 dirty="0">
                <a:solidFill>
                  <a:srgbClr val="0070C0"/>
                </a:solidFill>
              </a:rPr>
              <a:t>   &lt;/</a:t>
            </a:r>
            <a:r>
              <a:rPr lang="en-US" altLang="ko-KR" dirty="0" err="1">
                <a:solidFill>
                  <a:srgbClr val="0070C0"/>
                </a:solidFill>
              </a:rPr>
              <a:t>tr</a:t>
            </a:r>
            <a:r>
              <a:rPr lang="en-US" altLang="ko-KR" dirty="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&lt;/table&gt;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384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표 </a:t>
            </a:r>
            <a:r>
              <a:rPr lang="ko-KR" altLang="en-US" dirty="0" smtClean="0"/>
              <a:t>만들기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2870" y="1468548"/>
            <a:ext cx="41101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제목 셀 만들기</a:t>
            </a:r>
            <a:endParaRPr lang="en-US" altLang="ko-KR" sz="2000" b="1" dirty="0" smtClean="0"/>
          </a:p>
          <a:p>
            <a:endParaRPr lang="en-US" altLang="ko-KR" dirty="0" smtClean="0"/>
          </a:p>
          <a:p>
            <a:r>
              <a:rPr lang="ko-KR" altLang="en-US" dirty="0"/>
              <a:t>표에서 제목은 </a:t>
            </a:r>
            <a:r>
              <a:rPr lang="en-US" altLang="ko-KR" dirty="0"/>
              <a:t>: </a:t>
            </a:r>
            <a:r>
              <a:rPr lang="ko-KR" altLang="en-US" dirty="0"/>
              <a:t>진하고 가운데 정렬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r>
              <a:rPr lang="en-US" altLang="ko-KR" dirty="0" smtClean="0"/>
              <a:t>1) &lt;</a:t>
            </a:r>
            <a:r>
              <a:rPr lang="en-US" altLang="ko-KR" dirty="0"/>
              <a:t>td&gt;</a:t>
            </a:r>
            <a:r>
              <a:rPr lang="ko-KR" altLang="en-US" dirty="0"/>
              <a:t>를 이용해 셀을 만들고</a:t>
            </a:r>
            <a:endParaRPr lang="en-US" altLang="ko-KR" dirty="0"/>
          </a:p>
          <a:p>
            <a:r>
              <a:rPr lang="en-US" altLang="ko-KR" dirty="0" smtClean="0"/>
              <a:t>2) </a:t>
            </a:r>
            <a:r>
              <a:rPr lang="ko-KR" altLang="en-US" dirty="0" smtClean="0"/>
              <a:t>글자를 </a:t>
            </a:r>
            <a:r>
              <a:rPr lang="ko-KR" altLang="en-US" dirty="0"/>
              <a:t>진하게 바꾸고</a:t>
            </a:r>
            <a:endParaRPr lang="en-US" altLang="ko-KR" dirty="0"/>
          </a:p>
          <a:p>
            <a:r>
              <a:rPr lang="en-US" altLang="ko-KR" dirty="0" smtClean="0"/>
              <a:t>3) </a:t>
            </a:r>
            <a:r>
              <a:rPr lang="ko-KR" altLang="en-US" dirty="0" smtClean="0"/>
              <a:t>가운데 정렬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제목으로 </a:t>
            </a:r>
            <a:r>
              <a:rPr lang="ko-KR" altLang="en-US" dirty="0"/>
              <a:t>사용하는 셀 </a:t>
            </a:r>
            <a:r>
              <a:rPr lang="en-US" altLang="ko-KR" dirty="0"/>
              <a:t>- </a:t>
            </a:r>
            <a:r>
              <a:rPr lang="en-US" altLang="ko-KR" dirty="0">
                <a:solidFill>
                  <a:srgbClr val="C00000"/>
                </a:solidFill>
              </a:rPr>
              <a:t>&lt;</a:t>
            </a:r>
            <a:r>
              <a:rPr lang="en-US" altLang="ko-KR" dirty="0" err="1">
                <a:solidFill>
                  <a:srgbClr val="C00000"/>
                </a:solidFill>
              </a:rPr>
              <a:t>th</a:t>
            </a:r>
            <a:r>
              <a:rPr lang="en-US" altLang="ko-KR" dirty="0" smtClean="0">
                <a:solidFill>
                  <a:srgbClr val="C00000"/>
                </a:solidFill>
              </a:rPr>
              <a:t>&gt; </a:t>
            </a:r>
            <a:r>
              <a:rPr lang="ko-KR" altLang="en-US" dirty="0" smtClean="0"/>
              <a:t>태그로 간단히 만들 수 있다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5948218" y="1468548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\table1.html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7381" y="1911760"/>
            <a:ext cx="48098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</a:rPr>
              <a:t> </a:t>
            </a:r>
            <a:r>
              <a:rPr lang="en-US" altLang="ko-KR">
                <a:solidFill>
                  <a:srgbClr val="0070C0"/>
                </a:solidFill>
              </a:rPr>
              <a:t>&lt;table&gt;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&lt;tr&gt;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&lt;td&gt;1</a:t>
            </a:r>
            <a:r>
              <a:rPr lang="ko-KR" altLang="en-US">
                <a:solidFill>
                  <a:srgbClr val="0070C0"/>
                </a:solidFill>
              </a:rPr>
              <a:t>행 </a:t>
            </a:r>
            <a:r>
              <a:rPr lang="en-US" altLang="ko-KR">
                <a:solidFill>
                  <a:srgbClr val="0070C0"/>
                </a:solidFill>
              </a:rPr>
              <a:t>1</a:t>
            </a:r>
            <a:r>
              <a:rPr lang="ko-KR" altLang="en-US">
                <a:solidFill>
                  <a:srgbClr val="0070C0"/>
                </a:solidFill>
              </a:rPr>
              <a:t>열</a:t>
            </a:r>
            <a:r>
              <a:rPr lang="en-US" altLang="ko-KR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&lt;td&gt;1</a:t>
            </a:r>
            <a:r>
              <a:rPr lang="ko-KR" altLang="en-US">
                <a:solidFill>
                  <a:srgbClr val="0070C0"/>
                </a:solidFill>
              </a:rPr>
              <a:t>행 </a:t>
            </a:r>
            <a:r>
              <a:rPr lang="en-US" altLang="ko-KR">
                <a:solidFill>
                  <a:srgbClr val="0070C0"/>
                </a:solidFill>
              </a:rPr>
              <a:t>2</a:t>
            </a:r>
            <a:r>
              <a:rPr lang="ko-KR" altLang="en-US">
                <a:solidFill>
                  <a:srgbClr val="0070C0"/>
                </a:solidFill>
              </a:rPr>
              <a:t>열</a:t>
            </a:r>
            <a:r>
              <a:rPr lang="en-US" altLang="ko-KR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&lt;tr&gt;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&lt;tr&gt;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&lt;td&gt;2</a:t>
            </a:r>
            <a:r>
              <a:rPr lang="ko-KR" altLang="en-US">
                <a:solidFill>
                  <a:srgbClr val="0070C0"/>
                </a:solidFill>
              </a:rPr>
              <a:t>행 </a:t>
            </a:r>
            <a:r>
              <a:rPr lang="en-US" altLang="ko-KR">
                <a:solidFill>
                  <a:srgbClr val="0070C0"/>
                </a:solidFill>
              </a:rPr>
              <a:t>1</a:t>
            </a:r>
            <a:r>
              <a:rPr lang="ko-KR" altLang="en-US">
                <a:solidFill>
                  <a:srgbClr val="0070C0"/>
                </a:solidFill>
              </a:rPr>
              <a:t>열</a:t>
            </a:r>
            <a:r>
              <a:rPr lang="en-US" altLang="ko-KR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&lt;td&gt;2</a:t>
            </a:r>
            <a:r>
              <a:rPr lang="ko-KR" altLang="en-US">
                <a:solidFill>
                  <a:srgbClr val="0070C0"/>
                </a:solidFill>
              </a:rPr>
              <a:t>행 </a:t>
            </a:r>
            <a:r>
              <a:rPr lang="en-US" altLang="ko-KR">
                <a:solidFill>
                  <a:srgbClr val="0070C0"/>
                </a:solidFill>
              </a:rPr>
              <a:t>2</a:t>
            </a:r>
            <a:r>
              <a:rPr lang="ko-KR" altLang="en-US">
                <a:solidFill>
                  <a:srgbClr val="0070C0"/>
                </a:solidFill>
              </a:rPr>
              <a:t>열</a:t>
            </a:r>
            <a:r>
              <a:rPr lang="en-US" altLang="ko-KR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&lt;tr&gt;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&lt;tr&gt;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&lt;td&gt;3</a:t>
            </a:r>
            <a:r>
              <a:rPr lang="ko-KR" altLang="en-US">
                <a:solidFill>
                  <a:srgbClr val="0070C0"/>
                </a:solidFill>
              </a:rPr>
              <a:t>행 </a:t>
            </a:r>
            <a:r>
              <a:rPr lang="en-US" altLang="ko-KR">
                <a:solidFill>
                  <a:srgbClr val="0070C0"/>
                </a:solidFill>
              </a:rPr>
              <a:t>1</a:t>
            </a:r>
            <a:r>
              <a:rPr lang="ko-KR" altLang="en-US">
                <a:solidFill>
                  <a:srgbClr val="0070C0"/>
                </a:solidFill>
              </a:rPr>
              <a:t>열</a:t>
            </a:r>
            <a:r>
              <a:rPr lang="en-US" altLang="ko-KR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&lt;td&gt;3</a:t>
            </a:r>
            <a:r>
              <a:rPr lang="ko-KR" altLang="en-US">
                <a:solidFill>
                  <a:srgbClr val="0070C0"/>
                </a:solidFill>
              </a:rPr>
              <a:t>행 </a:t>
            </a:r>
            <a:r>
              <a:rPr lang="en-US" altLang="ko-KR">
                <a:solidFill>
                  <a:srgbClr val="0070C0"/>
                </a:solidFill>
              </a:rPr>
              <a:t>2</a:t>
            </a:r>
            <a:r>
              <a:rPr lang="ko-KR" altLang="en-US">
                <a:solidFill>
                  <a:srgbClr val="0070C0"/>
                </a:solidFill>
              </a:rPr>
              <a:t>열</a:t>
            </a:r>
            <a:r>
              <a:rPr lang="en-US" altLang="ko-KR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&lt;tr&gt;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&lt;/table&gt;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968" y="5260361"/>
            <a:ext cx="3211605" cy="124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084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사각형 설명선 20"/>
          <p:cNvSpPr/>
          <p:nvPr/>
        </p:nvSpPr>
        <p:spPr>
          <a:xfrm>
            <a:off x="7010400" y="4378036"/>
            <a:ext cx="3860800" cy="1709524"/>
          </a:xfrm>
          <a:prstGeom prst="wedgeRoundRectCallout">
            <a:avLst>
              <a:gd name="adj1" fmla="val -57366"/>
              <a:gd name="adj2" fmla="val 2304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 조절하기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0509" y="1302294"/>
            <a:ext cx="9541163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표 테두리 표시하기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dirty="0" smtClean="0"/>
              <a:t>방법</a:t>
            </a:r>
            <a:r>
              <a:rPr lang="en-US" altLang="ko-KR" dirty="0" smtClean="0"/>
              <a:t>1) &lt;table</a:t>
            </a:r>
            <a:r>
              <a:rPr lang="en-US" altLang="ko-KR" dirty="0"/>
              <a:t>&gt; </a:t>
            </a:r>
            <a:r>
              <a:rPr lang="ko-KR" altLang="en-US" dirty="0" smtClean="0"/>
              <a:t>태그에서 </a:t>
            </a:r>
            <a:r>
              <a:rPr lang="en-US" altLang="ko-KR" dirty="0"/>
              <a:t>border </a:t>
            </a:r>
            <a:r>
              <a:rPr lang="ko-KR" altLang="en-US" dirty="0"/>
              <a:t>속성을 사용한다</a:t>
            </a:r>
            <a:r>
              <a:rPr lang="en-US" altLang="ko-KR" dirty="0"/>
              <a:t>.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 smtClean="0"/>
              <a:t>방법</a:t>
            </a:r>
            <a:r>
              <a:rPr lang="en-US" altLang="ko-KR" dirty="0" smtClean="0"/>
              <a:t>2) CSS</a:t>
            </a:r>
            <a:r>
              <a:rPr lang="ko-KR" altLang="en-US" dirty="0" smtClean="0"/>
              <a:t>를 이용한다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   예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0070C0"/>
                </a:solidFill>
              </a:rPr>
              <a:t>table { border : 1px  solid  black; }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sz="2000" b="1" dirty="0" smtClean="0"/>
              <a:t>표 크기 조절하기</a:t>
            </a:r>
            <a:endParaRPr lang="en-US" altLang="ko-KR" sz="2000" b="1" dirty="0" smtClean="0"/>
          </a:p>
          <a:p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방법</a:t>
            </a:r>
            <a:r>
              <a:rPr lang="en-US" altLang="ko-KR" dirty="0" smtClean="0"/>
              <a:t>1) &lt;table&gt; </a:t>
            </a:r>
            <a:r>
              <a:rPr lang="ko-KR" altLang="en-US" dirty="0" smtClean="0"/>
              <a:t>태그에서 </a:t>
            </a:r>
            <a:r>
              <a:rPr lang="en-US" altLang="ko-KR" dirty="0" smtClean="0"/>
              <a:t>width </a:t>
            </a:r>
            <a:r>
              <a:rPr lang="ko-KR" altLang="en-US" dirty="0" smtClean="0"/>
              <a:t>속성을 사용하거나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방법</a:t>
            </a:r>
            <a:r>
              <a:rPr lang="en-US" altLang="ko-KR" dirty="0" smtClean="0"/>
              <a:t>2) CSS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width(</a:t>
            </a:r>
            <a:r>
              <a:rPr lang="ko-KR" altLang="en-US" dirty="0" smtClean="0"/>
              <a:t>너비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height(</a:t>
            </a:r>
            <a:r>
              <a:rPr lang="ko-KR" altLang="en-US" dirty="0" smtClean="0"/>
              <a:t>높이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속성 이용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0070C0"/>
                </a:solidFill>
              </a:rPr>
              <a:t>table { width: 400px; height:200px; }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3161775" y="3017979"/>
            <a:ext cx="494647" cy="429461"/>
          </a:xfrm>
          <a:prstGeom prst="ellipse">
            <a:avLst/>
          </a:prstGeom>
          <a:noFill/>
          <a:ln w="381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4" idx="4"/>
          </p:cNvCxnSpPr>
          <p:nvPr/>
        </p:nvCxnSpPr>
        <p:spPr>
          <a:xfrm>
            <a:off x="3409099" y="3447440"/>
            <a:ext cx="0" cy="431840"/>
          </a:xfrm>
          <a:prstGeom prst="straightConnector1">
            <a:avLst/>
          </a:prstGeom>
          <a:ln w="28575">
            <a:solidFill>
              <a:srgbClr val="CC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12548" y="3819317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두께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341091" y="2979488"/>
            <a:ext cx="736026" cy="477715"/>
          </a:xfrm>
          <a:prstGeom prst="ellipse">
            <a:avLst/>
          </a:prstGeom>
          <a:noFill/>
          <a:ln w="381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4"/>
          </p:cNvCxnSpPr>
          <p:nvPr/>
        </p:nvCxnSpPr>
        <p:spPr>
          <a:xfrm>
            <a:off x="4709104" y="3457203"/>
            <a:ext cx="0" cy="422077"/>
          </a:xfrm>
          <a:prstGeom prst="straightConnector1">
            <a:avLst/>
          </a:prstGeom>
          <a:ln w="28575">
            <a:solidFill>
              <a:srgbClr val="CC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4015" y="3819317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색상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717352" y="2978961"/>
            <a:ext cx="596031" cy="477715"/>
          </a:xfrm>
          <a:prstGeom prst="ellipse">
            <a:avLst/>
          </a:prstGeom>
          <a:noFill/>
          <a:ln w="381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0" idx="0"/>
          </p:cNvCxnSpPr>
          <p:nvPr/>
        </p:nvCxnSpPr>
        <p:spPr>
          <a:xfrm flipV="1">
            <a:off x="4015368" y="2724735"/>
            <a:ext cx="0" cy="254226"/>
          </a:xfrm>
          <a:prstGeom prst="straightConnector1">
            <a:avLst/>
          </a:prstGeom>
          <a:ln w="28575">
            <a:solidFill>
              <a:srgbClr val="CC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56422" y="2384275"/>
            <a:ext cx="105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스타일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69016" y="4563384"/>
            <a:ext cx="334356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화면 크기에 따라 표 너비가 자동으로 조절되게 하려면 </a:t>
            </a:r>
            <a:r>
              <a:rPr lang="en-US" altLang="ko-KR" dirty="0" smtClean="0"/>
              <a:t>width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%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756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셀 합치기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0509" y="1302294"/>
            <a:ext cx="9541163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셀을 가로로 합치기 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&lt;td&gt; </a:t>
            </a:r>
            <a:r>
              <a:rPr lang="ko-KR" altLang="en-US" dirty="0"/>
              <a:t>태그나 </a:t>
            </a:r>
            <a:r>
              <a:rPr lang="en-US" altLang="ko-KR" dirty="0"/>
              <a:t>&lt;</a:t>
            </a:r>
            <a:r>
              <a:rPr lang="en-US" altLang="ko-KR" dirty="0" err="1"/>
              <a:t>th</a:t>
            </a:r>
            <a:r>
              <a:rPr lang="en-US" altLang="ko-KR" dirty="0"/>
              <a:t>&gt; </a:t>
            </a:r>
            <a:r>
              <a:rPr lang="ko-KR" altLang="en-US" dirty="0"/>
              <a:t>태그에서 </a:t>
            </a:r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속성을 사용한다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colspan</a:t>
            </a:r>
            <a:r>
              <a:rPr lang="en-US" altLang="ko-KR" dirty="0"/>
              <a:t> = “</a:t>
            </a:r>
            <a:r>
              <a:rPr lang="ko-KR" altLang="en-US" dirty="0"/>
              <a:t>합친 개수</a:t>
            </a:r>
            <a:r>
              <a:rPr lang="en-US" altLang="ko-KR" dirty="0"/>
              <a:t>“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>
                <a:solidFill>
                  <a:srgbClr val="0070C0"/>
                </a:solidFill>
              </a:rPr>
              <a:t>td </a:t>
            </a:r>
            <a:r>
              <a:rPr lang="en-US" altLang="ko-KR" dirty="0" err="1">
                <a:solidFill>
                  <a:srgbClr val="0070C0"/>
                </a:solidFill>
              </a:rPr>
              <a:t>colspan</a:t>
            </a:r>
            <a:r>
              <a:rPr lang="en-US" altLang="ko-KR" dirty="0">
                <a:solidFill>
                  <a:srgbClr val="0070C0"/>
                </a:solidFill>
              </a:rPr>
              <a:t>=“3”&gt;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sz="2000" b="1" dirty="0" smtClean="0"/>
              <a:t>셀을 세로로 합치기</a:t>
            </a:r>
            <a:endParaRPr lang="en-US" altLang="ko-KR" sz="2000" b="1" dirty="0" smtClean="0"/>
          </a:p>
          <a:p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&lt;td&gt; </a:t>
            </a:r>
            <a:r>
              <a:rPr lang="ko-KR" altLang="en-US" dirty="0"/>
              <a:t>태그나 </a:t>
            </a:r>
            <a:r>
              <a:rPr lang="en-US" altLang="ko-KR" dirty="0"/>
              <a:t>&lt;</a:t>
            </a:r>
            <a:r>
              <a:rPr lang="en-US" altLang="ko-KR" dirty="0" err="1"/>
              <a:t>th</a:t>
            </a:r>
            <a:r>
              <a:rPr lang="en-US" altLang="ko-KR" dirty="0"/>
              <a:t>&gt; </a:t>
            </a:r>
            <a:r>
              <a:rPr lang="ko-KR" altLang="en-US" dirty="0"/>
              <a:t>태그에서 </a:t>
            </a:r>
            <a:r>
              <a:rPr lang="en-US" altLang="ko-KR" dirty="0" err="1"/>
              <a:t>rowspan</a:t>
            </a:r>
            <a:r>
              <a:rPr lang="en-US" altLang="ko-KR" dirty="0"/>
              <a:t> </a:t>
            </a:r>
            <a:r>
              <a:rPr lang="ko-KR" altLang="en-US" dirty="0"/>
              <a:t>속성을 사용한다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rowspan</a:t>
            </a:r>
            <a:r>
              <a:rPr lang="en-US" altLang="ko-KR" dirty="0"/>
              <a:t> = “</a:t>
            </a:r>
            <a:r>
              <a:rPr lang="ko-KR" altLang="en-US" dirty="0"/>
              <a:t>합친 개수“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0070C0"/>
                </a:solidFill>
              </a:rPr>
              <a:t>&lt;</a:t>
            </a:r>
            <a:r>
              <a:rPr lang="en-US" altLang="ko-KR" dirty="0">
                <a:solidFill>
                  <a:srgbClr val="0070C0"/>
                </a:solidFill>
              </a:rPr>
              <a:t>td </a:t>
            </a:r>
            <a:r>
              <a:rPr lang="en-US" altLang="ko-KR" dirty="0" err="1">
                <a:solidFill>
                  <a:srgbClr val="0070C0"/>
                </a:solidFill>
              </a:rPr>
              <a:t>rowspan</a:t>
            </a:r>
            <a:r>
              <a:rPr lang="en-US" altLang="ko-KR" dirty="0">
                <a:solidFill>
                  <a:srgbClr val="0070C0"/>
                </a:solidFill>
              </a:rPr>
              <a:t>=“3”&gt;</a:t>
            </a:r>
          </a:p>
        </p:txBody>
      </p:sp>
      <p:pic>
        <p:nvPicPr>
          <p:cNvPr id="4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000" y="1560944"/>
            <a:ext cx="2881319" cy="153549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000" y="3866177"/>
            <a:ext cx="3050879" cy="168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60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763" y="4451927"/>
            <a:ext cx="4254571" cy="203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셀 합치기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8363" y="1283882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\edited_table.html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8154" y="1727094"/>
            <a:ext cx="65024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0070C0"/>
                </a:solidFill>
              </a:rPr>
              <a:t>&lt;table summary="4</a:t>
            </a:r>
            <a:r>
              <a:rPr lang="ko-KR" altLang="en-US" sz="1600">
                <a:solidFill>
                  <a:srgbClr val="0070C0"/>
                </a:solidFill>
              </a:rPr>
              <a:t>인실과 </a:t>
            </a:r>
            <a:r>
              <a:rPr lang="en-US" altLang="ko-KR" sz="1600">
                <a:solidFill>
                  <a:srgbClr val="0070C0"/>
                </a:solidFill>
              </a:rPr>
              <a:t>2</a:t>
            </a:r>
            <a:r>
              <a:rPr lang="ko-KR" altLang="en-US" sz="1600">
                <a:solidFill>
                  <a:srgbClr val="0070C0"/>
                </a:solidFill>
              </a:rPr>
              <a:t>인실이 있으며 </a:t>
            </a:r>
            <a:r>
              <a:rPr lang="en-US" altLang="ko-KR" sz="1600">
                <a:solidFill>
                  <a:srgbClr val="0070C0"/>
                </a:solidFill>
              </a:rPr>
              <a:t>1</a:t>
            </a:r>
            <a:r>
              <a:rPr lang="ko-KR" altLang="en-US" sz="1600">
                <a:solidFill>
                  <a:srgbClr val="0070C0"/>
                </a:solidFill>
              </a:rPr>
              <a:t>인당 </a:t>
            </a:r>
            <a:r>
              <a:rPr lang="en-US" altLang="ko-KR" sz="1600">
                <a:solidFill>
                  <a:srgbClr val="0070C0"/>
                </a:solidFill>
              </a:rPr>
              <a:t>2</a:t>
            </a:r>
            <a:r>
              <a:rPr lang="ko-KR" altLang="en-US" sz="1600">
                <a:solidFill>
                  <a:srgbClr val="0070C0"/>
                </a:solidFill>
              </a:rPr>
              <a:t>만원입니다</a:t>
            </a:r>
            <a:r>
              <a:rPr lang="en-US" altLang="ko-KR" sz="1600">
                <a:solidFill>
                  <a:srgbClr val="0070C0"/>
                </a:solidFill>
              </a:rPr>
              <a:t>"&gt;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&lt;caption&gt;</a:t>
            </a:r>
            <a:r>
              <a:rPr lang="ko-KR" altLang="en-US" sz="1600">
                <a:solidFill>
                  <a:srgbClr val="0070C0"/>
                </a:solidFill>
              </a:rPr>
              <a:t>요안도라 객실</a:t>
            </a:r>
            <a:r>
              <a:rPr lang="en-US" altLang="ko-KR" sz="1600">
                <a:solidFill>
                  <a:srgbClr val="0070C0"/>
                </a:solidFill>
              </a:rPr>
              <a:t>&lt;/caption&gt;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&lt;tr&gt;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  &lt;th&gt;</a:t>
            </a:r>
            <a:r>
              <a:rPr lang="ko-KR" altLang="en-US" sz="1600">
                <a:solidFill>
                  <a:srgbClr val="0070C0"/>
                </a:solidFill>
              </a:rPr>
              <a:t>방 이름</a:t>
            </a:r>
            <a:r>
              <a:rPr lang="en-US" altLang="ko-KR" sz="1600">
                <a:solidFill>
                  <a:srgbClr val="0070C0"/>
                </a:solidFill>
              </a:rPr>
              <a:t>&lt;/th&gt;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  &lt;th&gt;</a:t>
            </a:r>
            <a:r>
              <a:rPr lang="ko-KR" altLang="en-US" sz="1600">
                <a:solidFill>
                  <a:srgbClr val="0070C0"/>
                </a:solidFill>
              </a:rPr>
              <a:t>대상</a:t>
            </a:r>
            <a:r>
              <a:rPr lang="en-US" altLang="ko-KR" sz="1600">
                <a:solidFill>
                  <a:srgbClr val="0070C0"/>
                </a:solidFill>
              </a:rPr>
              <a:t>&lt;/th&gt;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  &lt;th&gt;</a:t>
            </a:r>
            <a:r>
              <a:rPr lang="ko-KR" altLang="en-US" sz="1600">
                <a:solidFill>
                  <a:srgbClr val="0070C0"/>
                </a:solidFill>
              </a:rPr>
              <a:t>크기</a:t>
            </a:r>
            <a:r>
              <a:rPr lang="en-US" altLang="ko-KR" sz="1600">
                <a:solidFill>
                  <a:srgbClr val="0070C0"/>
                </a:solidFill>
              </a:rPr>
              <a:t>&lt;/th&gt;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  &lt;th&gt;</a:t>
            </a:r>
            <a:r>
              <a:rPr lang="ko-KR" altLang="en-US" sz="1600">
                <a:solidFill>
                  <a:srgbClr val="0070C0"/>
                </a:solidFill>
              </a:rPr>
              <a:t>가격</a:t>
            </a:r>
            <a:r>
              <a:rPr lang="en-US" altLang="ko-KR" sz="1600">
                <a:solidFill>
                  <a:srgbClr val="0070C0"/>
                </a:solidFill>
              </a:rPr>
              <a:t>&lt;/th&gt;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&lt;/tr&gt;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&lt;tr&gt;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  &lt;th&gt;</a:t>
            </a:r>
            <a:r>
              <a:rPr lang="ko-KR" altLang="en-US" sz="1600">
                <a:solidFill>
                  <a:srgbClr val="0070C0"/>
                </a:solidFill>
              </a:rPr>
              <a:t>유채방</a:t>
            </a:r>
            <a:r>
              <a:rPr lang="en-US" altLang="ko-KR" sz="1600">
                <a:solidFill>
                  <a:srgbClr val="0070C0"/>
                </a:solidFill>
              </a:rPr>
              <a:t>&lt;/th&gt;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  &lt;td&gt;</a:t>
            </a:r>
            <a:r>
              <a:rPr lang="ko-KR" altLang="en-US" sz="1600">
                <a:solidFill>
                  <a:srgbClr val="0070C0"/>
                </a:solidFill>
              </a:rPr>
              <a:t>여성 도미토리</a:t>
            </a:r>
            <a:r>
              <a:rPr lang="en-US" altLang="ko-KR" sz="1600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  </a:t>
            </a:r>
            <a:r>
              <a:rPr lang="en-US" altLang="ko-KR" sz="1600">
                <a:solidFill>
                  <a:srgbClr val="C00000"/>
                </a:solidFill>
              </a:rPr>
              <a:t>&lt;td rowspan="3"&gt;</a:t>
            </a:r>
            <a:r>
              <a:rPr lang="en-US" altLang="ko-KR" sz="1600">
                <a:solidFill>
                  <a:srgbClr val="0070C0"/>
                </a:solidFill>
              </a:rPr>
              <a:t>4</a:t>
            </a:r>
            <a:r>
              <a:rPr lang="ko-KR" altLang="en-US" sz="1600">
                <a:solidFill>
                  <a:srgbClr val="0070C0"/>
                </a:solidFill>
              </a:rPr>
              <a:t>인실</a:t>
            </a:r>
            <a:r>
              <a:rPr lang="en-US" altLang="ko-KR" sz="1600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  </a:t>
            </a:r>
            <a:r>
              <a:rPr lang="en-US" altLang="ko-KR" sz="1600">
                <a:solidFill>
                  <a:srgbClr val="C00000"/>
                </a:solidFill>
              </a:rPr>
              <a:t>&lt;td rowspan="4"&gt;</a:t>
            </a:r>
            <a:r>
              <a:rPr lang="en-US" altLang="ko-KR" sz="1600">
                <a:solidFill>
                  <a:srgbClr val="0070C0"/>
                </a:solidFill>
              </a:rPr>
              <a:t>1</a:t>
            </a:r>
            <a:r>
              <a:rPr lang="ko-KR" altLang="en-US" sz="1600">
                <a:solidFill>
                  <a:srgbClr val="0070C0"/>
                </a:solidFill>
              </a:rPr>
              <a:t>인 </a:t>
            </a:r>
            <a:r>
              <a:rPr lang="en-US" altLang="ko-KR" sz="1600">
                <a:solidFill>
                  <a:srgbClr val="0070C0"/>
                </a:solidFill>
              </a:rPr>
              <a:t>20,000</a:t>
            </a:r>
            <a:r>
              <a:rPr lang="ko-KR" altLang="en-US" sz="1600">
                <a:solidFill>
                  <a:srgbClr val="0070C0"/>
                </a:solidFill>
              </a:rPr>
              <a:t>원</a:t>
            </a:r>
            <a:r>
              <a:rPr lang="en-US" altLang="ko-KR" sz="1600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&lt;/</a:t>
            </a:r>
            <a:r>
              <a:rPr lang="en-US" altLang="ko-KR" sz="1600">
                <a:solidFill>
                  <a:srgbClr val="0070C0"/>
                </a:solidFill>
              </a:rPr>
              <a:t>tr</a:t>
            </a:r>
            <a:r>
              <a:rPr lang="en-US" altLang="ko-KR" sz="1600" smtClean="0">
                <a:solidFill>
                  <a:srgbClr val="0070C0"/>
                </a:solidFill>
              </a:rPr>
              <a:t>&gt;</a:t>
            </a:r>
            <a:endParaRPr lang="en-US" altLang="ko-KR" sz="160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2991" y="2194607"/>
            <a:ext cx="42856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0070C0"/>
                </a:solidFill>
              </a:rPr>
              <a:t> </a:t>
            </a:r>
            <a:r>
              <a:rPr lang="en-US" altLang="ko-KR" sz="1600" smtClean="0">
                <a:solidFill>
                  <a:srgbClr val="0070C0"/>
                </a:solidFill>
              </a:rPr>
              <a:t>      &lt;</a:t>
            </a:r>
            <a:r>
              <a:rPr lang="en-US" altLang="ko-KR" sz="1600">
                <a:solidFill>
                  <a:srgbClr val="0070C0"/>
                </a:solidFill>
              </a:rPr>
              <a:t>tr&gt;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</a:t>
            </a:r>
            <a:r>
              <a:rPr lang="en-US" altLang="ko-KR" sz="1600" smtClean="0">
                <a:solidFill>
                  <a:srgbClr val="0070C0"/>
                </a:solidFill>
              </a:rPr>
              <a:t>   </a:t>
            </a:r>
            <a:r>
              <a:rPr lang="en-US" altLang="ko-KR" sz="1600">
                <a:solidFill>
                  <a:srgbClr val="C00000"/>
                </a:solidFill>
              </a:rPr>
              <a:t>&lt;th rowspan="2"&gt;</a:t>
            </a:r>
            <a:r>
              <a:rPr lang="ko-KR" altLang="en-US" sz="1600">
                <a:solidFill>
                  <a:srgbClr val="0070C0"/>
                </a:solidFill>
              </a:rPr>
              <a:t>동백방</a:t>
            </a:r>
            <a:r>
              <a:rPr lang="en-US" altLang="ko-KR" sz="1600">
                <a:solidFill>
                  <a:srgbClr val="0070C0"/>
                </a:solidFill>
              </a:rPr>
              <a:t>&lt;/th&gt;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</a:t>
            </a:r>
            <a:r>
              <a:rPr lang="en-US" altLang="ko-KR" sz="1600" smtClean="0">
                <a:solidFill>
                  <a:srgbClr val="0070C0"/>
                </a:solidFill>
              </a:rPr>
              <a:t>   </a:t>
            </a:r>
            <a:r>
              <a:rPr lang="en-US" altLang="ko-KR" sz="1600">
                <a:solidFill>
                  <a:srgbClr val="0070C0"/>
                </a:solidFill>
              </a:rPr>
              <a:t>&lt;td&gt;</a:t>
            </a:r>
            <a:r>
              <a:rPr lang="ko-KR" altLang="en-US" sz="1600">
                <a:solidFill>
                  <a:srgbClr val="0070C0"/>
                </a:solidFill>
              </a:rPr>
              <a:t>동성 도미토리</a:t>
            </a:r>
            <a:r>
              <a:rPr lang="en-US" altLang="ko-KR" sz="1600">
                <a:solidFill>
                  <a:srgbClr val="0070C0"/>
                </a:solidFill>
              </a:rPr>
              <a:t>&lt;/td&gt;            </a:t>
            </a:r>
          </a:p>
          <a:p>
            <a:r>
              <a:rPr lang="en-US" altLang="ko-KR" sz="1600" smtClean="0">
                <a:solidFill>
                  <a:srgbClr val="0070C0"/>
                </a:solidFill>
              </a:rPr>
              <a:t>         </a:t>
            </a:r>
            <a:r>
              <a:rPr lang="en-US" altLang="ko-KR" sz="1600">
                <a:solidFill>
                  <a:srgbClr val="0070C0"/>
                </a:solidFill>
              </a:rPr>
              <a:t>&lt;/tr&gt;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&lt;tr&gt; 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  &lt;td&gt;</a:t>
            </a:r>
            <a:r>
              <a:rPr lang="ko-KR" altLang="en-US" sz="1600">
                <a:solidFill>
                  <a:srgbClr val="0070C0"/>
                </a:solidFill>
              </a:rPr>
              <a:t>가족 </a:t>
            </a:r>
            <a:r>
              <a:rPr lang="en-US" altLang="ko-KR" sz="1600">
                <a:solidFill>
                  <a:srgbClr val="0070C0"/>
                </a:solidFill>
              </a:rPr>
              <a:t>1</a:t>
            </a:r>
            <a:r>
              <a:rPr lang="ko-KR" altLang="en-US" sz="1600">
                <a:solidFill>
                  <a:srgbClr val="0070C0"/>
                </a:solidFill>
              </a:rPr>
              <a:t>팀</a:t>
            </a:r>
            <a:r>
              <a:rPr lang="en-US" altLang="ko-KR" sz="1600">
                <a:solidFill>
                  <a:srgbClr val="0070C0"/>
                </a:solidFill>
              </a:rPr>
              <a:t>&lt;/td&gt;           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&lt;/tr&gt;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&lt;tr&gt;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  &lt;th&gt;</a:t>
            </a:r>
            <a:r>
              <a:rPr lang="ko-KR" altLang="en-US" sz="1600">
                <a:solidFill>
                  <a:srgbClr val="0070C0"/>
                </a:solidFill>
              </a:rPr>
              <a:t>천혜향방</a:t>
            </a:r>
            <a:r>
              <a:rPr lang="en-US" altLang="ko-KR" sz="1600">
                <a:solidFill>
                  <a:srgbClr val="0070C0"/>
                </a:solidFill>
              </a:rPr>
              <a:t>&lt;/th&gt;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  &lt;td&gt;-&lt;/td&gt;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  &lt;td&gt;2</a:t>
            </a:r>
            <a:r>
              <a:rPr lang="ko-KR" altLang="en-US" sz="1600">
                <a:solidFill>
                  <a:srgbClr val="0070C0"/>
                </a:solidFill>
              </a:rPr>
              <a:t>인실</a:t>
            </a:r>
            <a:r>
              <a:rPr lang="en-US" altLang="ko-KR" sz="1600">
                <a:solidFill>
                  <a:srgbClr val="0070C0"/>
                </a:solidFill>
              </a:rPr>
              <a:t>&lt;/td&gt;            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  &lt;/tr&gt;</a:t>
            </a:r>
          </a:p>
          <a:p>
            <a:r>
              <a:rPr lang="en-US" altLang="ko-KR" sz="1600">
                <a:solidFill>
                  <a:srgbClr val="0070C0"/>
                </a:solidFill>
              </a:rPr>
              <a:t>        &lt;/table&gt; 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976268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표에 캡션 넣기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0509" y="1302294"/>
            <a:ext cx="95411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캡션 </a:t>
            </a:r>
            <a:r>
              <a:rPr lang="en-US" altLang="ko-KR" sz="2000" dirty="0"/>
              <a:t>: </a:t>
            </a:r>
            <a:r>
              <a:rPr lang="ko-KR" altLang="en-US" sz="2000" dirty="0"/>
              <a:t>테이블의 제목 역할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&lt;table&gt; </a:t>
            </a:r>
            <a:r>
              <a:rPr lang="ko-KR" altLang="en-US" sz="2000" dirty="0"/>
              <a:t>태그 바로 다음에 사용한다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&lt;caption&gt;</a:t>
            </a:r>
            <a:r>
              <a:rPr lang="ko-KR" altLang="en-US" sz="2000" dirty="0"/>
              <a:t>과 </a:t>
            </a:r>
            <a:r>
              <a:rPr lang="en-US" altLang="ko-KR" sz="2000" dirty="0"/>
              <a:t>&lt;/caption&gt; </a:t>
            </a:r>
            <a:r>
              <a:rPr lang="ko-KR" altLang="en-US" sz="2000" dirty="0"/>
              <a:t>사이에 원하는 내용 입력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예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</a:rPr>
              <a:t>&lt;table&gt;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</a:rPr>
              <a:t>   </a:t>
            </a:r>
            <a:r>
              <a:rPr lang="en-US" altLang="ko-KR" sz="2000" dirty="0">
                <a:solidFill>
                  <a:srgbClr val="C00000"/>
                </a:solidFill>
              </a:rPr>
              <a:t>&lt;caption&gt; </a:t>
            </a:r>
            <a:r>
              <a:rPr lang="ko-KR" altLang="en-US" sz="2000" dirty="0">
                <a:solidFill>
                  <a:srgbClr val="0070C0"/>
                </a:solidFill>
              </a:rPr>
              <a:t>과목별 점수 </a:t>
            </a:r>
            <a:r>
              <a:rPr lang="en-US" altLang="ko-KR" sz="2000" dirty="0">
                <a:solidFill>
                  <a:srgbClr val="C00000"/>
                </a:solidFill>
              </a:rPr>
              <a:t>&lt;/caption&gt;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</a:rPr>
              <a:t>…</a:t>
            </a:r>
            <a:br>
              <a:rPr lang="en-US" altLang="ko-KR" sz="2000" dirty="0">
                <a:solidFill>
                  <a:srgbClr val="0070C0"/>
                </a:solidFill>
              </a:rPr>
            </a:br>
            <a:r>
              <a:rPr lang="en-US" altLang="ko-KR" sz="2000" dirty="0">
                <a:solidFill>
                  <a:srgbClr val="0070C0"/>
                </a:solidFill>
              </a:rPr>
              <a:t>&lt;/table&gt;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696" t="19012" r="22114" b="6133"/>
          <a:stretch/>
        </p:blipFill>
        <p:spPr>
          <a:xfrm>
            <a:off x="7481866" y="2640374"/>
            <a:ext cx="3331029" cy="302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1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표에 캡션 넣기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8363" y="1283882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\table2.html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5998" y="1958002"/>
            <a:ext cx="9199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</a:rPr>
              <a:t>&lt;table summary="</a:t>
            </a:r>
            <a:r>
              <a:rPr lang="ko-KR" altLang="en-US">
                <a:solidFill>
                  <a:srgbClr val="0070C0"/>
                </a:solidFill>
              </a:rPr>
              <a:t>여성 도미토리용인 유채방은 </a:t>
            </a:r>
            <a:r>
              <a:rPr lang="en-US" altLang="ko-KR">
                <a:solidFill>
                  <a:srgbClr val="0070C0"/>
                </a:solidFill>
              </a:rPr>
              <a:t>4</a:t>
            </a:r>
            <a:r>
              <a:rPr lang="ko-KR" altLang="en-US">
                <a:solidFill>
                  <a:srgbClr val="0070C0"/>
                </a:solidFill>
              </a:rPr>
              <a:t>인용이며 </a:t>
            </a:r>
            <a:r>
              <a:rPr lang="en-US" altLang="ko-KR">
                <a:solidFill>
                  <a:srgbClr val="0070C0"/>
                </a:solidFill>
              </a:rPr>
              <a:t>1</a:t>
            </a:r>
            <a:r>
              <a:rPr lang="ko-KR" altLang="en-US">
                <a:solidFill>
                  <a:srgbClr val="0070C0"/>
                </a:solidFill>
              </a:rPr>
              <a:t>인당 </a:t>
            </a:r>
            <a:r>
              <a:rPr lang="en-US" altLang="ko-KR">
                <a:solidFill>
                  <a:srgbClr val="0070C0"/>
                </a:solidFill>
              </a:rPr>
              <a:t>2</a:t>
            </a:r>
            <a:r>
              <a:rPr lang="ko-KR" altLang="en-US">
                <a:solidFill>
                  <a:srgbClr val="0070C0"/>
                </a:solidFill>
              </a:rPr>
              <a:t>만원입니다</a:t>
            </a:r>
            <a:r>
              <a:rPr lang="en-US" altLang="ko-KR">
                <a:solidFill>
                  <a:srgbClr val="0070C0"/>
                </a:solidFill>
              </a:rPr>
              <a:t>"&gt;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</a:t>
            </a:r>
            <a:r>
              <a:rPr lang="en-US" altLang="ko-KR">
                <a:solidFill>
                  <a:srgbClr val="C00000"/>
                </a:solidFill>
              </a:rPr>
              <a:t>&lt;caption&gt;</a:t>
            </a:r>
            <a:r>
              <a:rPr lang="ko-KR" altLang="en-US">
                <a:solidFill>
                  <a:srgbClr val="0070C0"/>
                </a:solidFill>
              </a:rPr>
              <a:t>여성 도미토리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유채방</a:t>
            </a:r>
            <a:r>
              <a:rPr lang="en-US" altLang="ko-KR">
                <a:solidFill>
                  <a:srgbClr val="C00000"/>
                </a:solidFill>
              </a:rPr>
              <a:t>&lt;/caption&gt;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  &lt;tr&gt;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    &lt;th&gt;</a:t>
            </a:r>
            <a:r>
              <a:rPr lang="ko-KR" altLang="en-US">
                <a:solidFill>
                  <a:srgbClr val="0070C0"/>
                </a:solidFill>
              </a:rPr>
              <a:t>대상</a:t>
            </a:r>
            <a:r>
              <a:rPr lang="en-US" altLang="ko-KR">
                <a:solidFill>
                  <a:srgbClr val="0070C0"/>
                </a:solidFill>
              </a:rPr>
              <a:t>&lt;/th&gt;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    &lt;td&gt;</a:t>
            </a:r>
            <a:r>
              <a:rPr lang="ko-KR" altLang="en-US">
                <a:solidFill>
                  <a:srgbClr val="0070C0"/>
                </a:solidFill>
              </a:rPr>
              <a:t>여성 도미토리</a:t>
            </a:r>
            <a:r>
              <a:rPr lang="en-US" altLang="ko-KR">
                <a:solidFill>
                  <a:srgbClr val="0070C0"/>
                </a:solidFill>
              </a:rPr>
              <a:t>&lt;/td&gt;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  &lt;/</a:t>
            </a:r>
            <a:r>
              <a:rPr lang="en-US" altLang="ko-KR">
                <a:solidFill>
                  <a:srgbClr val="0070C0"/>
                </a:solidFill>
              </a:rPr>
              <a:t>tr</a:t>
            </a:r>
            <a:r>
              <a:rPr lang="en-US" altLang="ko-KR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        ……</a:t>
            </a:r>
            <a:endParaRPr lang="en-US" altLang="ko-KR">
              <a:solidFill>
                <a:srgbClr val="0070C0"/>
              </a:solidFill>
            </a:endParaRPr>
          </a:p>
          <a:p>
            <a:r>
              <a:rPr lang="en-US" altLang="ko-KR" smtClean="0">
                <a:solidFill>
                  <a:srgbClr val="0070C0"/>
                </a:solidFill>
              </a:rPr>
              <a:t>&lt;/</a:t>
            </a:r>
            <a:r>
              <a:rPr lang="en-US" altLang="ko-KR">
                <a:solidFill>
                  <a:srgbClr val="0070C0"/>
                </a:solidFill>
              </a:rPr>
              <a:t>table&gt;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699" y="3277545"/>
            <a:ext cx="41719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947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표와 배경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0509" y="1302294"/>
            <a:ext cx="9541163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배경색과 배경 이미지 넣기 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배경색을 지정하는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속성 </a:t>
            </a:r>
            <a:r>
              <a:rPr lang="en-US" altLang="ko-KR" dirty="0"/>
              <a:t>: background-color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배경 이미지를 지정하는 </a:t>
            </a:r>
            <a:r>
              <a:rPr lang="en-US" altLang="ko-KR" dirty="0"/>
              <a:t>CSS </a:t>
            </a:r>
            <a:r>
              <a:rPr lang="ko-KR" altLang="en-US" dirty="0"/>
              <a:t>속성 </a:t>
            </a:r>
            <a:r>
              <a:rPr lang="en-US" altLang="ko-KR" dirty="0"/>
              <a:t>: background-image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table { background-color: </a:t>
            </a:r>
            <a:r>
              <a:rPr lang="en-US" altLang="ko-KR" dirty="0" err="1">
                <a:solidFill>
                  <a:srgbClr val="0070C0"/>
                </a:solidFill>
              </a:rPr>
              <a:t>lightgreen</a:t>
            </a:r>
            <a:r>
              <a:rPr lang="en-US" altLang="ko-KR" dirty="0">
                <a:solidFill>
                  <a:srgbClr val="0070C0"/>
                </a:solidFill>
              </a:rPr>
              <a:t>; 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table { background-image: </a:t>
            </a:r>
            <a:r>
              <a:rPr lang="en-US" altLang="ko-KR" dirty="0" err="1">
                <a:solidFill>
                  <a:srgbClr val="0070C0"/>
                </a:solidFill>
              </a:rPr>
              <a:t>url</a:t>
            </a:r>
            <a:r>
              <a:rPr lang="en-US" altLang="ko-KR" dirty="0">
                <a:solidFill>
                  <a:srgbClr val="0070C0"/>
                </a:solidFill>
              </a:rPr>
              <a:t>(bg.jpg) no-repeat left top</a:t>
            </a:r>
            <a:r>
              <a:rPr lang="en-US" altLang="ko-KR" dirty="0" smtClean="0">
                <a:solidFill>
                  <a:srgbClr val="0070C0"/>
                </a:solidFill>
              </a:rPr>
              <a:t>;}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td, </a:t>
            </a:r>
            <a:r>
              <a:rPr lang="en-US" altLang="ko-KR" dirty="0" err="1">
                <a:solidFill>
                  <a:srgbClr val="0070C0"/>
                </a:solidFill>
              </a:rPr>
              <a:t>th</a:t>
            </a:r>
            <a:r>
              <a:rPr lang="en-US" altLang="ko-KR" dirty="0">
                <a:solidFill>
                  <a:srgbClr val="0070C0"/>
                </a:solidFill>
              </a:rPr>
              <a:t> { background-color: </a:t>
            </a:r>
            <a:r>
              <a:rPr lang="en-US" altLang="ko-KR" dirty="0" err="1">
                <a:solidFill>
                  <a:srgbClr val="0070C0"/>
                </a:solidFill>
              </a:rPr>
              <a:t>lightgreen</a:t>
            </a:r>
            <a:r>
              <a:rPr lang="en-US" altLang="ko-KR" dirty="0">
                <a:solidFill>
                  <a:srgbClr val="0070C0"/>
                </a:solidFill>
              </a:rPr>
              <a:t>; </a:t>
            </a:r>
            <a:r>
              <a:rPr lang="en-US" altLang="ko-KR" dirty="0" smtClean="0">
                <a:solidFill>
                  <a:srgbClr val="0070C0"/>
                </a:solidFill>
              </a:rPr>
              <a:t>}</a:t>
            </a:r>
            <a:endParaRPr lang="en-US" altLang="ko-KR" dirty="0">
              <a:solidFill>
                <a:srgbClr val="0070C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656182" y="4618182"/>
            <a:ext cx="8402218" cy="939404"/>
            <a:chOff x="1656182" y="4618182"/>
            <a:chExt cx="8402218" cy="939404"/>
          </a:xfrm>
        </p:grpSpPr>
        <p:sp>
          <p:nvSpPr>
            <p:cNvPr id="4" name="TextBox 3"/>
            <p:cNvSpPr txBox="1"/>
            <p:nvPr/>
          </p:nvSpPr>
          <p:spPr>
            <a:xfrm>
              <a:off x="1656182" y="5219032"/>
              <a:ext cx="8402218" cy="33855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600" smtClean="0"/>
                <a:t>이렇게 하면 모든 셀에 다 배경색이 들어가서 </a:t>
              </a:r>
              <a:r>
                <a:rPr lang="en-US" altLang="ko-KR" sz="1600" smtClean="0"/>
                <a:t>table</a:t>
              </a:r>
              <a:r>
                <a:rPr lang="ko-KR" altLang="en-US" sz="1600" smtClean="0"/>
                <a:t>에 배경색을 지정한 것과 똑같아진다</a:t>
              </a:r>
              <a:r>
                <a:rPr lang="en-US" altLang="ko-KR" sz="1600" smtClean="0"/>
                <a:t>.</a:t>
              </a:r>
              <a:endParaRPr lang="ko-KR" altLang="en-US" sz="1600"/>
            </a:p>
          </p:txBody>
        </p:sp>
        <p:cxnSp>
          <p:nvCxnSpPr>
            <p:cNvPr id="8" name="꺾인 연결선 7"/>
            <p:cNvCxnSpPr>
              <a:stCxn id="4" idx="0"/>
            </p:cNvCxnSpPr>
            <p:nvPr/>
          </p:nvCxnSpPr>
          <p:spPr>
            <a:xfrm rot="16200000" flipV="1">
              <a:off x="5145130" y="4506870"/>
              <a:ext cx="600850" cy="823473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932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텍스트를 묶어서 처리하는 태그들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3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열 묶기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0509" y="1302294"/>
            <a:ext cx="9541163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&lt;col&gt; 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한 열에 있는 모든 셀을 </a:t>
            </a:r>
            <a:r>
              <a:rPr lang="ko-KR" altLang="en-US" dirty="0" smtClean="0"/>
              <a:t>묶는다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닫는 태그는 없다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&lt;</a:t>
            </a:r>
            <a:r>
              <a:rPr lang="en-US" altLang="ko-KR" sz="2000" b="1" dirty="0" err="1"/>
              <a:t>colgroup</a:t>
            </a:r>
            <a:r>
              <a:rPr lang="en-US" altLang="ko-KR" sz="2000" b="1" dirty="0"/>
              <a:t>&gt; </a:t>
            </a:r>
            <a:endParaRPr lang="en-US" altLang="ko-KR" sz="20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 </a:t>
            </a:r>
            <a:r>
              <a:rPr lang="ko-KR" altLang="en-US" dirty="0"/>
              <a:t>개의 </a:t>
            </a:r>
            <a:r>
              <a:rPr lang="en-US" altLang="ko-KR" dirty="0"/>
              <a:t>&lt;col&gt; </a:t>
            </a:r>
            <a:r>
              <a:rPr lang="ko-KR" altLang="en-US" dirty="0"/>
              <a:t>태그를 묶어 그룹으로 스타일을 적용하기도 하고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&lt;</a:t>
            </a:r>
            <a:r>
              <a:rPr lang="en-US" altLang="ko-KR" dirty="0" err="1"/>
              <a:t>colgroup</a:t>
            </a:r>
            <a:r>
              <a:rPr lang="en-US" altLang="ko-KR" dirty="0"/>
              <a:t> span=“2”&gt;</a:t>
            </a:r>
            <a:r>
              <a:rPr lang="ko-KR" altLang="en-US" dirty="0"/>
              <a:t>처럼 </a:t>
            </a:r>
            <a:r>
              <a:rPr lang="en-US" altLang="ko-KR" dirty="0"/>
              <a:t>span </a:t>
            </a:r>
            <a:r>
              <a:rPr lang="ko-KR" altLang="en-US" dirty="0"/>
              <a:t>속성을 이용해 열을 </a:t>
            </a:r>
            <a:r>
              <a:rPr lang="ko-KR" altLang="en-US" dirty="0" smtClean="0"/>
              <a:t>묶기도 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0070C0"/>
                </a:solidFill>
              </a:rPr>
              <a:t>예</a:t>
            </a:r>
            <a:r>
              <a:rPr lang="en-US" altLang="ko-KR" dirty="0" smtClean="0">
                <a:solidFill>
                  <a:srgbClr val="0070C0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&lt;table&gt;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      &lt;</a:t>
            </a:r>
            <a:r>
              <a:rPr lang="en-US" altLang="ko-KR" dirty="0">
                <a:solidFill>
                  <a:srgbClr val="0070C0"/>
                </a:solidFill>
              </a:rPr>
              <a:t>col style="</a:t>
            </a:r>
            <a:r>
              <a:rPr lang="en-US" altLang="ko-KR" dirty="0" err="1">
                <a:solidFill>
                  <a:srgbClr val="0070C0"/>
                </a:solidFill>
              </a:rPr>
              <a:t>background:blue</a:t>
            </a:r>
            <a:r>
              <a:rPr lang="en-US" altLang="ko-KR" dirty="0">
                <a:solidFill>
                  <a:srgbClr val="0070C0"/>
                </a:solidFill>
              </a:rPr>
              <a:t>;"&gt;  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      &lt;</a:t>
            </a:r>
            <a:r>
              <a:rPr lang="en-US" altLang="ko-KR" dirty="0" err="1">
                <a:solidFill>
                  <a:srgbClr val="0070C0"/>
                </a:solidFill>
              </a:rPr>
              <a:t>colgroup</a:t>
            </a:r>
            <a:r>
              <a:rPr lang="en-US" altLang="ko-KR" dirty="0">
                <a:solidFill>
                  <a:srgbClr val="0070C0"/>
                </a:solidFill>
              </a:rPr>
              <a:t> span="2" style=“</a:t>
            </a:r>
            <a:r>
              <a:rPr lang="en-US" altLang="ko-KR" dirty="0" err="1">
                <a:solidFill>
                  <a:srgbClr val="0070C0"/>
                </a:solidFill>
              </a:rPr>
              <a:t>background:skyblue</a:t>
            </a:r>
            <a:r>
              <a:rPr lang="en-US" altLang="ko-KR" dirty="0">
                <a:solidFill>
                  <a:srgbClr val="0070C0"/>
                </a:solidFill>
              </a:rPr>
              <a:t>;"&gt;  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      &lt;</a:t>
            </a:r>
            <a:r>
              <a:rPr lang="en-US" altLang="ko-KR" dirty="0">
                <a:solidFill>
                  <a:srgbClr val="0070C0"/>
                </a:solidFill>
              </a:rPr>
              <a:t>col&gt;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….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723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 열 묶기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8363" y="1283882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\table3.html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5998" y="1958002"/>
            <a:ext cx="91994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</a:rPr>
              <a:t>&lt;table summary="4</a:t>
            </a:r>
            <a:r>
              <a:rPr lang="ko-KR" altLang="en-US">
                <a:solidFill>
                  <a:srgbClr val="0070C0"/>
                </a:solidFill>
              </a:rPr>
              <a:t>인실과 </a:t>
            </a:r>
            <a:r>
              <a:rPr lang="en-US" altLang="ko-KR">
                <a:solidFill>
                  <a:srgbClr val="0070C0"/>
                </a:solidFill>
              </a:rPr>
              <a:t>2</a:t>
            </a:r>
            <a:r>
              <a:rPr lang="ko-KR" altLang="en-US">
                <a:solidFill>
                  <a:srgbClr val="0070C0"/>
                </a:solidFill>
              </a:rPr>
              <a:t>인실이 있으며 </a:t>
            </a:r>
            <a:r>
              <a:rPr lang="en-US" altLang="ko-KR">
                <a:solidFill>
                  <a:srgbClr val="0070C0"/>
                </a:solidFill>
              </a:rPr>
              <a:t>1</a:t>
            </a:r>
            <a:r>
              <a:rPr lang="ko-KR" altLang="en-US">
                <a:solidFill>
                  <a:srgbClr val="0070C0"/>
                </a:solidFill>
              </a:rPr>
              <a:t>인당 </a:t>
            </a:r>
            <a:r>
              <a:rPr lang="en-US" altLang="ko-KR">
                <a:solidFill>
                  <a:srgbClr val="0070C0"/>
                </a:solidFill>
              </a:rPr>
              <a:t>2</a:t>
            </a:r>
            <a:r>
              <a:rPr lang="ko-KR" altLang="en-US">
                <a:solidFill>
                  <a:srgbClr val="0070C0"/>
                </a:solidFill>
              </a:rPr>
              <a:t>만원입니다</a:t>
            </a:r>
            <a:r>
              <a:rPr lang="en-US" altLang="ko-KR">
                <a:solidFill>
                  <a:srgbClr val="0070C0"/>
                </a:solidFill>
              </a:rPr>
              <a:t>"&gt;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&lt;caption&gt;</a:t>
            </a:r>
            <a:r>
              <a:rPr lang="ko-KR" altLang="en-US">
                <a:solidFill>
                  <a:srgbClr val="0070C0"/>
                </a:solidFill>
              </a:rPr>
              <a:t>요안도라 객실</a:t>
            </a:r>
            <a:r>
              <a:rPr lang="en-US" altLang="ko-KR">
                <a:solidFill>
                  <a:srgbClr val="0070C0"/>
                </a:solidFill>
              </a:rPr>
              <a:t>&lt;/caption&gt;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</a:t>
            </a:r>
            <a:r>
              <a:rPr lang="en-US" altLang="ko-KR">
                <a:solidFill>
                  <a:srgbClr val="C00000"/>
                </a:solidFill>
              </a:rPr>
              <a:t>&lt;col&gt;</a:t>
            </a:r>
          </a:p>
          <a:p>
            <a:r>
              <a:rPr lang="en-US" altLang="ko-KR" smtClean="0">
                <a:solidFill>
                  <a:srgbClr val="C00000"/>
                </a:solidFill>
              </a:rPr>
              <a:t>        &lt;</a:t>
            </a:r>
            <a:r>
              <a:rPr lang="en-US" altLang="ko-KR">
                <a:solidFill>
                  <a:srgbClr val="C00000"/>
                </a:solidFill>
              </a:rPr>
              <a:t>col style="background:yellow"&gt;        </a:t>
            </a:r>
          </a:p>
          <a:p>
            <a:r>
              <a:rPr lang="en-US" altLang="ko-KR">
                <a:solidFill>
                  <a:srgbClr val="C00000"/>
                </a:solidFill>
              </a:rPr>
              <a:t>        &lt;colgroup span="2" style="background:#ffc;"&gt;&lt;/colgroup&gt;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</a:t>
            </a:r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tr&gt;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    </a:t>
            </a:r>
            <a:r>
              <a:rPr lang="en-US" altLang="ko-KR">
                <a:solidFill>
                  <a:srgbClr val="0070C0"/>
                </a:solidFill>
              </a:rPr>
              <a:t>&lt;</a:t>
            </a:r>
            <a:r>
              <a:rPr lang="en-US" altLang="ko-KR" smtClean="0">
                <a:solidFill>
                  <a:srgbClr val="0070C0"/>
                </a:solidFill>
              </a:rPr>
              <a:t>td&gt;……&lt;/td&gt;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          ……</a:t>
            </a:r>
          </a:p>
          <a:p>
            <a:r>
              <a:rPr lang="en-US" altLang="ko-KR">
                <a:solidFill>
                  <a:srgbClr val="0070C0"/>
                </a:solidFill>
              </a:rPr>
              <a:t> </a:t>
            </a:r>
            <a:r>
              <a:rPr lang="en-US" altLang="ko-KR" smtClean="0">
                <a:solidFill>
                  <a:srgbClr val="0070C0"/>
                </a:solidFill>
              </a:rPr>
              <a:t>       &lt;/tr&gt;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</a:t>
            </a:r>
            <a:r>
              <a:rPr lang="en-US" altLang="ko-KR" smtClean="0">
                <a:solidFill>
                  <a:srgbClr val="0070C0"/>
                </a:solidFill>
              </a:rPr>
              <a:t>       …….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&lt;/table&gt;</a:t>
            </a:r>
            <a:endParaRPr lang="en-US" altLang="ko-KR">
              <a:solidFill>
                <a:srgbClr val="0070C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363" y="3556959"/>
            <a:ext cx="4765098" cy="290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577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제목과 본문 구분해 주기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9745" y="1302294"/>
            <a:ext cx="95411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표의 구조를 제목 </a:t>
            </a:r>
            <a:r>
              <a:rPr lang="ko-KR" altLang="en-US" sz="2000" dirty="0"/>
              <a:t>부분과 실제 </a:t>
            </a:r>
            <a:r>
              <a:rPr lang="ko-KR" altLang="en-US" sz="2000" dirty="0" smtClean="0"/>
              <a:t>본문 </a:t>
            </a:r>
            <a:r>
              <a:rPr lang="ko-KR" altLang="en-US" sz="2000" dirty="0"/>
              <a:t>그리고 요약 </a:t>
            </a:r>
            <a:r>
              <a:rPr lang="ko-KR" altLang="en-US" sz="2000" dirty="0" smtClean="0"/>
              <a:t>부분이 </a:t>
            </a:r>
            <a:r>
              <a:rPr lang="ko-KR" altLang="en-US" sz="2000" dirty="0"/>
              <a:t>있는 부분으로 </a:t>
            </a:r>
            <a:r>
              <a:rPr lang="ko-KR" altLang="en-US" sz="2000" dirty="0" smtClean="0"/>
              <a:t>나눈다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&lt;</a:t>
            </a:r>
            <a:r>
              <a:rPr lang="en-US" altLang="ko-KR" sz="2000" dirty="0" err="1" smtClean="0"/>
              <a:t>thead</a:t>
            </a:r>
            <a:r>
              <a:rPr lang="en-US" altLang="ko-KR" sz="2000" dirty="0" smtClean="0"/>
              <a:t>&gt;, &lt;</a:t>
            </a:r>
            <a:r>
              <a:rPr lang="en-US" altLang="ko-KR" sz="2000" dirty="0" err="1" smtClean="0"/>
              <a:t>tbody</a:t>
            </a:r>
            <a:r>
              <a:rPr lang="en-US" altLang="ko-KR" sz="2000" dirty="0" smtClean="0"/>
              <a:t>&gt;, &lt;</a:t>
            </a:r>
            <a:r>
              <a:rPr lang="en-US" altLang="ko-KR" sz="2000" dirty="0" err="1" smtClean="0"/>
              <a:t>tfoot</a:t>
            </a:r>
            <a:r>
              <a:rPr lang="en-US" altLang="ko-KR" sz="2000" dirty="0" smtClean="0"/>
              <a:t>&gt; </a:t>
            </a:r>
            <a:r>
              <a:rPr lang="ko-KR" altLang="en-US" sz="2000" dirty="0" smtClean="0"/>
              <a:t>태그 사용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시각 장애인도 화면 판독기를 통해 표의 구조를 쉽게 이해할 수 있다</a:t>
            </a:r>
            <a:r>
              <a:rPr lang="en-US" altLang="ko-KR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표의 본문이 길 경우 제목과 바닥 부분이 항상 고정되어 표시되거나 인쇄된다</a:t>
            </a:r>
            <a:r>
              <a:rPr lang="en-US" altLang="ko-KR" sz="2000" dirty="0" smtClean="0"/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42" y="3450648"/>
            <a:ext cx="7648576" cy="244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072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제목과 본문 구분해 주기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8363" y="1108480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\table5.html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854" y="1671782"/>
            <a:ext cx="888538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0070C0"/>
                </a:solidFill>
              </a:rPr>
              <a:t>&lt;table summary="4</a:t>
            </a:r>
            <a:r>
              <a:rPr lang="ko-KR" altLang="en-US" sz="1400">
                <a:solidFill>
                  <a:srgbClr val="0070C0"/>
                </a:solidFill>
              </a:rPr>
              <a:t>인실과 </a:t>
            </a:r>
            <a:r>
              <a:rPr lang="en-US" altLang="ko-KR" sz="1400">
                <a:solidFill>
                  <a:srgbClr val="0070C0"/>
                </a:solidFill>
              </a:rPr>
              <a:t>2</a:t>
            </a:r>
            <a:r>
              <a:rPr lang="ko-KR" altLang="en-US" sz="1400">
                <a:solidFill>
                  <a:srgbClr val="0070C0"/>
                </a:solidFill>
              </a:rPr>
              <a:t>인실이 있으며 </a:t>
            </a:r>
            <a:r>
              <a:rPr lang="en-US" altLang="ko-KR" sz="1400">
                <a:solidFill>
                  <a:srgbClr val="0070C0"/>
                </a:solidFill>
              </a:rPr>
              <a:t>1</a:t>
            </a:r>
            <a:r>
              <a:rPr lang="ko-KR" altLang="en-US" sz="1400">
                <a:solidFill>
                  <a:srgbClr val="0070C0"/>
                </a:solidFill>
              </a:rPr>
              <a:t>인당 </a:t>
            </a:r>
            <a:r>
              <a:rPr lang="en-US" altLang="ko-KR" sz="1400">
                <a:solidFill>
                  <a:srgbClr val="0070C0"/>
                </a:solidFill>
              </a:rPr>
              <a:t>2</a:t>
            </a:r>
            <a:r>
              <a:rPr lang="ko-KR" altLang="en-US" sz="1400">
                <a:solidFill>
                  <a:srgbClr val="0070C0"/>
                </a:solidFill>
              </a:rPr>
              <a:t>만원입니다</a:t>
            </a:r>
            <a:r>
              <a:rPr lang="en-US" altLang="ko-KR" sz="1400">
                <a:solidFill>
                  <a:srgbClr val="0070C0"/>
                </a:solidFill>
              </a:rPr>
              <a:t>"&gt;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        &lt;caption&gt;</a:t>
            </a:r>
            <a:r>
              <a:rPr lang="ko-KR" altLang="en-US" sz="1400">
                <a:solidFill>
                  <a:srgbClr val="0070C0"/>
                </a:solidFill>
              </a:rPr>
              <a:t>요안도라 객실</a:t>
            </a:r>
            <a:r>
              <a:rPr lang="en-US" altLang="ko-KR" sz="1400">
                <a:solidFill>
                  <a:srgbClr val="0070C0"/>
                </a:solidFill>
              </a:rPr>
              <a:t>&lt;/caption&gt;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        </a:t>
            </a:r>
            <a:r>
              <a:rPr lang="en-US" altLang="ko-KR" sz="1400">
                <a:solidFill>
                  <a:srgbClr val="C00000"/>
                </a:solidFill>
              </a:rPr>
              <a:t>&lt;thead&gt;</a:t>
            </a:r>
          </a:p>
          <a:p>
            <a:r>
              <a:rPr lang="en-US" altLang="ko-KR" sz="1400" smtClean="0">
                <a:solidFill>
                  <a:srgbClr val="0070C0"/>
                </a:solidFill>
              </a:rPr>
              <a:t>           </a:t>
            </a:r>
            <a:r>
              <a:rPr lang="en-US" altLang="ko-KR" sz="1400">
                <a:solidFill>
                  <a:srgbClr val="0070C0"/>
                </a:solidFill>
              </a:rPr>
              <a:t>&lt;</a:t>
            </a:r>
            <a:r>
              <a:rPr lang="en-US" altLang="ko-KR" sz="1400">
                <a:solidFill>
                  <a:srgbClr val="0070C0"/>
                </a:solidFill>
              </a:rPr>
              <a:t>tr</a:t>
            </a:r>
            <a:r>
              <a:rPr lang="en-US" altLang="ko-KR" sz="140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 </a:t>
            </a:r>
            <a:r>
              <a:rPr lang="en-US" altLang="ko-KR" sz="1400" smtClean="0">
                <a:solidFill>
                  <a:srgbClr val="0070C0"/>
                </a:solidFill>
              </a:rPr>
              <a:t>             </a:t>
            </a:r>
            <a:r>
              <a:rPr lang="en-US" altLang="ko-KR" sz="1400">
                <a:solidFill>
                  <a:srgbClr val="0070C0"/>
                </a:solidFill>
              </a:rPr>
              <a:t>&lt;th&gt;</a:t>
            </a:r>
            <a:r>
              <a:rPr lang="ko-KR" altLang="en-US" sz="1400">
                <a:solidFill>
                  <a:srgbClr val="0070C0"/>
                </a:solidFill>
              </a:rPr>
              <a:t>방 이름</a:t>
            </a:r>
            <a:r>
              <a:rPr lang="en-US" altLang="ko-KR" sz="1400">
                <a:solidFill>
                  <a:srgbClr val="0070C0"/>
                </a:solidFill>
              </a:rPr>
              <a:t>&lt;/</a:t>
            </a:r>
            <a:r>
              <a:rPr lang="en-US" altLang="ko-KR" sz="1400">
                <a:solidFill>
                  <a:srgbClr val="0070C0"/>
                </a:solidFill>
              </a:rPr>
              <a:t>th</a:t>
            </a:r>
            <a:r>
              <a:rPr lang="en-US" altLang="ko-KR" sz="140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 </a:t>
            </a:r>
            <a:r>
              <a:rPr lang="en-US" altLang="ko-KR" sz="1400" smtClean="0">
                <a:solidFill>
                  <a:srgbClr val="0070C0"/>
                </a:solidFill>
              </a:rPr>
              <a:t>	      ......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 </a:t>
            </a:r>
            <a:r>
              <a:rPr lang="en-US" altLang="ko-KR" sz="1400" smtClean="0">
                <a:solidFill>
                  <a:srgbClr val="0070C0"/>
                </a:solidFill>
              </a:rPr>
              <a:t>          </a:t>
            </a:r>
            <a:r>
              <a:rPr lang="en-US" altLang="ko-KR" sz="1400">
                <a:solidFill>
                  <a:srgbClr val="0070C0"/>
                </a:solidFill>
              </a:rPr>
              <a:t>&lt;/tr&gt;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 </a:t>
            </a:r>
            <a:r>
              <a:rPr lang="en-US" altLang="ko-KR" sz="1400" smtClean="0">
                <a:solidFill>
                  <a:srgbClr val="0070C0"/>
                </a:solidFill>
              </a:rPr>
              <a:t>       </a:t>
            </a:r>
            <a:r>
              <a:rPr lang="en-US" altLang="ko-KR" sz="1400">
                <a:solidFill>
                  <a:srgbClr val="C00000"/>
                </a:solidFill>
              </a:rPr>
              <a:t>&lt;/thead&gt;</a:t>
            </a:r>
          </a:p>
          <a:p>
            <a:r>
              <a:rPr lang="en-US" altLang="ko-KR" sz="1400">
                <a:solidFill>
                  <a:srgbClr val="C00000"/>
                </a:solidFill>
              </a:rPr>
              <a:t> </a:t>
            </a:r>
            <a:r>
              <a:rPr lang="en-US" altLang="ko-KR" sz="1400" smtClean="0">
                <a:solidFill>
                  <a:srgbClr val="C00000"/>
                </a:solidFill>
              </a:rPr>
              <a:t>       </a:t>
            </a:r>
            <a:r>
              <a:rPr lang="en-US" altLang="ko-KR" sz="1400">
                <a:solidFill>
                  <a:srgbClr val="C00000"/>
                </a:solidFill>
              </a:rPr>
              <a:t>&lt;tfoot&gt;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 </a:t>
            </a:r>
            <a:r>
              <a:rPr lang="en-US" altLang="ko-KR" sz="1400" smtClean="0">
                <a:solidFill>
                  <a:srgbClr val="0070C0"/>
                </a:solidFill>
              </a:rPr>
              <a:t>           </a:t>
            </a:r>
            <a:r>
              <a:rPr lang="en-US" altLang="ko-KR" sz="1400">
                <a:solidFill>
                  <a:srgbClr val="0070C0"/>
                </a:solidFill>
              </a:rPr>
              <a:t>&lt;</a:t>
            </a:r>
            <a:r>
              <a:rPr lang="en-US" altLang="ko-KR" sz="1400">
                <a:solidFill>
                  <a:srgbClr val="0070C0"/>
                </a:solidFill>
              </a:rPr>
              <a:t>tr</a:t>
            </a:r>
            <a:r>
              <a:rPr lang="en-US" altLang="ko-KR" sz="140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	</a:t>
            </a:r>
            <a:r>
              <a:rPr lang="en-US" altLang="ko-KR" sz="1400" smtClean="0">
                <a:solidFill>
                  <a:srgbClr val="0070C0"/>
                </a:solidFill>
              </a:rPr>
              <a:t>    </a:t>
            </a:r>
            <a:r>
              <a:rPr lang="en-US" altLang="ko-KR" sz="1400">
                <a:solidFill>
                  <a:srgbClr val="0070C0"/>
                </a:solidFill>
              </a:rPr>
              <a:t>&lt;td colspan="4"&gt;</a:t>
            </a:r>
            <a:r>
              <a:rPr lang="ko-KR" altLang="en-US" sz="1400">
                <a:solidFill>
                  <a:srgbClr val="0070C0"/>
                </a:solidFill>
              </a:rPr>
              <a:t>바깥채 전체를 렌트합니다</a:t>
            </a:r>
            <a:r>
              <a:rPr lang="en-US" altLang="ko-KR" sz="1400">
                <a:solidFill>
                  <a:srgbClr val="0070C0"/>
                </a:solidFill>
              </a:rPr>
              <a:t>&lt;/</a:t>
            </a:r>
            <a:r>
              <a:rPr lang="en-US" altLang="ko-KR" sz="1400">
                <a:solidFill>
                  <a:srgbClr val="0070C0"/>
                </a:solidFill>
              </a:rPr>
              <a:t>td</a:t>
            </a:r>
            <a:r>
              <a:rPr lang="en-US" altLang="ko-KR" sz="140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 </a:t>
            </a:r>
            <a:r>
              <a:rPr lang="en-US" altLang="ko-KR" sz="1400" smtClean="0">
                <a:solidFill>
                  <a:srgbClr val="0070C0"/>
                </a:solidFill>
              </a:rPr>
              <a:t>           </a:t>
            </a:r>
            <a:r>
              <a:rPr lang="en-US" altLang="ko-KR" sz="1400">
                <a:solidFill>
                  <a:srgbClr val="0070C0"/>
                </a:solidFill>
              </a:rPr>
              <a:t>&lt;/tr&gt;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   </a:t>
            </a:r>
            <a:r>
              <a:rPr lang="en-US" altLang="ko-KR" sz="1400" smtClean="0">
                <a:solidFill>
                  <a:srgbClr val="0070C0"/>
                </a:solidFill>
              </a:rPr>
              <a:t>     </a:t>
            </a:r>
            <a:r>
              <a:rPr lang="en-US" altLang="ko-KR" sz="1400">
                <a:solidFill>
                  <a:srgbClr val="C00000"/>
                </a:solidFill>
              </a:rPr>
              <a:t>&lt;/tfoot&gt;          </a:t>
            </a:r>
          </a:p>
          <a:p>
            <a:r>
              <a:rPr lang="en-US" altLang="ko-KR" sz="1400">
                <a:solidFill>
                  <a:srgbClr val="C00000"/>
                </a:solidFill>
              </a:rPr>
              <a:t>   </a:t>
            </a:r>
            <a:r>
              <a:rPr lang="en-US" altLang="ko-KR" sz="1400" smtClean="0">
                <a:solidFill>
                  <a:srgbClr val="C00000"/>
                </a:solidFill>
              </a:rPr>
              <a:t>     </a:t>
            </a:r>
            <a:r>
              <a:rPr lang="en-US" altLang="ko-KR" sz="1400">
                <a:solidFill>
                  <a:srgbClr val="C00000"/>
                </a:solidFill>
              </a:rPr>
              <a:t>&lt;tbody&gt;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          &lt;</a:t>
            </a:r>
            <a:r>
              <a:rPr lang="en-US" altLang="ko-KR" sz="1400">
                <a:solidFill>
                  <a:srgbClr val="0070C0"/>
                </a:solidFill>
              </a:rPr>
              <a:t>tr</a:t>
            </a:r>
            <a:r>
              <a:rPr lang="en-US" altLang="ko-KR" sz="1400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 </a:t>
            </a:r>
            <a:r>
              <a:rPr lang="en-US" altLang="ko-KR" sz="1400" smtClean="0">
                <a:solidFill>
                  <a:srgbClr val="0070C0"/>
                </a:solidFill>
              </a:rPr>
              <a:t>            </a:t>
            </a:r>
            <a:r>
              <a:rPr lang="en-US" altLang="ko-KR" sz="1400">
                <a:solidFill>
                  <a:srgbClr val="0070C0"/>
                </a:solidFill>
              </a:rPr>
              <a:t>&lt;th&gt;</a:t>
            </a:r>
            <a:r>
              <a:rPr lang="ko-KR" altLang="en-US" sz="1400">
                <a:solidFill>
                  <a:srgbClr val="0070C0"/>
                </a:solidFill>
              </a:rPr>
              <a:t>유채방</a:t>
            </a:r>
            <a:r>
              <a:rPr lang="en-US" altLang="ko-KR" sz="1400">
                <a:solidFill>
                  <a:srgbClr val="0070C0"/>
                </a:solidFill>
              </a:rPr>
              <a:t>&lt;/</a:t>
            </a:r>
            <a:r>
              <a:rPr lang="en-US" altLang="ko-KR" sz="1400" smtClean="0">
                <a:solidFill>
                  <a:srgbClr val="0070C0"/>
                </a:solidFill>
              </a:rPr>
              <a:t>th&gt; 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	</a:t>
            </a:r>
            <a:r>
              <a:rPr lang="en-US" altLang="ko-KR" sz="1400" smtClean="0">
                <a:solidFill>
                  <a:srgbClr val="0070C0"/>
                </a:solidFill>
              </a:rPr>
              <a:t>   … </a:t>
            </a:r>
          </a:p>
          <a:p>
            <a:r>
              <a:rPr lang="en-US" altLang="ko-KR" sz="1400" smtClean="0">
                <a:solidFill>
                  <a:srgbClr val="0070C0"/>
                </a:solidFill>
              </a:rPr>
              <a:t>          </a:t>
            </a:r>
            <a:r>
              <a:rPr lang="en-US" altLang="ko-KR" sz="1400">
                <a:solidFill>
                  <a:srgbClr val="0070C0"/>
                </a:solidFill>
              </a:rPr>
              <a:t>&lt;/tr&gt;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          &lt;tr&gt; ...  &lt;/tr&gt;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          &lt;tr&gt; ...  &lt;/tr&gt;</a:t>
            </a:r>
          </a:p>
          <a:p>
            <a:r>
              <a:rPr lang="en-US" altLang="ko-KR" sz="1400">
                <a:solidFill>
                  <a:srgbClr val="0070C0"/>
                </a:solidFill>
              </a:rPr>
              <a:t>          &lt;tr&gt; ...  &lt;/</a:t>
            </a:r>
            <a:r>
              <a:rPr lang="en-US" altLang="ko-KR" sz="1400">
                <a:solidFill>
                  <a:srgbClr val="0070C0"/>
                </a:solidFill>
              </a:rPr>
              <a:t>tr</a:t>
            </a:r>
            <a:r>
              <a:rPr lang="en-US" altLang="ko-KR" sz="1400" smtClean="0">
                <a:solidFill>
                  <a:srgbClr val="0070C0"/>
                </a:solidFill>
              </a:rPr>
              <a:t>&gt;</a:t>
            </a:r>
            <a:endParaRPr lang="en-US" altLang="ko-KR" sz="1400">
              <a:solidFill>
                <a:srgbClr val="0070C0"/>
              </a:solidFill>
            </a:endParaRPr>
          </a:p>
          <a:p>
            <a:r>
              <a:rPr lang="en-US" altLang="ko-KR" sz="1400" smtClean="0">
                <a:solidFill>
                  <a:srgbClr val="0070C0"/>
                </a:solidFill>
              </a:rPr>
              <a:t>      </a:t>
            </a:r>
            <a:r>
              <a:rPr lang="en-US" altLang="ko-KR" sz="1400">
                <a:solidFill>
                  <a:srgbClr val="C00000"/>
                </a:solidFill>
              </a:rPr>
              <a:t>&lt;/tbody&gt;</a:t>
            </a:r>
          </a:p>
          <a:p>
            <a:r>
              <a:rPr lang="en-US" altLang="ko-KR" sz="1400" smtClean="0">
                <a:solidFill>
                  <a:srgbClr val="0070C0"/>
                </a:solidFill>
              </a:rPr>
              <a:t> </a:t>
            </a:r>
            <a:r>
              <a:rPr lang="en-US" altLang="ko-KR" sz="1400">
                <a:solidFill>
                  <a:srgbClr val="0070C0"/>
                </a:solidFill>
              </a:rPr>
              <a:t>&lt;/table&gt; </a:t>
            </a:r>
            <a:endParaRPr lang="ko-KR" altLang="en-US" sz="1400">
              <a:solidFill>
                <a:srgbClr val="0070C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960" y="3859220"/>
            <a:ext cx="4410109" cy="256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561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하이퍼링크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989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하이퍼링크란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1408" y="1404753"/>
            <a:ext cx="1013304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 </a:t>
            </a:r>
            <a:r>
              <a:rPr lang="ko-KR" altLang="en-US" sz="2000" dirty="0"/>
              <a:t>다른 문서</a:t>
            </a:r>
            <a:r>
              <a:rPr lang="en-US" altLang="ko-KR" sz="2000" dirty="0"/>
              <a:t>, </a:t>
            </a:r>
            <a:r>
              <a:rPr lang="ko-KR" altLang="en-US" sz="2000" dirty="0"/>
              <a:t>혹은 다른 사이트로 바로 연결해 주는 기능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하이퍼링크를 이용하여 웹 페이지를 연결하면 하나의 웹 사이트가 완성된다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같은 사이트가 아니라 외부 사이트나 외부 페이지로도 연결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메뉴 부분 외에도 원하는 곳에 링크를 만들 수 있다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링크가 사용된 부분을 확인하는 가장 쉬운 방법은 마우스 포인터를 올려놓았을 때 마우스 포인터 모양이      모양으로 바뀌는지 확인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pic>
        <p:nvPicPr>
          <p:cNvPr id="4" name="_x169971024" descr="10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923" y="3771088"/>
            <a:ext cx="382554" cy="43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610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하이퍼링크 만들기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3625" y="1390094"/>
            <a:ext cx="10462519" cy="42473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링크를 만드는 태그는 </a:t>
            </a:r>
            <a:r>
              <a:rPr lang="en-US" altLang="ko-KR" sz="2000" dirty="0"/>
              <a:t>&lt;a&gt; </a:t>
            </a:r>
            <a:r>
              <a:rPr lang="ko-KR" altLang="en-US" sz="2000" dirty="0"/>
              <a:t>태그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반드시 </a:t>
            </a:r>
            <a:r>
              <a:rPr lang="en-US" altLang="ko-KR" sz="2000" dirty="0" err="1"/>
              <a:t>href</a:t>
            </a:r>
            <a:r>
              <a:rPr lang="en-US" altLang="ko-KR" sz="2000" dirty="0"/>
              <a:t> </a:t>
            </a:r>
            <a:r>
              <a:rPr lang="ko-KR" altLang="en-US" sz="2000" dirty="0"/>
              <a:t>속성을 함께 사용해서 어떤 대상으로 연결하는지 알려주어야 한다</a:t>
            </a:r>
            <a:r>
              <a:rPr lang="en-US" altLang="ko-KR" sz="2000" dirty="0" smtClean="0"/>
              <a:t>.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fontAlgn="base">
              <a:lnSpc>
                <a:spcPct val="150000"/>
              </a:lnSpc>
            </a:pPr>
            <a:r>
              <a:rPr lang="ko-KR" altLang="en-US" sz="2000" b="1" dirty="0"/>
              <a:t>기본 형식</a:t>
            </a:r>
            <a:endParaRPr lang="ko-KR" altLang="en-US" sz="2000" dirty="0"/>
          </a:p>
          <a:p>
            <a:pPr fontAlgn="base">
              <a:lnSpc>
                <a:spcPct val="150000"/>
              </a:lnSpc>
            </a:pPr>
            <a:r>
              <a:rPr lang="en-US" altLang="ko-KR" sz="2000" dirty="0"/>
              <a:t>&lt;a </a:t>
            </a:r>
            <a:r>
              <a:rPr lang="en-US" altLang="ko-KR" sz="2000" dirty="0" err="1"/>
              <a:t>href</a:t>
            </a:r>
            <a:r>
              <a:rPr lang="en-US" altLang="ko-KR" sz="2000" dirty="0"/>
              <a:t>="</a:t>
            </a:r>
            <a:r>
              <a:rPr lang="ko-KR" altLang="en-US" sz="2000" dirty="0"/>
              <a:t>연결할 문서나 사이트 경로</a:t>
            </a:r>
            <a:r>
              <a:rPr lang="en-US" altLang="ko-KR" sz="2000" dirty="0"/>
              <a:t>"&gt;</a:t>
            </a:r>
            <a:r>
              <a:rPr lang="ko-KR" altLang="en-US" sz="2000" dirty="0"/>
              <a:t>텍스트</a:t>
            </a:r>
            <a:r>
              <a:rPr lang="en-US" altLang="ko-KR" sz="2000" dirty="0"/>
              <a:t>&lt;/a</a:t>
            </a:r>
            <a:r>
              <a:rPr lang="en-US" altLang="ko-KR" sz="2000" dirty="0" smtClean="0"/>
              <a:t>&gt;</a:t>
            </a:r>
          </a:p>
          <a:p>
            <a:pPr fontAlgn="base">
              <a:lnSpc>
                <a:spcPct val="150000"/>
              </a:lnSpc>
            </a:pPr>
            <a:endParaRPr lang="en-US" altLang="ko-KR" sz="2000" dirty="0"/>
          </a:p>
          <a:p>
            <a:pPr fontAlgn="base">
              <a:lnSpc>
                <a:spcPct val="150000"/>
              </a:lnSpc>
            </a:pPr>
            <a:r>
              <a:rPr lang="ko-KR" altLang="en-US" sz="2000" dirty="0" smtClean="0"/>
              <a:t>예</a:t>
            </a:r>
            <a:r>
              <a:rPr lang="en-US" altLang="ko-KR" sz="2000" dirty="0"/>
              <a:t>) </a:t>
            </a: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70C0"/>
                </a:solidFill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</a:rPr>
              <a:t>a </a:t>
            </a:r>
            <a:r>
              <a:rPr lang="en-US" altLang="ko-KR" sz="2000" dirty="0" err="1">
                <a:solidFill>
                  <a:srgbClr val="0070C0"/>
                </a:solidFill>
              </a:rPr>
              <a:t>href</a:t>
            </a:r>
            <a:r>
              <a:rPr lang="en-US" altLang="ko-KR" sz="2000" dirty="0">
                <a:solidFill>
                  <a:srgbClr val="0070C0"/>
                </a:solidFill>
              </a:rPr>
              <a:t>=“index.html”&gt;&lt;</a:t>
            </a:r>
            <a:r>
              <a:rPr lang="en-US" altLang="ko-KR" sz="2000" dirty="0" err="1">
                <a:solidFill>
                  <a:srgbClr val="0070C0"/>
                </a:solidFill>
              </a:rPr>
              <a:t>img</a:t>
            </a:r>
            <a:r>
              <a:rPr lang="en-US" altLang="ko-KR" sz="2000" dirty="0">
                <a:solidFill>
                  <a:srgbClr val="0070C0"/>
                </a:solidFill>
              </a:rPr>
              <a:t> </a:t>
            </a:r>
            <a:r>
              <a:rPr lang="en-US" altLang="ko-KR" sz="2000" dirty="0" err="1">
                <a:solidFill>
                  <a:srgbClr val="0070C0"/>
                </a:solidFill>
              </a:rPr>
              <a:t>src</a:t>
            </a:r>
            <a:r>
              <a:rPr lang="en-US" altLang="ko-KR" sz="2000" dirty="0">
                <a:solidFill>
                  <a:srgbClr val="0070C0"/>
                </a:solidFill>
              </a:rPr>
              <a:t>=“herblogo.jpg”&gt;&lt;/a</a:t>
            </a:r>
            <a:r>
              <a:rPr lang="en-US" altLang="ko-KR" sz="2000" dirty="0" smtClean="0">
                <a:solidFill>
                  <a:srgbClr val="0070C0"/>
                </a:solidFill>
              </a:rPr>
              <a:t>&gt;</a:t>
            </a:r>
            <a:r>
              <a:rPr lang="en-US" altLang="ko-KR" sz="2000" dirty="0" smtClean="0"/>
              <a:t>  (</a:t>
            </a:r>
            <a:r>
              <a:rPr lang="ko-KR" altLang="en-US" sz="2000" dirty="0" smtClean="0"/>
              <a:t>이미지 링크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fontAlgn="base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70C0"/>
                </a:solidFill>
              </a:rPr>
              <a:t>&lt;</a:t>
            </a:r>
            <a:r>
              <a:rPr lang="en-US" altLang="ko-KR" sz="2000" dirty="0">
                <a:solidFill>
                  <a:srgbClr val="0070C0"/>
                </a:solidFill>
              </a:rPr>
              <a:t>a </a:t>
            </a:r>
            <a:r>
              <a:rPr lang="en-US" altLang="ko-KR" sz="2000" dirty="0" err="1">
                <a:solidFill>
                  <a:srgbClr val="0070C0"/>
                </a:solidFill>
              </a:rPr>
              <a:t>href</a:t>
            </a:r>
            <a:r>
              <a:rPr lang="en-US" altLang="ko-KR" sz="2000" dirty="0">
                <a:solidFill>
                  <a:srgbClr val="0070C0"/>
                </a:solidFill>
              </a:rPr>
              <a:t>=“herb1.html”&gt;</a:t>
            </a:r>
            <a:r>
              <a:rPr lang="ko-KR" altLang="en-US" sz="2000" dirty="0">
                <a:solidFill>
                  <a:srgbClr val="0070C0"/>
                </a:solidFill>
              </a:rPr>
              <a:t>허브가 뭐지</a:t>
            </a:r>
            <a:r>
              <a:rPr lang="en-US" altLang="ko-KR" sz="2000" dirty="0">
                <a:solidFill>
                  <a:srgbClr val="0070C0"/>
                </a:solidFill>
              </a:rPr>
              <a:t>?&lt;/a</a:t>
            </a:r>
            <a:r>
              <a:rPr lang="en-US" altLang="ko-KR" sz="2000" dirty="0" smtClean="0">
                <a:solidFill>
                  <a:srgbClr val="0070C0"/>
                </a:solidFill>
              </a:rPr>
              <a:t>&gt; 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텍스트 링크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3342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하이퍼링크 만들기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8363" y="1108480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\link1.html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8218" y="1736436"/>
            <a:ext cx="6705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a href="kor.html"&gt;</a:t>
            </a:r>
            <a:r>
              <a:rPr lang="en-US" altLang="ko-KR">
                <a:solidFill>
                  <a:srgbClr val="0070C0"/>
                </a:solidFill>
              </a:rPr>
              <a:t>&lt;img src="</a:t>
            </a:r>
            <a:r>
              <a:rPr lang="en-US" altLang="ko-KR">
                <a:solidFill>
                  <a:srgbClr val="0070C0"/>
                </a:solidFill>
              </a:rPr>
              <a:t>kor.png</a:t>
            </a:r>
            <a:r>
              <a:rPr lang="en-US" altLang="ko-KR" smtClean="0">
                <a:solidFill>
                  <a:srgbClr val="0070C0"/>
                </a:solidFill>
              </a:rPr>
              <a:t>"&gt; </a:t>
            </a:r>
            <a:r>
              <a:rPr lang="en-US" altLang="ko-KR" smtClean="0">
                <a:solidFill>
                  <a:srgbClr val="C00000"/>
                </a:solidFill>
              </a:rPr>
              <a:t>&lt;/</a:t>
            </a:r>
            <a:r>
              <a:rPr lang="en-US" altLang="ko-KR">
                <a:solidFill>
                  <a:srgbClr val="C00000"/>
                </a:solidFill>
              </a:rPr>
              <a:t>a&gt;</a:t>
            </a:r>
            <a:r>
              <a:rPr lang="en-US" altLang="ko-KR">
                <a:solidFill>
                  <a:srgbClr val="0070C0"/>
                </a:solidFill>
              </a:rPr>
              <a:t>		</a:t>
            </a:r>
          </a:p>
          <a:p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a href="eng.html"&gt;</a:t>
            </a:r>
            <a:r>
              <a:rPr lang="en-US" altLang="ko-KR">
                <a:solidFill>
                  <a:srgbClr val="0070C0"/>
                </a:solidFill>
              </a:rPr>
              <a:t>&lt;img src="</a:t>
            </a:r>
            <a:r>
              <a:rPr lang="en-US" altLang="ko-KR">
                <a:solidFill>
                  <a:srgbClr val="0070C0"/>
                </a:solidFill>
              </a:rPr>
              <a:t>eng.png</a:t>
            </a:r>
            <a:r>
              <a:rPr lang="en-US" altLang="ko-KR" smtClean="0">
                <a:solidFill>
                  <a:srgbClr val="0070C0"/>
                </a:solidFill>
              </a:rPr>
              <a:t>"&gt; </a:t>
            </a:r>
            <a:r>
              <a:rPr lang="en-US" altLang="ko-KR" smtClean="0">
                <a:solidFill>
                  <a:srgbClr val="C00000"/>
                </a:solidFill>
              </a:rPr>
              <a:t>&lt;/</a:t>
            </a:r>
            <a:r>
              <a:rPr lang="en-US" altLang="ko-KR">
                <a:solidFill>
                  <a:srgbClr val="C00000"/>
                </a:solidFill>
              </a:rPr>
              <a:t>a&gt;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br&gt;&lt;br&gt;</a:t>
            </a:r>
          </a:p>
          <a:p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a href="kor.html"&gt;</a:t>
            </a:r>
            <a:r>
              <a:rPr lang="en-US" altLang="ko-KR">
                <a:solidFill>
                  <a:srgbClr val="0070C0"/>
                </a:solidFill>
              </a:rPr>
              <a:t>&lt;p&gt;</a:t>
            </a:r>
            <a:r>
              <a:rPr lang="ko-KR" altLang="en-US">
                <a:solidFill>
                  <a:srgbClr val="0070C0"/>
                </a:solidFill>
              </a:rPr>
              <a:t>한글로 보기</a:t>
            </a:r>
            <a:r>
              <a:rPr lang="en-US" altLang="ko-KR">
                <a:solidFill>
                  <a:srgbClr val="0070C0"/>
                </a:solidFill>
              </a:rPr>
              <a:t>&lt;/</a:t>
            </a:r>
            <a:r>
              <a:rPr lang="en-US" altLang="ko-KR">
                <a:solidFill>
                  <a:srgbClr val="0070C0"/>
                </a:solidFill>
              </a:rPr>
              <a:t>p</a:t>
            </a:r>
            <a:r>
              <a:rPr lang="en-US" altLang="ko-KR" smtClean="0">
                <a:solidFill>
                  <a:srgbClr val="0070C0"/>
                </a:solidFill>
              </a:rPr>
              <a:t>&gt; </a:t>
            </a:r>
            <a:r>
              <a:rPr lang="en-US" altLang="ko-KR" smtClean="0">
                <a:solidFill>
                  <a:srgbClr val="C00000"/>
                </a:solidFill>
              </a:rPr>
              <a:t>&lt;/</a:t>
            </a:r>
            <a:r>
              <a:rPr lang="en-US" altLang="ko-KR">
                <a:solidFill>
                  <a:srgbClr val="C00000"/>
                </a:solidFill>
              </a:rPr>
              <a:t>a&gt;</a:t>
            </a:r>
            <a:r>
              <a:rPr lang="en-US" altLang="ko-KR">
                <a:solidFill>
                  <a:srgbClr val="0070C0"/>
                </a:solidFill>
              </a:rPr>
              <a:t>		</a:t>
            </a:r>
          </a:p>
          <a:p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a href="eng.html"&gt;</a:t>
            </a:r>
            <a:r>
              <a:rPr lang="en-US" altLang="ko-KR">
                <a:solidFill>
                  <a:srgbClr val="0070C0"/>
                </a:solidFill>
              </a:rPr>
              <a:t>&lt;p&gt;</a:t>
            </a:r>
            <a:r>
              <a:rPr lang="ko-KR" altLang="en-US">
                <a:solidFill>
                  <a:srgbClr val="0070C0"/>
                </a:solidFill>
              </a:rPr>
              <a:t>영어로 보기</a:t>
            </a:r>
            <a:r>
              <a:rPr lang="en-US" altLang="ko-KR">
                <a:solidFill>
                  <a:srgbClr val="0070C0"/>
                </a:solidFill>
              </a:rPr>
              <a:t>&lt;/</a:t>
            </a:r>
            <a:r>
              <a:rPr lang="en-US" altLang="ko-KR">
                <a:solidFill>
                  <a:srgbClr val="0070C0"/>
                </a:solidFill>
              </a:rPr>
              <a:t>p</a:t>
            </a:r>
            <a:r>
              <a:rPr lang="en-US" altLang="ko-KR" smtClean="0">
                <a:solidFill>
                  <a:srgbClr val="0070C0"/>
                </a:solidFill>
              </a:rPr>
              <a:t>&gt; </a:t>
            </a:r>
            <a:r>
              <a:rPr lang="en-US" altLang="ko-KR" smtClean="0">
                <a:solidFill>
                  <a:srgbClr val="C00000"/>
                </a:solidFill>
              </a:rPr>
              <a:t>&lt;/</a:t>
            </a:r>
            <a:r>
              <a:rPr lang="en-US" altLang="ko-KR">
                <a:solidFill>
                  <a:srgbClr val="C00000"/>
                </a:solidFill>
              </a:rPr>
              <a:t>a&gt;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381" y="3475761"/>
            <a:ext cx="2701636" cy="2526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559" y="3466034"/>
            <a:ext cx="2822258" cy="2612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2189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하이퍼링크 만들기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8363" y="1108480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\link2.html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8218" y="1736436"/>
            <a:ext cx="6705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style&gt;</a:t>
            </a:r>
          </a:p>
          <a:p>
            <a:r>
              <a:rPr lang="en-US" altLang="ko-KR">
                <a:solidFill>
                  <a:srgbClr val="C00000"/>
                </a:solidFill>
              </a:rPr>
              <a:t>	a {</a:t>
            </a:r>
          </a:p>
          <a:p>
            <a:r>
              <a:rPr lang="en-US" altLang="ko-KR" smtClean="0">
                <a:solidFill>
                  <a:srgbClr val="C00000"/>
                </a:solidFill>
              </a:rPr>
              <a:t>	</a:t>
            </a:r>
            <a:r>
              <a:rPr lang="en-US" altLang="ko-KR">
                <a:solidFill>
                  <a:srgbClr val="C00000"/>
                </a:solidFill>
              </a:rPr>
              <a:t>	text-decoration:none;</a:t>
            </a:r>
          </a:p>
          <a:p>
            <a:r>
              <a:rPr lang="en-US" altLang="ko-KR">
                <a:solidFill>
                  <a:srgbClr val="C00000"/>
                </a:solidFill>
              </a:rPr>
              <a:t>		color:black;</a:t>
            </a:r>
          </a:p>
          <a:p>
            <a:r>
              <a:rPr lang="en-US" altLang="ko-KR">
                <a:solidFill>
                  <a:srgbClr val="C00000"/>
                </a:solidFill>
              </a:rPr>
              <a:t>	}</a:t>
            </a:r>
          </a:p>
          <a:p>
            <a:r>
              <a:rPr lang="en-US" altLang="ko-KR">
                <a:solidFill>
                  <a:srgbClr val="C00000"/>
                </a:solidFill>
              </a:rPr>
              <a:t>	img {</a:t>
            </a:r>
          </a:p>
          <a:p>
            <a:r>
              <a:rPr lang="en-US" altLang="ko-KR">
                <a:solidFill>
                  <a:srgbClr val="C00000"/>
                </a:solidFill>
              </a:rPr>
              <a:t>		border:0;</a:t>
            </a:r>
          </a:p>
          <a:p>
            <a:r>
              <a:rPr lang="en-US" altLang="ko-KR">
                <a:solidFill>
                  <a:srgbClr val="C00000"/>
                </a:solidFill>
              </a:rPr>
              <a:t>	}</a:t>
            </a:r>
          </a:p>
          <a:p>
            <a:r>
              <a:rPr lang="en-US" altLang="ko-KR" smtClean="0">
                <a:solidFill>
                  <a:srgbClr val="C00000"/>
                </a:solidFill>
              </a:rPr>
              <a:t>&lt;/</a:t>
            </a:r>
            <a:r>
              <a:rPr lang="en-US" altLang="ko-KR">
                <a:solidFill>
                  <a:srgbClr val="C00000"/>
                </a:solidFill>
              </a:rPr>
              <a:t>style</a:t>
            </a:r>
            <a:r>
              <a:rPr lang="en-US" altLang="ko-KR" smtClean="0">
                <a:solidFill>
                  <a:srgbClr val="C00000"/>
                </a:solidFill>
              </a:rPr>
              <a:t>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a href="kor.html"&gt;&lt;img src="</a:t>
            </a:r>
            <a:r>
              <a:rPr lang="en-US" altLang="ko-KR">
                <a:solidFill>
                  <a:srgbClr val="0070C0"/>
                </a:solidFill>
              </a:rPr>
              <a:t>kor.png</a:t>
            </a:r>
            <a:r>
              <a:rPr lang="en-US" altLang="ko-KR" smtClean="0">
                <a:solidFill>
                  <a:srgbClr val="0070C0"/>
                </a:solidFill>
              </a:rPr>
              <a:t>"&gt; &lt;/</a:t>
            </a:r>
            <a:r>
              <a:rPr lang="en-US" altLang="ko-KR">
                <a:solidFill>
                  <a:srgbClr val="0070C0"/>
                </a:solidFill>
              </a:rPr>
              <a:t>a&gt;		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a href="eng.html"&gt;&lt;img src="</a:t>
            </a:r>
            <a:r>
              <a:rPr lang="en-US" altLang="ko-KR">
                <a:solidFill>
                  <a:srgbClr val="0070C0"/>
                </a:solidFill>
              </a:rPr>
              <a:t>eng.png</a:t>
            </a:r>
            <a:r>
              <a:rPr lang="en-US" altLang="ko-KR" smtClean="0">
                <a:solidFill>
                  <a:srgbClr val="0070C0"/>
                </a:solidFill>
              </a:rPr>
              <a:t>"&gt; &lt;/</a:t>
            </a:r>
            <a:r>
              <a:rPr lang="en-US" altLang="ko-KR">
                <a:solidFill>
                  <a:srgbClr val="0070C0"/>
                </a:solidFill>
              </a:rPr>
              <a:t>a&gt;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br&gt;&lt;br&gt;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a href="kor.html"&gt;&lt;p&gt;</a:t>
            </a:r>
            <a:r>
              <a:rPr lang="ko-KR" altLang="en-US">
                <a:solidFill>
                  <a:srgbClr val="0070C0"/>
                </a:solidFill>
              </a:rPr>
              <a:t>한글로 보기</a:t>
            </a:r>
            <a:r>
              <a:rPr lang="en-US" altLang="ko-KR">
                <a:solidFill>
                  <a:srgbClr val="0070C0"/>
                </a:solidFill>
              </a:rPr>
              <a:t>&lt;/</a:t>
            </a:r>
            <a:r>
              <a:rPr lang="en-US" altLang="ko-KR">
                <a:solidFill>
                  <a:srgbClr val="0070C0"/>
                </a:solidFill>
              </a:rPr>
              <a:t>p</a:t>
            </a:r>
            <a:r>
              <a:rPr lang="en-US" altLang="ko-KR" smtClean="0">
                <a:solidFill>
                  <a:srgbClr val="0070C0"/>
                </a:solidFill>
              </a:rPr>
              <a:t>&gt; &lt;/</a:t>
            </a:r>
            <a:r>
              <a:rPr lang="en-US" altLang="ko-KR">
                <a:solidFill>
                  <a:srgbClr val="0070C0"/>
                </a:solidFill>
              </a:rPr>
              <a:t>a&gt;		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a href="eng.html"&gt;&lt;p&gt;</a:t>
            </a:r>
            <a:r>
              <a:rPr lang="ko-KR" altLang="en-US">
                <a:solidFill>
                  <a:srgbClr val="0070C0"/>
                </a:solidFill>
              </a:rPr>
              <a:t>영어로 보기</a:t>
            </a:r>
            <a:r>
              <a:rPr lang="en-US" altLang="ko-KR">
                <a:solidFill>
                  <a:srgbClr val="0070C0"/>
                </a:solidFill>
              </a:rPr>
              <a:t>&lt;/</a:t>
            </a:r>
            <a:r>
              <a:rPr lang="en-US" altLang="ko-KR">
                <a:solidFill>
                  <a:srgbClr val="0070C0"/>
                </a:solidFill>
              </a:rPr>
              <a:t>p</a:t>
            </a:r>
            <a:r>
              <a:rPr lang="en-US" altLang="ko-KR" smtClean="0">
                <a:solidFill>
                  <a:srgbClr val="0070C0"/>
                </a:solidFill>
              </a:rPr>
              <a:t>&gt; &lt;/</a:t>
            </a:r>
            <a:r>
              <a:rPr lang="en-US" altLang="ko-KR">
                <a:solidFill>
                  <a:srgbClr val="0070C0"/>
                </a:solidFill>
              </a:rPr>
              <a:t>a&gt;</a:t>
            </a:r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582" y="1108480"/>
            <a:ext cx="2907418" cy="221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582" y="3559876"/>
            <a:ext cx="2942272" cy="227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149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상대 경로와 절대 경로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1408" y="1404753"/>
            <a:ext cx="10133046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경로 </a:t>
            </a:r>
            <a:r>
              <a:rPr lang="en-US" altLang="ko-KR" sz="2000" dirty="0"/>
              <a:t>: </a:t>
            </a:r>
            <a:r>
              <a:rPr lang="ko-KR" altLang="en-US" sz="2000" dirty="0"/>
              <a:t>연결하려고 하는 웹 문서나 다른 사이트의 문서의 위치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절대 경로</a:t>
            </a:r>
            <a:r>
              <a:rPr lang="en-US" altLang="ko-KR" sz="2000" dirty="0"/>
              <a:t>(absolute path) : </a:t>
            </a:r>
            <a:r>
              <a:rPr lang="ko-KR" altLang="en-US" sz="2000" dirty="0"/>
              <a:t>시작 위치에서부터 웹 문서까지의 경로를 모두 나열한다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</a:t>
            </a:r>
            <a:r>
              <a:rPr lang="ko-KR" altLang="en-US" sz="2000" dirty="0"/>
              <a:t>예</a:t>
            </a:r>
            <a:r>
              <a:rPr lang="en-US" altLang="ko-KR" sz="2000" dirty="0">
                <a:solidFill>
                  <a:srgbClr val="0070C0"/>
                </a:solidFill>
              </a:rPr>
              <a:t>)&lt;a </a:t>
            </a:r>
            <a:r>
              <a:rPr lang="en-US" altLang="ko-KR" sz="2000" dirty="0" err="1">
                <a:solidFill>
                  <a:srgbClr val="0070C0"/>
                </a:solidFill>
              </a:rPr>
              <a:t>href</a:t>
            </a:r>
            <a:r>
              <a:rPr lang="en-US" altLang="ko-KR" sz="2000" dirty="0">
                <a:solidFill>
                  <a:srgbClr val="0070C0"/>
                </a:solidFill>
              </a:rPr>
              <a:t>=</a:t>
            </a:r>
            <a:r>
              <a:rPr lang="en-US" altLang="ko-KR" sz="2000" dirty="0">
                <a:solidFill>
                  <a:srgbClr val="0070C0"/>
                </a:solidFill>
                <a:hlinkClick r:id="rId2"/>
              </a:rPr>
              <a:t>http://www.webguru.pe.kr/abc.html</a:t>
            </a:r>
            <a:r>
              <a:rPr lang="en-US" altLang="ko-KR" sz="2000" dirty="0">
                <a:solidFill>
                  <a:srgbClr val="0070C0"/>
                </a:solidFill>
              </a:rPr>
              <a:t>&gt;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상대 경로</a:t>
            </a:r>
            <a:r>
              <a:rPr lang="en-US" altLang="ko-KR" sz="2000" dirty="0"/>
              <a:t>(relative path)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현재 위치를 기준으로 다른 문서의 위치를 알려준다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</a:t>
            </a: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en-US" altLang="ko-KR" sz="2000" dirty="0">
                <a:solidFill>
                  <a:srgbClr val="0070C0"/>
                </a:solidFill>
              </a:rPr>
              <a:t>&lt;a </a:t>
            </a:r>
            <a:r>
              <a:rPr lang="en-US" altLang="ko-KR" sz="2000" dirty="0" err="1">
                <a:solidFill>
                  <a:srgbClr val="0070C0"/>
                </a:solidFill>
              </a:rPr>
              <a:t>href</a:t>
            </a:r>
            <a:r>
              <a:rPr lang="en-US" altLang="ko-KR" sz="2000" dirty="0">
                <a:solidFill>
                  <a:srgbClr val="0070C0"/>
                </a:solidFill>
              </a:rPr>
              <a:t>=“abc.html”&gt;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1681" y="1278294"/>
            <a:ext cx="1013304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&lt;</a:t>
            </a:r>
            <a:r>
              <a:rPr lang="en-US" altLang="ko-KR" sz="2400" b="1" dirty="0" smtClean="0"/>
              <a:t>p&gt;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단락 만들기</a:t>
            </a:r>
            <a:endParaRPr lang="en-US" altLang="ko-KR" sz="24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텍스트 단락을 만든다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&lt;p&gt; </a:t>
            </a:r>
            <a:r>
              <a:rPr lang="ko-KR" altLang="en-US" sz="2000" dirty="0" smtClean="0"/>
              <a:t>태그로 표시하는 텍스트 앞뒤에서 </a:t>
            </a:r>
            <a:r>
              <a:rPr lang="ko-KR" altLang="en-US" sz="2000" dirty="0" err="1" smtClean="0"/>
              <a:t>줄바꿈이</a:t>
            </a:r>
            <a:r>
              <a:rPr lang="ko-KR" altLang="en-US" sz="2000" dirty="0" smtClean="0"/>
              <a:t> 일어난다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형식 </a:t>
            </a:r>
            <a:r>
              <a:rPr lang="en-US" altLang="ko-KR" sz="2000" dirty="0" smtClean="0"/>
              <a:t>:  &lt;p&gt;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&lt;/p&gt;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&lt;</a:t>
            </a:r>
            <a:r>
              <a:rPr lang="en-US" altLang="ko-KR" dirty="0" err="1" smtClean="0">
                <a:solidFill>
                  <a:srgbClr val="C00000"/>
                </a:solidFill>
              </a:rPr>
              <a:t>br</a:t>
            </a:r>
            <a:r>
              <a:rPr lang="en-US" altLang="ko-KR" dirty="0" smtClean="0">
                <a:solidFill>
                  <a:srgbClr val="C00000"/>
                </a:solidFill>
              </a:rPr>
              <a:t>&gt; </a:t>
            </a:r>
            <a:r>
              <a:rPr lang="ko-KR" altLang="en-US" dirty="0" smtClean="0">
                <a:solidFill>
                  <a:srgbClr val="C00000"/>
                </a:solidFill>
              </a:rPr>
              <a:t>태그를 이용해서 강제로 텍스트 </a:t>
            </a:r>
            <a:r>
              <a:rPr lang="ko-KR" altLang="en-US" dirty="0" err="1" smtClean="0">
                <a:solidFill>
                  <a:srgbClr val="C00000"/>
                </a:solidFill>
              </a:rPr>
              <a:t>줄바꿈을</a:t>
            </a:r>
            <a:r>
              <a:rPr lang="ko-KR" altLang="en-US" dirty="0" smtClean="0">
                <a:solidFill>
                  <a:srgbClr val="C00000"/>
                </a:solidFill>
              </a:rPr>
              <a:t> 할 수 있지만 실제로 웹 브라우저에서는 텍스트 단락으로 인식하지 않습니다 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 창에서 링크 열기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3625" y="1390094"/>
            <a:ext cx="10462519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다른 사이트로 링크하거나 </a:t>
            </a:r>
            <a:r>
              <a:rPr lang="ko-KR" altLang="en-US" sz="2000" dirty="0" smtClean="0"/>
              <a:t>현재 </a:t>
            </a:r>
            <a:r>
              <a:rPr lang="ko-KR" altLang="en-US" sz="2000" dirty="0"/>
              <a:t>페이지를 유지한 상태에서 링크 페이지를 표시할 </a:t>
            </a:r>
            <a:r>
              <a:rPr lang="ko-KR" altLang="en-US" sz="2000" dirty="0" smtClean="0"/>
              <a:t>때</a:t>
            </a:r>
            <a:endParaRPr lang="en-US" altLang="ko-KR" sz="2000" dirty="0" smtClean="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현재 페이지는 그대로 유지하면서 새 창이나 새 탭에 표시</a:t>
            </a:r>
            <a:endParaRPr lang="ko-KR" altLang="en-US" sz="2000" dirty="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&lt;a&gt; </a:t>
            </a:r>
            <a:r>
              <a:rPr lang="ko-KR" altLang="en-US" sz="2000" dirty="0"/>
              <a:t>태그의 </a:t>
            </a:r>
            <a:r>
              <a:rPr lang="en-US" altLang="ko-KR" sz="2000" dirty="0" smtClean="0"/>
              <a:t>target </a:t>
            </a:r>
            <a:r>
              <a:rPr lang="ko-KR" altLang="en-US" sz="2000" dirty="0"/>
              <a:t>속성 사용</a:t>
            </a:r>
          </a:p>
          <a:p>
            <a:pPr fontAlgn="base">
              <a:lnSpc>
                <a:spcPct val="150000"/>
              </a:lnSpc>
            </a:pP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2000" b="1" dirty="0" smtClean="0"/>
              <a:t>기본 형식</a:t>
            </a:r>
            <a:endParaRPr lang="ko-KR" altLang="en-US" sz="2000" b="1" dirty="0"/>
          </a:p>
          <a:p>
            <a:pPr fontAlgn="base">
              <a:lnSpc>
                <a:spcPct val="150000"/>
              </a:lnSpc>
            </a:pPr>
            <a:r>
              <a:rPr lang="en-US" altLang="ko-KR" sz="2000" dirty="0"/>
              <a:t>&lt;a </a:t>
            </a:r>
            <a:r>
              <a:rPr lang="en-US" altLang="ko-KR" sz="2000" dirty="0" err="1"/>
              <a:t>href</a:t>
            </a:r>
            <a:r>
              <a:rPr lang="en-US" altLang="ko-KR" sz="2000" dirty="0"/>
              <a:t>=“</a:t>
            </a:r>
            <a:r>
              <a:rPr lang="ko-KR" altLang="en-US" sz="2000" dirty="0"/>
              <a:t>링크할 경로“ </a:t>
            </a:r>
            <a:r>
              <a:rPr lang="en-US" altLang="ko-KR" sz="2000" dirty="0"/>
              <a:t>target=“_blank”&gt; </a:t>
            </a: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</a:t>
            </a:r>
          </a:p>
          <a:p>
            <a:pPr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70C0"/>
                </a:solidFill>
              </a:rPr>
              <a:t>&lt;a </a:t>
            </a:r>
            <a:r>
              <a:rPr lang="en-US" altLang="ko-KR" sz="2000" dirty="0" err="1">
                <a:solidFill>
                  <a:srgbClr val="0070C0"/>
                </a:solidFill>
              </a:rPr>
              <a:t>href</a:t>
            </a:r>
            <a:r>
              <a:rPr lang="en-US" altLang="ko-KR" sz="2000" dirty="0">
                <a:solidFill>
                  <a:srgbClr val="0070C0"/>
                </a:solidFill>
              </a:rPr>
              <a:t>=“herb1.html</a:t>
            </a:r>
            <a:r>
              <a:rPr lang="en-US" altLang="ko-KR" sz="2000" dirty="0" smtClean="0">
                <a:solidFill>
                  <a:srgbClr val="0070C0"/>
                </a:solidFill>
              </a:rPr>
              <a:t>”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target=“_blank”</a:t>
            </a:r>
            <a:r>
              <a:rPr lang="en-US" altLang="ko-KR" sz="2000" dirty="0" smtClean="0">
                <a:solidFill>
                  <a:srgbClr val="0070C0"/>
                </a:solidFill>
              </a:rPr>
              <a:t>&gt;</a:t>
            </a:r>
            <a:r>
              <a:rPr lang="ko-KR" altLang="en-US" sz="2000" dirty="0">
                <a:solidFill>
                  <a:srgbClr val="0070C0"/>
                </a:solidFill>
              </a:rPr>
              <a:t>허브가 뭐지</a:t>
            </a:r>
            <a:r>
              <a:rPr lang="en-US" altLang="ko-KR" sz="2000" dirty="0">
                <a:solidFill>
                  <a:srgbClr val="0070C0"/>
                </a:solidFill>
              </a:rPr>
              <a:t>?&lt;/a&gt; </a:t>
            </a:r>
            <a:endParaRPr lang="ko-KR" altLang="en-US" sz="2000" dirty="0">
              <a:solidFill>
                <a:srgbClr val="0070C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57614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새 창에서 링크 열기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08363" y="1108480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\link3.html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8218" y="1736436"/>
            <a:ext cx="7961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a href</a:t>
            </a:r>
            <a:r>
              <a:rPr lang="en-US" altLang="ko-KR">
                <a:solidFill>
                  <a:srgbClr val="0070C0"/>
                </a:solidFill>
              </a:rPr>
              <a:t>="</a:t>
            </a:r>
            <a:r>
              <a:rPr lang="en-US" altLang="ko-KR" smtClean="0">
                <a:solidFill>
                  <a:srgbClr val="0070C0"/>
                </a:solidFill>
              </a:rPr>
              <a:t>kor.html“ </a:t>
            </a:r>
            <a:r>
              <a:rPr lang="en-US" altLang="ko-KR" smtClean="0">
                <a:solidFill>
                  <a:srgbClr val="C00000"/>
                </a:solidFill>
              </a:rPr>
              <a:t>target=“_blank”</a:t>
            </a:r>
            <a:r>
              <a:rPr lang="en-US" altLang="ko-KR" smtClean="0">
                <a:solidFill>
                  <a:srgbClr val="0070C0"/>
                </a:solidFill>
              </a:rPr>
              <a:t>&gt;&lt;</a:t>
            </a:r>
            <a:r>
              <a:rPr lang="en-US" altLang="ko-KR">
                <a:solidFill>
                  <a:srgbClr val="0070C0"/>
                </a:solidFill>
              </a:rPr>
              <a:t>img src="</a:t>
            </a:r>
            <a:r>
              <a:rPr lang="en-US" altLang="ko-KR">
                <a:solidFill>
                  <a:srgbClr val="0070C0"/>
                </a:solidFill>
              </a:rPr>
              <a:t>kor.png</a:t>
            </a:r>
            <a:r>
              <a:rPr lang="en-US" altLang="ko-KR" smtClean="0">
                <a:solidFill>
                  <a:srgbClr val="0070C0"/>
                </a:solidFill>
              </a:rPr>
              <a:t>"&gt; &lt;/</a:t>
            </a:r>
            <a:r>
              <a:rPr lang="en-US" altLang="ko-KR">
                <a:solidFill>
                  <a:srgbClr val="0070C0"/>
                </a:solidFill>
              </a:rPr>
              <a:t>a&gt;</a:t>
            </a:r>
            <a:r>
              <a:rPr lang="en-US" altLang="ko-KR">
                <a:solidFill>
                  <a:srgbClr val="0070C0"/>
                </a:solidFill>
              </a:rPr>
              <a:t>	</a:t>
            </a:r>
            <a:endParaRPr lang="en-US" altLang="ko-KR">
              <a:solidFill>
                <a:srgbClr val="0070C0"/>
              </a:solidFill>
            </a:endParaRP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a href</a:t>
            </a:r>
            <a:r>
              <a:rPr lang="en-US" altLang="ko-KR">
                <a:solidFill>
                  <a:srgbClr val="0070C0"/>
                </a:solidFill>
              </a:rPr>
              <a:t>="</a:t>
            </a:r>
            <a:r>
              <a:rPr lang="en-US" altLang="ko-KR" smtClean="0">
                <a:solidFill>
                  <a:srgbClr val="0070C0"/>
                </a:solidFill>
              </a:rPr>
              <a:t>eng.html</a:t>
            </a:r>
            <a:r>
              <a:rPr lang="en-US" altLang="ko-KR">
                <a:solidFill>
                  <a:srgbClr val="0070C0"/>
                </a:solidFill>
              </a:rPr>
              <a:t>“ </a:t>
            </a:r>
            <a:r>
              <a:rPr lang="en-US" altLang="ko-KR">
                <a:solidFill>
                  <a:srgbClr val="C00000"/>
                </a:solidFill>
              </a:rPr>
              <a:t>target=“_blank”</a:t>
            </a:r>
            <a:r>
              <a:rPr lang="en-US" altLang="ko-KR" smtClean="0">
                <a:solidFill>
                  <a:srgbClr val="0070C0"/>
                </a:solidFill>
              </a:rPr>
              <a:t>&gt;&lt;</a:t>
            </a:r>
            <a:r>
              <a:rPr lang="en-US" altLang="ko-KR">
                <a:solidFill>
                  <a:srgbClr val="0070C0"/>
                </a:solidFill>
              </a:rPr>
              <a:t>img src="</a:t>
            </a:r>
            <a:r>
              <a:rPr lang="en-US" altLang="ko-KR">
                <a:solidFill>
                  <a:srgbClr val="0070C0"/>
                </a:solidFill>
              </a:rPr>
              <a:t>eng.png</a:t>
            </a:r>
            <a:r>
              <a:rPr lang="en-US" altLang="ko-KR" smtClean="0">
                <a:solidFill>
                  <a:srgbClr val="0070C0"/>
                </a:solidFill>
              </a:rPr>
              <a:t>"&gt; &lt;/</a:t>
            </a:r>
            <a:r>
              <a:rPr lang="en-US" altLang="ko-KR">
                <a:solidFill>
                  <a:srgbClr val="0070C0"/>
                </a:solidFill>
              </a:rPr>
              <a:t>a&gt;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br&gt;&lt;br&gt;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a href</a:t>
            </a:r>
            <a:r>
              <a:rPr lang="en-US" altLang="ko-KR">
                <a:solidFill>
                  <a:srgbClr val="0070C0"/>
                </a:solidFill>
              </a:rPr>
              <a:t>="</a:t>
            </a:r>
            <a:r>
              <a:rPr lang="en-US" altLang="ko-KR" smtClean="0">
                <a:solidFill>
                  <a:srgbClr val="0070C0"/>
                </a:solidFill>
              </a:rPr>
              <a:t>kor.html</a:t>
            </a:r>
            <a:r>
              <a:rPr lang="en-US" altLang="ko-KR">
                <a:solidFill>
                  <a:srgbClr val="0070C0"/>
                </a:solidFill>
              </a:rPr>
              <a:t>“ </a:t>
            </a:r>
            <a:r>
              <a:rPr lang="en-US" altLang="ko-KR">
                <a:solidFill>
                  <a:srgbClr val="C00000"/>
                </a:solidFill>
              </a:rPr>
              <a:t>target=“_blank”</a:t>
            </a:r>
            <a:r>
              <a:rPr lang="en-US" altLang="ko-KR" smtClean="0">
                <a:solidFill>
                  <a:srgbClr val="0070C0"/>
                </a:solidFill>
              </a:rPr>
              <a:t>&gt;&lt;</a:t>
            </a:r>
            <a:r>
              <a:rPr lang="en-US" altLang="ko-KR">
                <a:solidFill>
                  <a:srgbClr val="0070C0"/>
                </a:solidFill>
              </a:rPr>
              <a:t>p&gt;</a:t>
            </a:r>
            <a:r>
              <a:rPr lang="ko-KR" altLang="en-US">
                <a:solidFill>
                  <a:srgbClr val="0070C0"/>
                </a:solidFill>
              </a:rPr>
              <a:t>한글로 보기</a:t>
            </a:r>
            <a:r>
              <a:rPr lang="en-US" altLang="ko-KR">
                <a:solidFill>
                  <a:srgbClr val="0070C0"/>
                </a:solidFill>
              </a:rPr>
              <a:t>&lt;/</a:t>
            </a:r>
            <a:r>
              <a:rPr lang="en-US" altLang="ko-KR">
                <a:solidFill>
                  <a:srgbClr val="0070C0"/>
                </a:solidFill>
              </a:rPr>
              <a:t>p</a:t>
            </a:r>
            <a:r>
              <a:rPr lang="en-US" altLang="ko-KR" smtClean="0">
                <a:solidFill>
                  <a:srgbClr val="0070C0"/>
                </a:solidFill>
              </a:rPr>
              <a:t>&gt; &lt;/</a:t>
            </a:r>
            <a:r>
              <a:rPr lang="en-US" altLang="ko-KR">
                <a:solidFill>
                  <a:srgbClr val="0070C0"/>
                </a:solidFill>
              </a:rPr>
              <a:t>a</a:t>
            </a:r>
            <a:r>
              <a:rPr lang="en-US" altLang="ko-KR" smtClean="0">
                <a:solidFill>
                  <a:srgbClr val="0070C0"/>
                </a:solidFill>
              </a:rPr>
              <a:t>&gt;</a:t>
            </a:r>
            <a:r>
              <a:rPr lang="en-US" altLang="ko-KR">
                <a:solidFill>
                  <a:srgbClr val="0070C0"/>
                </a:solidFill>
              </a:rPr>
              <a:t>	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a href</a:t>
            </a:r>
            <a:r>
              <a:rPr lang="en-US" altLang="ko-KR">
                <a:solidFill>
                  <a:srgbClr val="0070C0"/>
                </a:solidFill>
              </a:rPr>
              <a:t>="</a:t>
            </a:r>
            <a:r>
              <a:rPr lang="en-US" altLang="ko-KR" smtClean="0">
                <a:solidFill>
                  <a:srgbClr val="0070C0"/>
                </a:solidFill>
              </a:rPr>
              <a:t>eng.html</a:t>
            </a:r>
            <a:r>
              <a:rPr lang="en-US" altLang="ko-KR">
                <a:solidFill>
                  <a:srgbClr val="0070C0"/>
                </a:solidFill>
              </a:rPr>
              <a:t>“ </a:t>
            </a:r>
            <a:r>
              <a:rPr lang="en-US" altLang="ko-KR">
                <a:solidFill>
                  <a:srgbClr val="C00000"/>
                </a:solidFill>
              </a:rPr>
              <a:t>target=“_blank”</a:t>
            </a:r>
            <a:r>
              <a:rPr lang="en-US" altLang="ko-KR" smtClean="0">
                <a:solidFill>
                  <a:srgbClr val="0070C0"/>
                </a:solidFill>
              </a:rPr>
              <a:t>&gt;&lt;</a:t>
            </a:r>
            <a:r>
              <a:rPr lang="en-US" altLang="ko-KR">
                <a:solidFill>
                  <a:srgbClr val="0070C0"/>
                </a:solidFill>
              </a:rPr>
              <a:t>p&gt;</a:t>
            </a:r>
            <a:r>
              <a:rPr lang="ko-KR" altLang="en-US">
                <a:solidFill>
                  <a:srgbClr val="0070C0"/>
                </a:solidFill>
              </a:rPr>
              <a:t>영어로 보기</a:t>
            </a:r>
            <a:r>
              <a:rPr lang="en-US" altLang="ko-KR">
                <a:solidFill>
                  <a:srgbClr val="0070C0"/>
                </a:solidFill>
              </a:rPr>
              <a:t>&lt;/</a:t>
            </a:r>
            <a:r>
              <a:rPr lang="en-US" altLang="ko-KR">
                <a:solidFill>
                  <a:srgbClr val="0070C0"/>
                </a:solidFill>
              </a:rPr>
              <a:t>p</a:t>
            </a:r>
            <a:r>
              <a:rPr lang="en-US" altLang="ko-KR" smtClean="0">
                <a:solidFill>
                  <a:srgbClr val="0070C0"/>
                </a:solidFill>
              </a:rPr>
              <a:t>&gt; &lt;/</a:t>
            </a:r>
            <a:r>
              <a:rPr lang="en-US" altLang="ko-KR">
                <a:solidFill>
                  <a:srgbClr val="0070C0"/>
                </a:solidFill>
              </a:rPr>
              <a:t>a&gt;</a:t>
            </a:r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9" y="3441506"/>
            <a:ext cx="6346681" cy="270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4561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링크를 미리 알려주는 툴팁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3625" y="1390094"/>
            <a:ext cx="10462519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/>
              <a:t>툴팁은 </a:t>
            </a:r>
            <a:r>
              <a:rPr lang="ko-KR" altLang="en-US" sz="2000"/>
              <a:t>링크 </a:t>
            </a:r>
            <a:r>
              <a:rPr lang="ko-KR" altLang="en-US" sz="2000"/>
              <a:t>위로 </a:t>
            </a:r>
            <a:r>
              <a:rPr lang="ko-KR" altLang="en-US" sz="2000" smtClean="0"/>
              <a:t>마우스 </a:t>
            </a:r>
            <a:r>
              <a:rPr lang="ko-KR" altLang="en-US" sz="2000"/>
              <a:t>포인터를 올려놓을 때 나타나는 작은 </a:t>
            </a:r>
            <a:r>
              <a:rPr lang="ko-KR" altLang="en-US" sz="2000"/>
              <a:t>설명 </a:t>
            </a:r>
            <a:r>
              <a:rPr lang="ko-KR" altLang="en-US" sz="2000" smtClean="0"/>
              <a:t>박스</a:t>
            </a:r>
            <a:endParaRPr lang="en-US" altLang="ko-KR" sz="2000" smtClean="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/>
              <a:t>&lt;</a:t>
            </a:r>
            <a:r>
              <a:rPr lang="en-US" altLang="ko-KR" sz="2000" dirty="0"/>
              <a:t>a&gt; </a:t>
            </a:r>
            <a:r>
              <a:rPr lang="ko-KR" altLang="en-US" sz="2000"/>
              <a:t>태그의 </a:t>
            </a:r>
            <a:r>
              <a:rPr lang="en-US" altLang="ko-KR" sz="2000" smtClean="0"/>
              <a:t>title </a:t>
            </a:r>
            <a:r>
              <a:rPr lang="ko-KR" altLang="en-US" sz="2000" dirty="0"/>
              <a:t>속성 사용</a:t>
            </a:r>
          </a:p>
          <a:p>
            <a:pPr fontAlgn="base">
              <a:lnSpc>
                <a:spcPct val="150000"/>
              </a:lnSpc>
            </a:pP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2000" b="1" dirty="0" smtClean="0"/>
              <a:t>기본 형식</a:t>
            </a:r>
            <a:endParaRPr lang="ko-KR" altLang="en-US" sz="2000" b="1" dirty="0"/>
          </a:p>
          <a:p>
            <a:pPr fontAlgn="base">
              <a:lnSpc>
                <a:spcPct val="150000"/>
              </a:lnSpc>
            </a:pPr>
            <a:r>
              <a:rPr lang="en-US" altLang="ko-KR" sz="2000" dirty="0"/>
              <a:t>&lt;a </a:t>
            </a:r>
            <a:r>
              <a:rPr lang="en-US" altLang="ko-KR" sz="2000" dirty="0" err="1"/>
              <a:t>href</a:t>
            </a:r>
            <a:r>
              <a:rPr lang="en-US" altLang="ko-KR" sz="2000" dirty="0"/>
              <a:t>=“</a:t>
            </a:r>
            <a:r>
              <a:rPr lang="ko-KR" altLang="en-US" sz="2000" dirty="0"/>
              <a:t>링크할 경로</a:t>
            </a:r>
            <a:r>
              <a:rPr lang="ko-KR" altLang="en-US" sz="2000"/>
              <a:t>“ </a:t>
            </a:r>
            <a:r>
              <a:rPr lang="en-US" altLang="ko-KR" sz="2000" smtClean="0"/>
              <a:t>title=“</a:t>
            </a:r>
            <a:r>
              <a:rPr lang="ko-KR" altLang="en-US" sz="2000" smtClean="0"/>
              <a:t>링크 내용에 대한 요약 설명</a:t>
            </a:r>
            <a:r>
              <a:rPr lang="en-US" altLang="ko-KR" sz="2000" smtClean="0"/>
              <a:t>”&gt; </a:t>
            </a:r>
            <a:r>
              <a:rPr lang="ko-KR" altLang="en-US" sz="2000" smtClean="0"/>
              <a:t>텍스트</a:t>
            </a:r>
            <a:r>
              <a:rPr lang="en-US" altLang="ko-KR" sz="2000" smtClean="0"/>
              <a:t> &lt;/a&gt;</a:t>
            </a: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53625" y="4017934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\link4.html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7455" y="4544291"/>
            <a:ext cx="9180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</a:rPr>
              <a:t>&lt;a href="kor.html" </a:t>
            </a:r>
            <a:r>
              <a:rPr lang="en-US" altLang="ko-KR">
                <a:solidFill>
                  <a:srgbClr val="C00000"/>
                </a:solidFill>
              </a:rPr>
              <a:t>title="</a:t>
            </a:r>
            <a:r>
              <a:rPr lang="ko-KR" altLang="en-US">
                <a:solidFill>
                  <a:srgbClr val="C00000"/>
                </a:solidFill>
              </a:rPr>
              <a:t>클릭하면 한글 페이지로 연결됩니다</a:t>
            </a:r>
            <a:r>
              <a:rPr lang="en-US" altLang="ko-KR">
                <a:solidFill>
                  <a:srgbClr val="C00000"/>
                </a:solidFill>
              </a:rPr>
              <a:t>" </a:t>
            </a:r>
            <a:endParaRPr lang="en-US" altLang="ko-KR" smtClean="0">
              <a:solidFill>
                <a:srgbClr val="C00000"/>
              </a:solidFill>
            </a:endParaRPr>
          </a:p>
          <a:p>
            <a:r>
              <a:rPr lang="en-US" altLang="ko-KR" smtClean="0">
                <a:solidFill>
                  <a:srgbClr val="0070C0"/>
                </a:solidFill>
              </a:rPr>
              <a:t>target</a:t>
            </a:r>
            <a:r>
              <a:rPr lang="en-US" altLang="ko-KR">
                <a:solidFill>
                  <a:srgbClr val="0070C0"/>
                </a:solidFill>
              </a:rPr>
              <a:t>="_</a:t>
            </a:r>
            <a:r>
              <a:rPr lang="en-US" altLang="ko-KR">
                <a:solidFill>
                  <a:srgbClr val="0070C0"/>
                </a:solidFill>
              </a:rPr>
              <a:t>blank</a:t>
            </a:r>
            <a:r>
              <a:rPr lang="en-US" altLang="ko-KR" smtClean="0">
                <a:solidFill>
                  <a:srgbClr val="0070C0"/>
                </a:solidFill>
              </a:rPr>
              <a:t>"&gt;&lt;</a:t>
            </a:r>
            <a:r>
              <a:rPr lang="en-US" altLang="ko-KR">
                <a:solidFill>
                  <a:srgbClr val="0070C0"/>
                </a:solidFill>
              </a:rPr>
              <a:t>img src="kor.png</a:t>
            </a:r>
            <a:r>
              <a:rPr lang="en-US" altLang="ko-KR">
                <a:solidFill>
                  <a:srgbClr val="0070C0"/>
                </a:solidFill>
              </a:rPr>
              <a:t>"&gt;&lt;/</a:t>
            </a:r>
            <a:r>
              <a:rPr lang="en-US" altLang="ko-KR" smtClean="0">
                <a:solidFill>
                  <a:srgbClr val="0070C0"/>
                </a:solidFill>
              </a:rPr>
              <a:t>a</a:t>
            </a:r>
            <a:r>
              <a:rPr lang="en-US" altLang="ko-KR">
                <a:solidFill>
                  <a:srgbClr val="0070C0"/>
                </a:solidFill>
              </a:rPr>
              <a:t>	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a href="eng.html" </a:t>
            </a:r>
            <a:r>
              <a:rPr lang="en-US" altLang="ko-KR">
                <a:solidFill>
                  <a:srgbClr val="C00000"/>
                </a:solidFill>
              </a:rPr>
              <a:t>title="</a:t>
            </a:r>
            <a:r>
              <a:rPr lang="ko-KR" altLang="en-US">
                <a:solidFill>
                  <a:srgbClr val="C00000"/>
                </a:solidFill>
              </a:rPr>
              <a:t>클릭하면 영문 </a:t>
            </a:r>
            <a:r>
              <a:rPr lang="ko-KR" altLang="en-US">
                <a:solidFill>
                  <a:srgbClr val="C00000"/>
                </a:solidFill>
              </a:rPr>
              <a:t>페이지로 </a:t>
            </a:r>
            <a:r>
              <a:rPr lang="ko-KR" altLang="en-US" smtClean="0">
                <a:solidFill>
                  <a:srgbClr val="C00000"/>
                </a:solidFill>
              </a:rPr>
              <a:t>연결됩니다</a:t>
            </a:r>
            <a:r>
              <a:rPr lang="en-US" altLang="ko-KR" smtClean="0">
                <a:solidFill>
                  <a:srgbClr val="C00000"/>
                </a:solidFill>
              </a:rPr>
              <a:t>”</a:t>
            </a:r>
            <a:r>
              <a:rPr lang="ko-KR" altLang="en-US" smtClean="0">
                <a:solidFill>
                  <a:srgbClr val="0070C0"/>
                </a:solidFill>
              </a:rPr>
              <a:t> </a:t>
            </a:r>
            <a:endParaRPr lang="en-US" altLang="ko-KR" smtClean="0">
              <a:solidFill>
                <a:srgbClr val="0070C0"/>
              </a:solidFill>
            </a:endParaRPr>
          </a:p>
          <a:p>
            <a:r>
              <a:rPr lang="en-US" altLang="ko-KR" smtClean="0">
                <a:solidFill>
                  <a:srgbClr val="0070C0"/>
                </a:solidFill>
              </a:rPr>
              <a:t>target</a:t>
            </a:r>
            <a:r>
              <a:rPr lang="en-US" altLang="ko-KR">
                <a:solidFill>
                  <a:srgbClr val="0070C0"/>
                </a:solidFill>
              </a:rPr>
              <a:t>="_</a:t>
            </a:r>
            <a:r>
              <a:rPr lang="en-US" altLang="ko-KR">
                <a:solidFill>
                  <a:srgbClr val="0070C0"/>
                </a:solidFill>
              </a:rPr>
              <a:t>blank</a:t>
            </a:r>
            <a:r>
              <a:rPr lang="en-US" altLang="ko-KR" smtClean="0">
                <a:solidFill>
                  <a:srgbClr val="0070C0"/>
                </a:solidFill>
              </a:rPr>
              <a:t>"&gt;&lt;</a:t>
            </a:r>
            <a:r>
              <a:rPr lang="en-US" altLang="ko-KR">
                <a:solidFill>
                  <a:srgbClr val="0070C0"/>
                </a:solidFill>
              </a:rPr>
              <a:t>img src="eng.png"&gt;&lt;/a&gt;</a:t>
            </a:r>
            <a:endParaRPr lang="ko-KR" altLang="en-US">
              <a:solidFill>
                <a:srgbClr val="0070C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981" y="4202600"/>
            <a:ext cx="3264727" cy="2085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421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앵커 이용하기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3625" y="1122239"/>
            <a:ext cx="10462519" cy="5179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앵커</a:t>
            </a:r>
            <a:r>
              <a:rPr lang="en-US" altLang="ko-KR" sz="2000" b="1" dirty="0" smtClean="0"/>
              <a:t>(anchor)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웹 문서가 너무 길 경우 문서 안에 팻말을 달아놓고 그 위치로 한번에 이동하는 기능을 앵커</a:t>
            </a:r>
            <a:r>
              <a:rPr lang="en-US" altLang="ko-KR" dirty="0"/>
              <a:t>(anchor)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한 페이지의 내용이 너무 길 경우</a:t>
            </a:r>
            <a:r>
              <a:rPr lang="en-US" altLang="ko-KR" dirty="0"/>
              <a:t>, </a:t>
            </a:r>
            <a:r>
              <a:rPr lang="ko-KR" altLang="en-US" dirty="0"/>
              <a:t>그리고 서로 구분될 수 있는 내용으로 구성되어 있을 경우 사용하면 편리하다</a:t>
            </a:r>
            <a:endParaRPr lang="en-US" altLang="ko-KR" dirty="0"/>
          </a:p>
          <a:p>
            <a:pPr fontAlgn="base">
              <a:lnSpc>
                <a:spcPct val="170000"/>
              </a:lnSpc>
            </a:pPr>
            <a:endParaRPr lang="en-US" altLang="ko-KR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/>
              <a:t>앵커 </a:t>
            </a:r>
            <a:r>
              <a:rPr lang="ko-KR" altLang="en-US" b="1" dirty="0" smtClean="0"/>
              <a:t>만들기 기본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형식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en-US" altLang="ko-KR" dirty="0" smtClean="0"/>
              <a:t>  &lt;</a:t>
            </a:r>
            <a:r>
              <a:rPr lang="en-US" altLang="ko-KR" dirty="0"/>
              <a:t>a name="</a:t>
            </a:r>
            <a:r>
              <a:rPr lang="ko-KR" altLang="en-US" dirty="0"/>
              <a:t>앵커 이름</a:t>
            </a:r>
            <a:r>
              <a:rPr lang="en-US" altLang="ko-KR" dirty="0"/>
              <a:t>"&gt;</a:t>
            </a:r>
            <a:r>
              <a:rPr lang="ko-KR" altLang="en-US" dirty="0"/>
              <a:t>텍스트 또는 이미지</a:t>
            </a:r>
            <a:r>
              <a:rPr lang="en-US" altLang="ko-KR" dirty="0"/>
              <a:t>&lt;/a&gt;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앵커 링크하기</a:t>
            </a:r>
            <a:endParaRPr lang="en-US" altLang="ko-KR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앵커 이름들은 </a:t>
            </a:r>
            <a:r>
              <a:rPr lang="en-US" altLang="ko-KR" dirty="0"/>
              <a:t>&lt;a&gt; </a:t>
            </a:r>
            <a:r>
              <a:rPr lang="ko-KR" altLang="en-US" dirty="0"/>
              <a:t>태그의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속성을 사용하여 앵커 이름을 링크한다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단 앵커 이름 앞에 </a:t>
            </a:r>
            <a:r>
              <a:rPr lang="en-US" altLang="ko-KR" dirty="0"/>
              <a:t>#</a:t>
            </a:r>
            <a:r>
              <a:rPr lang="ko-KR" altLang="en-US" dirty="0"/>
              <a:t>를 붙여 앵커라는 표시를 한다</a:t>
            </a:r>
            <a:r>
              <a:rPr lang="en-US" altLang="ko-KR" dirty="0" smtClean="0"/>
              <a:t>.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752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앵커 이용하기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8363" y="1108480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\anchor.html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8218" y="2364386"/>
            <a:ext cx="79617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a name="top"&gt;&lt;/a&gt;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 &lt;</a:t>
            </a:r>
            <a:r>
              <a:rPr lang="en-US" altLang="ko-KR">
                <a:solidFill>
                  <a:srgbClr val="0070C0"/>
                </a:solidFill>
              </a:rPr>
              <a:t>nav</a:t>
            </a:r>
            <a:r>
              <a:rPr lang="en-US" altLang="ko-KR" smtClean="0">
                <a:solidFill>
                  <a:srgbClr val="0070C0"/>
                </a:solidFill>
              </a:rPr>
              <a:t>&gt;…&lt;/nav&gt;</a:t>
            </a:r>
            <a:endParaRPr lang="en-US" altLang="ko-KR">
              <a:solidFill>
                <a:srgbClr val="0070C0"/>
              </a:solidFill>
            </a:endParaRP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section class="content"&gt; 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  </a:t>
            </a:r>
            <a:r>
              <a:rPr lang="en-US" altLang="ko-KR">
                <a:solidFill>
                  <a:srgbClr val="C00000"/>
                </a:solidFill>
              </a:rPr>
              <a:t>&lt;a name="</a:t>
            </a:r>
            <a:r>
              <a:rPr lang="en-US" altLang="ko-KR">
                <a:solidFill>
                  <a:srgbClr val="C00000"/>
                </a:solidFill>
              </a:rPr>
              <a:t>usage</a:t>
            </a:r>
            <a:r>
              <a:rPr lang="en-US" altLang="ko-KR" smtClean="0">
                <a:solidFill>
                  <a:srgbClr val="C00000"/>
                </a:solidFill>
              </a:rPr>
              <a:t>"&gt;</a:t>
            </a:r>
            <a:r>
              <a:rPr lang="en-US" altLang="ko-KR">
                <a:solidFill>
                  <a:srgbClr val="C00000"/>
                </a:solidFill>
              </a:rPr>
              <a:t>&lt;/</a:t>
            </a:r>
            <a:r>
              <a:rPr lang="en-US" altLang="ko-KR">
                <a:solidFill>
                  <a:srgbClr val="C00000"/>
                </a:solidFill>
              </a:rPr>
              <a:t>a</a:t>
            </a:r>
            <a:r>
              <a:rPr lang="en-US" altLang="ko-KR" smtClean="0">
                <a:solidFill>
                  <a:srgbClr val="C00000"/>
                </a:solidFill>
              </a:rPr>
              <a:t>&gt;</a:t>
            </a:r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h3&gt;</a:t>
            </a:r>
            <a:r>
              <a:rPr lang="ko-KR" altLang="en-US">
                <a:solidFill>
                  <a:srgbClr val="0070C0"/>
                </a:solidFill>
              </a:rPr>
              <a:t>이용 안내</a:t>
            </a:r>
            <a:r>
              <a:rPr lang="en-US" altLang="ko-KR">
                <a:solidFill>
                  <a:srgbClr val="0070C0"/>
                </a:solidFill>
              </a:rPr>
              <a:t>&lt;/</a:t>
            </a:r>
            <a:r>
              <a:rPr lang="en-US" altLang="ko-KR">
                <a:solidFill>
                  <a:srgbClr val="0070C0"/>
                </a:solidFill>
              </a:rPr>
              <a:t>h3</a:t>
            </a:r>
            <a:r>
              <a:rPr lang="en-US" altLang="ko-KR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	 </a:t>
            </a:r>
            <a:r>
              <a:rPr lang="en-US" altLang="ko-KR">
                <a:solidFill>
                  <a:srgbClr val="0070C0"/>
                </a:solidFill>
              </a:rPr>
              <a:t>.....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  </a:t>
            </a:r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a name="</a:t>
            </a:r>
            <a:r>
              <a:rPr lang="en-US" altLang="ko-KR">
                <a:solidFill>
                  <a:srgbClr val="C00000"/>
                </a:solidFill>
              </a:rPr>
              <a:t>reserve</a:t>
            </a:r>
            <a:r>
              <a:rPr lang="en-US" altLang="ko-KR" smtClean="0">
                <a:solidFill>
                  <a:srgbClr val="C00000"/>
                </a:solidFill>
              </a:rPr>
              <a:t>"&gt;</a:t>
            </a:r>
            <a:r>
              <a:rPr lang="en-US" altLang="ko-KR">
                <a:solidFill>
                  <a:srgbClr val="C00000"/>
                </a:solidFill>
              </a:rPr>
              <a:t>&lt;/</a:t>
            </a:r>
            <a:r>
              <a:rPr lang="en-US" altLang="ko-KR">
                <a:solidFill>
                  <a:srgbClr val="C00000"/>
                </a:solidFill>
              </a:rPr>
              <a:t>a</a:t>
            </a:r>
            <a:r>
              <a:rPr lang="en-US" altLang="ko-KR" smtClean="0">
                <a:solidFill>
                  <a:srgbClr val="C00000"/>
                </a:solidFill>
              </a:rPr>
              <a:t>&gt;</a:t>
            </a:r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h3&gt;</a:t>
            </a:r>
            <a:r>
              <a:rPr lang="ko-KR" altLang="en-US">
                <a:solidFill>
                  <a:srgbClr val="0070C0"/>
                </a:solidFill>
              </a:rPr>
              <a:t>예약 방법</a:t>
            </a:r>
            <a:r>
              <a:rPr lang="en-US" altLang="ko-KR">
                <a:solidFill>
                  <a:srgbClr val="0070C0"/>
                </a:solidFill>
              </a:rPr>
              <a:t>&lt;/</a:t>
            </a:r>
            <a:r>
              <a:rPr lang="en-US" altLang="ko-KR">
                <a:solidFill>
                  <a:srgbClr val="0070C0"/>
                </a:solidFill>
              </a:rPr>
              <a:t>h3</a:t>
            </a:r>
            <a:r>
              <a:rPr lang="en-US" altLang="ko-KR" smtClean="0">
                <a:solidFill>
                  <a:srgbClr val="0070C0"/>
                </a:solidFill>
              </a:rPr>
              <a:t>&gt;       </a:t>
            </a:r>
            <a:endParaRPr lang="en-US" altLang="ko-KR">
              <a:solidFill>
                <a:srgbClr val="0070C0"/>
              </a:solidFill>
            </a:endParaRPr>
          </a:p>
          <a:p>
            <a:r>
              <a:rPr lang="en-US" altLang="ko-KR" smtClean="0">
                <a:solidFill>
                  <a:srgbClr val="0070C0"/>
                </a:solidFill>
              </a:rPr>
              <a:t> 	....</a:t>
            </a:r>
            <a:endParaRPr lang="en-US" altLang="ko-KR">
              <a:solidFill>
                <a:srgbClr val="0070C0"/>
              </a:solidFill>
            </a:endParaRPr>
          </a:p>
          <a:p>
            <a:r>
              <a:rPr lang="en-US" altLang="ko-KR" smtClean="0">
                <a:solidFill>
                  <a:srgbClr val="0070C0"/>
                </a:solidFill>
              </a:rPr>
              <a:t>    </a:t>
            </a:r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a name="</a:t>
            </a:r>
            <a:r>
              <a:rPr lang="en-US" altLang="ko-KR">
                <a:solidFill>
                  <a:srgbClr val="C00000"/>
                </a:solidFill>
              </a:rPr>
              <a:t>fee</a:t>
            </a:r>
            <a:r>
              <a:rPr lang="en-US" altLang="ko-KR" smtClean="0">
                <a:solidFill>
                  <a:srgbClr val="C00000"/>
                </a:solidFill>
              </a:rPr>
              <a:t>"&gt;</a:t>
            </a:r>
            <a:r>
              <a:rPr lang="en-US" altLang="ko-KR">
                <a:solidFill>
                  <a:srgbClr val="C00000"/>
                </a:solidFill>
              </a:rPr>
              <a:t>&lt;/</a:t>
            </a:r>
            <a:r>
              <a:rPr lang="en-US" altLang="ko-KR">
                <a:solidFill>
                  <a:srgbClr val="C00000"/>
                </a:solidFill>
              </a:rPr>
              <a:t>a</a:t>
            </a:r>
            <a:r>
              <a:rPr lang="en-US" altLang="ko-KR" smtClean="0">
                <a:solidFill>
                  <a:srgbClr val="C00000"/>
                </a:solidFill>
              </a:rPr>
              <a:t>&gt;</a:t>
            </a:r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h3&gt;</a:t>
            </a:r>
            <a:r>
              <a:rPr lang="ko-KR" altLang="en-US">
                <a:solidFill>
                  <a:srgbClr val="0070C0"/>
                </a:solidFill>
              </a:rPr>
              <a:t>이용 요금</a:t>
            </a:r>
            <a:r>
              <a:rPr lang="en-US" altLang="ko-KR">
                <a:solidFill>
                  <a:srgbClr val="0070C0"/>
                </a:solidFill>
              </a:rPr>
              <a:t>&lt;/</a:t>
            </a:r>
            <a:r>
              <a:rPr lang="en-US" altLang="ko-KR">
                <a:solidFill>
                  <a:srgbClr val="0070C0"/>
                </a:solidFill>
              </a:rPr>
              <a:t>h3</a:t>
            </a:r>
            <a:r>
              <a:rPr lang="en-US" altLang="ko-KR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&lt;/section&gt;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8218" y="1948750"/>
            <a:ext cx="247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rgbClr val="0070C0"/>
                </a:solidFill>
              </a:rPr>
              <a:t>1) </a:t>
            </a:r>
            <a:r>
              <a:rPr lang="ko-KR" altLang="en-US" b="1" smtClean="0">
                <a:solidFill>
                  <a:srgbClr val="0070C0"/>
                </a:solidFill>
              </a:rPr>
              <a:t>앵커 만들기</a:t>
            </a:r>
            <a:endParaRPr lang="ko-KR" altLang="en-US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9948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앵커 이용하기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8363" y="1108480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\anchor.html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8218" y="2133293"/>
            <a:ext cx="96427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a name="top"&gt;&lt;/a&gt;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 &lt;nav&gt;</a:t>
            </a:r>
            <a:endParaRPr lang="en-US" altLang="ko-KR">
              <a:solidFill>
                <a:srgbClr val="0070C0"/>
              </a:solidFill>
            </a:endParaRPr>
          </a:p>
          <a:p>
            <a:r>
              <a:rPr lang="en-US" altLang="ko-KR">
                <a:solidFill>
                  <a:srgbClr val="0070C0"/>
                </a:solidFill>
              </a:rPr>
              <a:t>	&lt;ul&gt;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</a:t>
            </a:r>
            <a:r>
              <a:rPr lang="en-US" altLang="ko-KR">
                <a:solidFill>
                  <a:srgbClr val="0070C0"/>
                </a:solidFill>
              </a:rPr>
              <a:t>	</a:t>
            </a:r>
            <a:r>
              <a:rPr lang="en-US" altLang="ko-KR" smtClean="0">
                <a:solidFill>
                  <a:srgbClr val="0070C0"/>
                </a:solidFill>
              </a:rPr>
              <a:t>   &lt;</a:t>
            </a:r>
            <a:r>
              <a:rPr lang="en-US" altLang="ko-KR">
                <a:solidFill>
                  <a:srgbClr val="0070C0"/>
                </a:solidFill>
              </a:rPr>
              <a:t>li</a:t>
            </a:r>
            <a:r>
              <a:rPr lang="en-US" altLang="ko-KR" smtClean="0">
                <a:solidFill>
                  <a:srgbClr val="0070C0"/>
                </a:solidFill>
              </a:rPr>
              <a:t>&gt; </a:t>
            </a:r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a href="#usage"&gt;</a:t>
            </a:r>
            <a:r>
              <a:rPr lang="ko-KR" altLang="en-US">
                <a:solidFill>
                  <a:srgbClr val="0070C0"/>
                </a:solidFill>
              </a:rPr>
              <a:t>이용 안내</a:t>
            </a:r>
            <a:r>
              <a:rPr lang="en-US" altLang="ko-KR">
                <a:solidFill>
                  <a:srgbClr val="C00000"/>
                </a:solidFill>
              </a:rPr>
              <a:t>&lt;/a&gt;</a:t>
            </a:r>
            <a:r>
              <a:rPr lang="en-US" altLang="ko-KR">
                <a:solidFill>
                  <a:srgbClr val="0070C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	</a:t>
            </a:r>
            <a:r>
              <a:rPr lang="en-US" altLang="ko-KR" smtClean="0">
                <a:solidFill>
                  <a:srgbClr val="0070C0"/>
                </a:solidFill>
              </a:rPr>
              <a:t>   &lt;</a:t>
            </a:r>
            <a:r>
              <a:rPr lang="en-US" altLang="ko-KR">
                <a:solidFill>
                  <a:srgbClr val="0070C0"/>
                </a:solidFill>
              </a:rPr>
              <a:t>li</a:t>
            </a:r>
            <a:r>
              <a:rPr lang="en-US" altLang="ko-KR" smtClean="0">
                <a:solidFill>
                  <a:srgbClr val="0070C0"/>
                </a:solidFill>
              </a:rPr>
              <a:t>&gt; </a:t>
            </a:r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a href="#reserve"&gt;</a:t>
            </a:r>
            <a:r>
              <a:rPr lang="ko-KR" altLang="en-US">
                <a:solidFill>
                  <a:srgbClr val="0070C0"/>
                </a:solidFill>
              </a:rPr>
              <a:t>예약 방법</a:t>
            </a:r>
            <a:r>
              <a:rPr lang="en-US" altLang="ko-KR">
                <a:solidFill>
                  <a:srgbClr val="C00000"/>
                </a:solidFill>
              </a:rPr>
              <a:t>&lt;/a&gt;</a:t>
            </a:r>
            <a:r>
              <a:rPr lang="en-US" altLang="ko-KR">
                <a:solidFill>
                  <a:srgbClr val="0070C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	</a:t>
            </a:r>
            <a:r>
              <a:rPr lang="en-US" altLang="ko-KR" smtClean="0">
                <a:solidFill>
                  <a:srgbClr val="0070C0"/>
                </a:solidFill>
              </a:rPr>
              <a:t>   &lt;</a:t>
            </a:r>
            <a:r>
              <a:rPr lang="en-US" altLang="ko-KR">
                <a:solidFill>
                  <a:srgbClr val="0070C0"/>
                </a:solidFill>
              </a:rPr>
              <a:t>li</a:t>
            </a:r>
            <a:r>
              <a:rPr lang="en-US" altLang="ko-KR" smtClean="0">
                <a:solidFill>
                  <a:srgbClr val="0070C0"/>
                </a:solidFill>
              </a:rPr>
              <a:t>&gt; </a:t>
            </a:r>
            <a:r>
              <a:rPr lang="en-US" altLang="ko-KR" smtClean="0">
                <a:solidFill>
                  <a:srgbClr val="C00000"/>
                </a:solidFill>
              </a:rPr>
              <a:t>&lt;</a:t>
            </a:r>
            <a:r>
              <a:rPr lang="en-US" altLang="ko-KR">
                <a:solidFill>
                  <a:srgbClr val="C00000"/>
                </a:solidFill>
              </a:rPr>
              <a:t>a href="#fee"&gt;</a:t>
            </a:r>
            <a:r>
              <a:rPr lang="ko-KR" altLang="en-US">
                <a:solidFill>
                  <a:srgbClr val="0070C0"/>
                </a:solidFill>
              </a:rPr>
              <a:t>이용 요금</a:t>
            </a:r>
            <a:r>
              <a:rPr lang="en-US" altLang="ko-KR">
                <a:solidFill>
                  <a:srgbClr val="C00000"/>
                </a:solidFill>
              </a:rPr>
              <a:t>&lt;/a&gt;</a:t>
            </a:r>
            <a:r>
              <a:rPr lang="en-US" altLang="ko-KR">
                <a:solidFill>
                  <a:srgbClr val="0070C0"/>
                </a:solidFill>
              </a:rPr>
              <a:t>&lt;/li&gt;</a:t>
            </a:r>
          </a:p>
          <a:p>
            <a:r>
              <a:rPr lang="en-US" altLang="ko-KR">
                <a:solidFill>
                  <a:srgbClr val="0070C0"/>
                </a:solidFill>
              </a:rPr>
              <a:t>	</a:t>
            </a:r>
            <a:r>
              <a:rPr lang="en-US" altLang="ko-KR" smtClean="0">
                <a:solidFill>
                  <a:srgbClr val="0070C0"/>
                </a:solidFill>
              </a:rPr>
              <a:t>&lt;/</a:t>
            </a:r>
            <a:r>
              <a:rPr lang="en-US" altLang="ko-KR">
                <a:solidFill>
                  <a:srgbClr val="0070C0"/>
                </a:solidFill>
              </a:rPr>
              <a:t>ul&gt;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  &lt;/</a:t>
            </a:r>
            <a:r>
              <a:rPr lang="en-US" altLang="ko-KR">
                <a:solidFill>
                  <a:srgbClr val="0070C0"/>
                </a:solidFill>
              </a:rPr>
              <a:t>nav&gt;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section class="content"&gt; 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  </a:t>
            </a:r>
            <a:r>
              <a:rPr lang="en-US" altLang="ko-KR">
                <a:solidFill>
                  <a:srgbClr val="0070C0"/>
                </a:solidFill>
              </a:rPr>
              <a:t>&lt;a name="</a:t>
            </a:r>
            <a:r>
              <a:rPr lang="en-US" altLang="ko-KR">
                <a:solidFill>
                  <a:srgbClr val="0070C0"/>
                </a:solidFill>
              </a:rPr>
              <a:t>usage</a:t>
            </a:r>
            <a:r>
              <a:rPr lang="en-US" altLang="ko-KR" smtClean="0">
                <a:solidFill>
                  <a:srgbClr val="0070C0"/>
                </a:solidFill>
              </a:rPr>
              <a:t>"&gt;</a:t>
            </a:r>
            <a:r>
              <a:rPr lang="en-US" altLang="ko-KR">
                <a:solidFill>
                  <a:srgbClr val="0070C0"/>
                </a:solidFill>
              </a:rPr>
              <a:t>&lt;/</a:t>
            </a:r>
            <a:r>
              <a:rPr lang="en-US" altLang="ko-KR">
                <a:solidFill>
                  <a:srgbClr val="0070C0"/>
                </a:solidFill>
              </a:rPr>
              <a:t>a</a:t>
            </a:r>
            <a:r>
              <a:rPr lang="en-US" altLang="ko-KR" smtClean="0">
                <a:solidFill>
                  <a:srgbClr val="0070C0"/>
                </a:solidFill>
              </a:rPr>
              <a:t>&gt;&lt;</a:t>
            </a:r>
            <a:r>
              <a:rPr lang="en-US" altLang="ko-KR">
                <a:solidFill>
                  <a:srgbClr val="0070C0"/>
                </a:solidFill>
              </a:rPr>
              <a:t>h3&gt;</a:t>
            </a:r>
            <a:r>
              <a:rPr lang="ko-KR" altLang="en-US">
                <a:solidFill>
                  <a:srgbClr val="0070C0"/>
                </a:solidFill>
              </a:rPr>
              <a:t>이용 안내</a:t>
            </a:r>
            <a:r>
              <a:rPr lang="en-US" altLang="ko-KR">
                <a:solidFill>
                  <a:srgbClr val="0070C0"/>
                </a:solidFill>
              </a:rPr>
              <a:t>&lt;/</a:t>
            </a:r>
            <a:r>
              <a:rPr lang="en-US" altLang="ko-KR">
                <a:solidFill>
                  <a:srgbClr val="0070C0"/>
                </a:solidFill>
              </a:rPr>
              <a:t>h3</a:t>
            </a:r>
            <a:r>
              <a:rPr lang="en-US" altLang="ko-KR" smtClean="0">
                <a:solidFill>
                  <a:srgbClr val="0070C0"/>
                </a:solidFill>
              </a:rPr>
              <a:t>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	 </a:t>
            </a:r>
            <a:r>
              <a:rPr lang="en-US" altLang="ko-KR">
                <a:solidFill>
                  <a:srgbClr val="0070C0"/>
                </a:solidFill>
              </a:rPr>
              <a:t>.....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  </a:t>
            </a:r>
            <a:r>
              <a:rPr lang="en-US" altLang="ko-KR">
                <a:solidFill>
                  <a:srgbClr val="C00000"/>
                </a:solidFill>
              </a:rPr>
              <a:t>&lt;a href="#top" </a:t>
            </a:r>
            <a:r>
              <a:rPr lang="en-US" altLang="ko-KR">
                <a:solidFill>
                  <a:srgbClr val="0070C0"/>
                </a:solidFill>
              </a:rPr>
              <a:t>class="link1"&gt;&lt;p&gt;[</a:t>
            </a:r>
            <a:r>
              <a:rPr lang="ko-KR" altLang="en-US">
                <a:solidFill>
                  <a:srgbClr val="0070C0"/>
                </a:solidFill>
              </a:rPr>
              <a:t>위로 가기</a:t>
            </a:r>
            <a:r>
              <a:rPr lang="en-US" altLang="ko-KR">
                <a:solidFill>
                  <a:srgbClr val="0070C0"/>
                </a:solidFill>
              </a:rPr>
              <a:t>]&lt;/</a:t>
            </a:r>
            <a:r>
              <a:rPr lang="en-US" altLang="ko-KR">
                <a:solidFill>
                  <a:srgbClr val="0070C0"/>
                </a:solidFill>
              </a:rPr>
              <a:t>p</a:t>
            </a:r>
            <a:r>
              <a:rPr lang="en-US" altLang="ko-KR" smtClean="0">
                <a:solidFill>
                  <a:srgbClr val="0070C0"/>
                </a:solidFill>
              </a:rPr>
              <a:t>&gt; </a:t>
            </a:r>
            <a:r>
              <a:rPr lang="en-US" altLang="ko-KR" smtClean="0">
                <a:solidFill>
                  <a:srgbClr val="C00000"/>
                </a:solidFill>
              </a:rPr>
              <a:t>&lt;/a&gt;</a:t>
            </a:r>
            <a:endParaRPr lang="en-US" altLang="ko-KR">
              <a:solidFill>
                <a:srgbClr val="C00000"/>
              </a:solidFill>
            </a:endParaRPr>
          </a:p>
          <a:p>
            <a:r>
              <a:rPr lang="en-US" altLang="ko-KR" smtClean="0">
                <a:solidFill>
                  <a:srgbClr val="0070C0"/>
                </a:solidFill>
              </a:rPr>
              <a:t>&lt;/section&gt;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8217" y="1763961"/>
            <a:ext cx="354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70C0"/>
                </a:solidFill>
              </a:rPr>
              <a:t>2</a:t>
            </a:r>
            <a:r>
              <a:rPr lang="en-US" altLang="ko-KR" b="1" smtClean="0">
                <a:solidFill>
                  <a:srgbClr val="0070C0"/>
                </a:solidFill>
              </a:rPr>
              <a:t>) </a:t>
            </a:r>
            <a:r>
              <a:rPr lang="ko-KR" altLang="en-US" b="1" smtClean="0">
                <a:solidFill>
                  <a:srgbClr val="0070C0"/>
                </a:solidFill>
              </a:rPr>
              <a:t>앵커로 연결하는 링크 만들기</a:t>
            </a:r>
            <a:endParaRPr lang="ko-KR" altLang="en-US" b="1">
              <a:solidFill>
                <a:srgbClr val="0070C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801" y="1477812"/>
            <a:ext cx="3318020" cy="220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638" y="3784021"/>
            <a:ext cx="3318020" cy="201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647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1273" y="1293091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\desk.html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854" y="1680773"/>
            <a:ext cx="114161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70C0"/>
                </a:solidFill>
              </a:rPr>
              <a:t>&lt;section class="content"&gt;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&lt;h2&gt;</a:t>
            </a:r>
            <a:r>
              <a:rPr lang="ko-KR" altLang="en-US">
                <a:solidFill>
                  <a:srgbClr val="0070C0"/>
                </a:solidFill>
              </a:rPr>
              <a:t>이용 안내</a:t>
            </a:r>
            <a:r>
              <a:rPr lang="en-US" altLang="ko-KR">
                <a:solidFill>
                  <a:srgbClr val="0070C0"/>
                </a:solidFill>
              </a:rPr>
              <a:t>&lt;/h2&gt;    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&lt;article&gt;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</a:t>
            </a:r>
            <a:r>
              <a:rPr lang="en-US" altLang="ko-KR" smtClean="0">
                <a:solidFill>
                  <a:srgbClr val="0070C0"/>
                </a:solidFill>
              </a:rPr>
              <a:t>&lt;</a:t>
            </a:r>
            <a:r>
              <a:rPr lang="en-US" altLang="ko-KR">
                <a:solidFill>
                  <a:srgbClr val="0070C0"/>
                </a:solidFill>
              </a:rPr>
              <a:t>h3&gt;¤ </a:t>
            </a:r>
            <a:r>
              <a:rPr lang="ko-KR" altLang="en-US">
                <a:solidFill>
                  <a:srgbClr val="0070C0"/>
                </a:solidFill>
              </a:rPr>
              <a:t>요안도라 올레로 들어서면</a:t>
            </a:r>
            <a:r>
              <a:rPr lang="en-US" altLang="ko-KR">
                <a:solidFill>
                  <a:srgbClr val="0070C0"/>
                </a:solidFill>
              </a:rPr>
              <a:t>&lt;/h3&gt;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</a:t>
            </a:r>
            <a:r>
              <a:rPr lang="en-US" altLang="ko-KR">
                <a:solidFill>
                  <a:srgbClr val="FF0000"/>
                </a:solidFill>
              </a:rPr>
              <a:t>&lt;p&gt;</a:t>
            </a:r>
            <a:r>
              <a:rPr lang="ko-KR" altLang="en-US">
                <a:solidFill>
                  <a:srgbClr val="0070C0"/>
                </a:solidFill>
              </a:rPr>
              <a:t>입실은 오후 </a:t>
            </a:r>
            <a:r>
              <a:rPr lang="en-US" altLang="ko-KR">
                <a:solidFill>
                  <a:srgbClr val="0070C0"/>
                </a:solidFill>
              </a:rPr>
              <a:t>3</a:t>
            </a:r>
            <a:r>
              <a:rPr lang="ko-KR" altLang="en-US">
                <a:solidFill>
                  <a:srgbClr val="0070C0"/>
                </a:solidFill>
              </a:rPr>
              <a:t>시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퇴실은 오전 </a:t>
            </a:r>
            <a:r>
              <a:rPr lang="en-US" altLang="ko-KR">
                <a:solidFill>
                  <a:srgbClr val="0070C0"/>
                </a:solidFill>
              </a:rPr>
              <a:t>11</a:t>
            </a:r>
            <a:r>
              <a:rPr lang="ko-KR" altLang="en-US">
                <a:solidFill>
                  <a:srgbClr val="0070C0"/>
                </a:solidFill>
              </a:rPr>
              <a:t>시입니다</a:t>
            </a:r>
            <a:r>
              <a:rPr lang="en-US" altLang="ko-KR" smtClean="0">
                <a:solidFill>
                  <a:srgbClr val="0070C0"/>
                </a:solidFill>
              </a:rPr>
              <a:t>. </a:t>
            </a:r>
            <a:r>
              <a:rPr lang="en-US" altLang="ko-KR" smtClean="0">
                <a:solidFill>
                  <a:srgbClr val="FF0000"/>
                </a:solidFill>
              </a:rPr>
              <a:t>&lt;/</a:t>
            </a:r>
            <a:r>
              <a:rPr lang="en-US" altLang="ko-KR">
                <a:solidFill>
                  <a:srgbClr val="FF0000"/>
                </a:solidFill>
              </a:rPr>
              <a:t>p&gt;</a:t>
            </a:r>
          </a:p>
          <a:p>
            <a:r>
              <a:rPr lang="en-US" altLang="ko-KR" smtClean="0">
                <a:solidFill>
                  <a:srgbClr val="0070C0"/>
                </a:solidFill>
              </a:rPr>
              <a:t>      </a:t>
            </a:r>
            <a:r>
              <a:rPr lang="en-US" altLang="ko-KR">
                <a:solidFill>
                  <a:srgbClr val="FF0000"/>
                </a:solidFill>
              </a:rPr>
              <a:t>&lt;p&gt; </a:t>
            </a:r>
            <a:r>
              <a:rPr lang="ko-KR" altLang="en-US" smtClean="0">
                <a:solidFill>
                  <a:srgbClr val="0070C0"/>
                </a:solidFill>
              </a:rPr>
              <a:t>이곳은 </a:t>
            </a:r>
            <a:r>
              <a:rPr lang="ko-KR" altLang="en-US">
                <a:solidFill>
                  <a:srgbClr val="0070C0"/>
                </a:solidFill>
              </a:rPr>
              <a:t>관광지가 아닌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귤농사를 짓는 중산간 마을입니다</a:t>
            </a:r>
            <a:r>
              <a:rPr lang="en-US" altLang="ko-KR" smtClean="0">
                <a:solidFill>
                  <a:srgbClr val="0070C0"/>
                </a:solidFill>
              </a:rPr>
              <a:t>. </a:t>
            </a:r>
            <a:r>
              <a:rPr lang="en-US" altLang="ko-KR" smtClean="0">
                <a:solidFill>
                  <a:srgbClr val="FF0000"/>
                </a:solidFill>
              </a:rPr>
              <a:t>&lt;/</a:t>
            </a:r>
            <a:r>
              <a:rPr lang="en-US" altLang="ko-KR">
                <a:solidFill>
                  <a:srgbClr val="FF0000"/>
                </a:solidFill>
              </a:rPr>
              <a:t>p&gt;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</a:t>
            </a:r>
            <a:r>
              <a:rPr lang="en-US" altLang="ko-KR" smtClean="0">
                <a:solidFill>
                  <a:srgbClr val="0070C0"/>
                </a:solidFill>
              </a:rPr>
              <a:t>     </a:t>
            </a:r>
            <a:r>
              <a:rPr lang="en-US" altLang="ko-KR" smtClean="0">
                <a:solidFill>
                  <a:srgbClr val="FF0000"/>
                </a:solidFill>
              </a:rPr>
              <a:t>&lt;</a:t>
            </a:r>
            <a:r>
              <a:rPr lang="en-US" altLang="ko-KR">
                <a:solidFill>
                  <a:srgbClr val="FF0000"/>
                </a:solidFill>
              </a:rPr>
              <a:t>p</a:t>
            </a:r>
            <a:r>
              <a:rPr lang="en-US" altLang="ko-KR">
                <a:solidFill>
                  <a:srgbClr val="FF0000"/>
                </a:solidFill>
              </a:rPr>
              <a:t>&gt; </a:t>
            </a:r>
            <a:r>
              <a:rPr lang="ko-KR" altLang="en-US" smtClean="0">
                <a:solidFill>
                  <a:srgbClr val="0070C0"/>
                </a:solidFill>
              </a:rPr>
              <a:t>바베큐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야외식사 등 바깥채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외부 앞뜰에서의 활동은 밤 </a:t>
            </a:r>
            <a:r>
              <a:rPr lang="en-US" altLang="ko-KR">
                <a:solidFill>
                  <a:srgbClr val="0070C0"/>
                </a:solidFill>
              </a:rPr>
              <a:t>11</a:t>
            </a:r>
            <a:r>
              <a:rPr lang="ko-KR" altLang="en-US">
                <a:solidFill>
                  <a:srgbClr val="0070C0"/>
                </a:solidFill>
              </a:rPr>
              <a:t>시 이전까지 마쳐 주셔야 합니다</a:t>
            </a:r>
            <a:r>
              <a:rPr lang="en-US" altLang="ko-KR">
                <a:solidFill>
                  <a:srgbClr val="0070C0"/>
                </a:solidFill>
              </a:rPr>
              <a:t>.&lt;br&gt;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</a:t>
            </a:r>
            <a:r>
              <a:rPr lang="ko-KR" altLang="en-US">
                <a:solidFill>
                  <a:srgbClr val="0070C0"/>
                </a:solidFill>
              </a:rPr>
              <a:t>바깥채 내부의 소등은 자유롭게 하시되</a:t>
            </a:r>
            <a:r>
              <a:rPr lang="en-US" altLang="ko-KR">
                <a:solidFill>
                  <a:srgbClr val="0070C0"/>
                </a:solidFill>
              </a:rPr>
              <a:t>,&lt;br&gt;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</a:t>
            </a:r>
            <a:r>
              <a:rPr lang="ko-KR" altLang="en-US">
                <a:solidFill>
                  <a:srgbClr val="0070C0"/>
                </a:solidFill>
              </a:rPr>
              <a:t>자정 이후로 음주나 소란스러운 대화를 자제해 주시면 고맙겠습니다</a:t>
            </a:r>
            <a:r>
              <a:rPr lang="en-US" altLang="ko-KR" smtClean="0">
                <a:solidFill>
                  <a:srgbClr val="0070C0"/>
                </a:solidFill>
              </a:rPr>
              <a:t>. </a:t>
            </a:r>
            <a:r>
              <a:rPr lang="en-US" altLang="ko-KR" smtClean="0">
                <a:solidFill>
                  <a:srgbClr val="FF0000"/>
                </a:solidFill>
              </a:rPr>
              <a:t>&lt;/</a:t>
            </a:r>
            <a:r>
              <a:rPr lang="en-US" altLang="ko-KR">
                <a:solidFill>
                  <a:srgbClr val="FF0000"/>
                </a:solidFill>
              </a:rPr>
              <a:t>p&gt;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</a:t>
            </a:r>
            <a:r>
              <a:rPr lang="en-US" altLang="ko-KR">
                <a:solidFill>
                  <a:srgbClr val="FF0000"/>
                </a:solidFill>
              </a:rPr>
              <a:t>&lt;p&gt;</a:t>
            </a:r>
            <a:r>
              <a:rPr lang="ko-KR" altLang="en-US">
                <a:solidFill>
                  <a:srgbClr val="0070C0"/>
                </a:solidFill>
              </a:rPr>
              <a:t>우도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성산일출봉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섭지코지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김영갑 갤러리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용눈이 오름 등 </a:t>
            </a:r>
            <a:r>
              <a:rPr lang="en-US" altLang="ko-KR">
                <a:solidFill>
                  <a:srgbClr val="0070C0"/>
                </a:solidFill>
              </a:rPr>
              <a:t>&lt;br&gt;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</a:t>
            </a:r>
            <a:r>
              <a:rPr lang="ko-KR" altLang="en-US">
                <a:solidFill>
                  <a:srgbClr val="0070C0"/>
                </a:solidFill>
              </a:rPr>
              <a:t>주변 관광지와 한라산 동쪽 등산로로 오가실 경우</a:t>
            </a:r>
            <a:r>
              <a:rPr lang="en-US" altLang="ko-KR">
                <a:solidFill>
                  <a:srgbClr val="0070C0"/>
                </a:solidFill>
              </a:rPr>
              <a:t>&lt;br&gt;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</a:t>
            </a:r>
            <a:r>
              <a:rPr lang="ko-KR" altLang="en-US">
                <a:solidFill>
                  <a:srgbClr val="0070C0"/>
                </a:solidFill>
              </a:rPr>
              <a:t>요안도라에서 콜택시를 이용하실 수 있습니다</a:t>
            </a:r>
            <a:r>
              <a:rPr lang="en-US" altLang="ko-KR">
                <a:solidFill>
                  <a:srgbClr val="0070C0"/>
                </a:solidFill>
              </a:rPr>
              <a:t>.&lt;br</a:t>
            </a:r>
            <a:r>
              <a:rPr lang="en-US" altLang="ko-KR" smtClean="0">
                <a:solidFill>
                  <a:srgbClr val="0070C0"/>
                </a:solidFill>
              </a:rPr>
              <a:t>&gt;      </a:t>
            </a:r>
            <a:r>
              <a:rPr lang="en-US" altLang="ko-KR">
                <a:solidFill>
                  <a:srgbClr val="FF0000"/>
                </a:solidFill>
              </a:rPr>
              <a:t>&lt;/p&gt;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</a:t>
            </a:r>
            <a:r>
              <a:rPr lang="en-US" altLang="ko-KR">
                <a:solidFill>
                  <a:srgbClr val="FF0000"/>
                </a:solidFill>
              </a:rPr>
              <a:t>&lt;p&gt;</a:t>
            </a:r>
            <a:r>
              <a:rPr lang="ko-KR" altLang="en-US">
                <a:solidFill>
                  <a:srgbClr val="0070C0"/>
                </a:solidFill>
              </a:rPr>
              <a:t>요안도라는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농사하시는 마을 삼춘들의 생활 환경과 제주의 자연 환경을 존중합니다</a:t>
            </a:r>
            <a:r>
              <a:rPr lang="en-US" altLang="ko-KR" smtClean="0">
                <a:solidFill>
                  <a:srgbClr val="0070C0"/>
                </a:solidFill>
              </a:rPr>
              <a:t>. </a:t>
            </a:r>
            <a:r>
              <a:rPr lang="en-US" altLang="ko-KR" smtClean="0">
                <a:solidFill>
                  <a:srgbClr val="FF0000"/>
                </a:solidFill>
              </a:rPr>
              <a:t>&lt;/</a:t>
            </a:r>
            <a:r>
              <a:rPr lang="en-US" altLang="ko-KR">
                <a:solidFill>
                  <a:srgbClr val="FF0000"/>
                </a:solidFill>
              </a:rPr>
              <a:t>p&gt;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&lt;div class="banner"&gt;&lt;img src="banner3.jpg" width="700" height="233" alt="</a:t>
            </a:r>
            <a:r>
              <a:rPr lang="ko-KR" altLang="en-US">
                <a:solidFill>
                  <a:srgbClr val="0070C0"/>
                </a:solidFill>
              </a:rPr>
              <a:t>요안도라</a:t>
            </a:r>
            <a:r>
              <a:rPr lang="en-US" altLang="ko-KR">
                <a:solidFill>
                  <a:srgbClr val="0070C0"/>
                </a:solidFill>
              </a:rPr>
              <a:t>"&gt;&lt;/div&gt;      </a:t>
            </a:r>
          </a:p>
          <a:p>
            <a:r>
              <a:rPr lang="en-US" altLang="ko-KR">
                <a:solidFill>
                  <a:srgbClr val="0070C0"/>
                </a:solidFill>
              </a:rPr>
              <a:t>  &lt;/article&gt;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&lt;/section&gt;</a:t>
            </a:r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6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1273" y="1293091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\desk.html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97" y="1939514"/>
            <a:ext cx="5557304" cy="4101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91681" y="1312489"/>
            <a:ext cx="1013304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&lt;</a:t>
            </a:r>
            <a:r>
              <a:rPr lang="en-US" altLang="ko-KR" sz="2400" b="1" dirty="0" err="1" smtClean="0"/>
              <a:t>blockquote</a:t>
            </a:r>
            <a:r>
              <a:rPr lang="en-US" altLang="ko-KR" sz="2400" b="1" dirty="0" smtClean="0"/>
              <a:t>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- </a:t>
            </a:r>
            <a:r>
              <a:rPr lang="ko-KR" altLang="en-US" sz="2400" b="1" dirty="0" smtClean="0"/>
              <a:t>인용문 넣기 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다른 </a:t>
            </a:r>
            <a:r>
              <a:rPr lang="ko-KR" altLang="en-US" sz="2000" dirty="0" err="1" smtClean="0"/>
              <a:t>블로그나</a:t>
            </a:r>
            <a:r>
              <a:rPr lang="ko-KR" altLang="en-US" sz="2000" dirty="0" smtClean="0"/>
              <a:t> 사이트에서 인용할 경우 인용 내용 표시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cite </a:t>
            </a:r>
            <a:r>
              <a:rPr lang="ko-KR" altLang="en-US" sz="2000" dirty="0" smtClean="0"/>
              <a:t>속성을 이용해 인용 사이트 주소를 표시할 수 있다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형식 </a:t>
            </a:r>
            <a:r>
              <a:rPr lang="en-US" altLang="ko-KR" sz="2000" dirty="0" smtClean="0"/>
              <a:t>: &lt;</a:t>
            </a:r>
            <a:r>
              <a:rPr lang="en-US" altLang="ko-KR" sz="2000" dirty="0" err="1" smtClean="0"/>
              <a:t>blockquote</a:t>
            </a:r>
            <a:r>
              <a:rPr lang="en-US" altLang="ko-KR" sz="2000" dirty="0" smtClean="0"/>
              <a:t> [</a:t>
            </a:r>
            <a:r>
              <a:rPr lang="ko-KR" altLang="en-US" sz="2000" dirty="0" smtClean="0"/>
              <a:t>속성</a:t>
            </a:r>
            <a:r>
              <a:rPr lang="en-US" altLang="ko-KR" sz="2000" dirty="0" smtClean="0"/>
              <a:t>="</a:t>
            </a:r>
            <a:r>
              <a:rPr lang="ko-KR" altLang="en-US" sz="2000" dirty="0" smtClean="0"/>
              <a:t>속성 값</a:t>
            </a:r>
            <a:r>
              <a:rPr lang="en-US" altLang="ko-KR" sz="2000" dirty="0" smtClean="0"/>
              <a:t>"]&gt; </a:t>
            </a:r>
            <a:r>
              <a:rPr lang="ko-KR" altLang="en-US" sz="2000" dirty="0" smtClean="0"/>
              <a:t>인용 내용 </a:t>
            </a:r>
            <a:r>
              <a:rPr lang="en-US" altLang="ko-KR" sz="2000" dirty="0" smtClean="0"/>
              <a:t>&lt;/</a:t>
            </a:r>
            <a:r>
              <a:rPr lang="en-US" altLang="ko-KR" sz="2000" dirty="0" err="1" smtClean="0"/>
              <a:t>blockquote</a:t>
            </a:r>
            <a:r>
              <a:rPr lang="en-US" altLang="ko-KR" sz="2000" dirty="0" smtClean="0"/>
              <a:t>&gt;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1136" y="3759633"/>
            <a:ext cx="10133046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b="1" dirty="0" smtClean="0"/>
              <a:t>pre&gt; </a:t>
            </a:r>
            <a:r>
              <a:rPr lang="ko-KR" altLang="en-US" sz="2400" b="1" dirty="0" smtClean="0"/>
              <a:t>태그 </a:t>
            </a:r>
            <a:r>
              <a:rPr lang="en-US" altLang="ko-KR" sz="2400" b="1" dirty="0" smtClean="0"/>
              <a:t>– </a:t>
            </a:r>
            <a:r>
              <a:rPr lang="ko-KR" altLang="en-US" sz="2400" b="1" dirty="0" smtClean="0"/>
              <a:t>입력하는 그대로 화면에 표시하기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&lt;pre&gt; </a:t>
            </a:r>
            <a:r>
              <a:rPr lang="ko-KR" altLang="en-US" sz="2000" dirty="0" smtClean="0"/>
              <a:t>태그를 사용할 경우 소스에 표시한 공백이 브라우저에 그대로 표시됩니다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주로 프로그램 소스를 표시할 때 사용합니다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/>
              <a:t>형식 </a:t>
            </a:r>
            <a:r>
              <a:rPr lang="en-US" altLang="ko-KR" sz="2000" dirty="0" smtClean="0"/>
              <a:t>: &lt;pre&gt; </a:t>
            </a:r>
            <a:r>
              <a:rPr lang="ko-KR" altLang="en-US" sz="2000" dirty="0" smtClean="0"/>
              <a:t>내용 </a:t>
            </a:r>
            <a:r>
              <a:rPr lang="en-US" altLang="ko-KR" sz="2000" dirty="0" smtClean="0"/>
              <a:t>&lt;/pre&gt;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06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1273" y="1293091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</a:t>
            </a:r>
            <a:r>
              <a:rPr lang="en-US" altLang="ko-KR" b="1" smtClean="0">
                <a:solidFill>
                  <a:srgbClr val="0070C0"/>
                </a:solidFill>
              </a:rPr>
              <a:t>pre</a:t>
            </a:r>
            <a:r>
              <a:rPr lang="en-US" altLang="ko-KR" b="1" smtClean="0">
                <a:solidFill>
                  <a:srgbClr val="0070C0"/>
                </a:solidFill>
              </a:rPr>
              <a:t>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5854" y="1680773"/>
            <a:ext cx="114161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&lt;blockquote cite="http://www.w3.org/TR/webstorage/#the-localstorage-attribute"&gt;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HTML</a:t>
            </a:r>
            <a:r>
              <a:rPr lang="ko-KR" altLang="en-US">
                <a:solidFill>
                  <a:srgbClr val="0070C0"/>
                </a:solidFill>
              </a:rPr>
              <a:t>은 하이퍼텍스트 마크업 언어</a:t>
            </a:r>
            <a:r>
              <a:rPr lang="en-US" altLang="ko-KR">
                <a:solidFill>
                  <a:srgbClr val="0070C0"/>
                </a:solidFill>
              </a:rPr>
              <a:t>(HyperText Markup Language)</a:t>
            </a:r>
            <a:r>
              <a:rPr lang="ko-KR" altLang="en-US">
                <a:solidFill>
                  <a:srgbClr val="0070C0"/>
                </a:solidFill>
              </a:rPr>
              <a:t>라는 의미의 웹 페이지를 위한 마크업 언어다</a:t>
            </a:r>
            <a:r>
              <a:rPr lang="en-US" altLang="ko-KR">
                <a:solidFill>
                  <a:srgbClr val="0070C0"/>
                </a:solidFill>
              </a:rPr>
              <a:t>. HTML</a:t>
            </a:r>
            <a:r>
              <a:rPr lang="ko-KR" altLang="en-US">
                <a:solidFill>
                  <a:srgbClr val="0070C0"/>
                </a:solidFill>
              </a:rPr>
              <a:t>은 웹 브라우저와 같은 </a:t>
            </a:r>
            <a:r>
              <a:rPr lang="en-US" altLang="ko-KR">
                <a:solidFill>
                  <a:srgbClr val="0070C0"/>
                </a:solidFill>
              </a:rPr>
              <a:t>HTML </a:t>
            </a:r>
            <a:r>
              <a:rPr lang="ko-KR" altLang="en-US">
                <a:solidFill>
                  <a:srgbClr val="0070C0"/>
                </a:solidFill>
              </a:rPr>
              <a:t>처리 장치의 행동에 영향을 주는 자바스크립트와 본문과 그 밖의 항목의 외관과 배치를 정의하는 </a:t>
            </a:r>
            <a:r>
              <a:rPr lang="en-US" altLang="ko-KR">
                <a:solidFill>
                  <a:srgbClr val="0070C0"/>
                </a:solidFill>
              </a:rPr>
              <a:t>CSS </a:t>
            </a:r>
            <a:r>
              <a:rPr lang="ko-KR" altLang="en-US">
                <a:solidFill>
                  <a:srgbClr val="0070C0"/>
                </a:solidFill>
              </a:rPr>
              <a:t>같은 스크립트를 포함하거나 불러올 수 있다</a:t>
            </a:r>
            <a:r>
              <a:rPr lang="en-US" altLang="ko-KR">
                <a:solidFill>
                  <a:srgbClr val="0070C0"/>
                </a:solidFill>
              </a:rPr>
              <a:t>.</a:t>
            </a:r>
          </a:p>
          <a:p>
            <a:r>
              <a:rPr lang="en-US" altLang="ko-KR">
                <a:solidFill>
                  <a:srgbClr val="FF0000"/>
                </a:solidFill>
              </a:rPr>
              <a:t>&lt;/blockquote&gt;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</a:t>
            </a:r>
          </a:p>
          <a:p>
            <a:r>
              <a:rPr lang="en-US" altLang="ko-KR">
                <a:solidFill>
                  <a:srgbClr val="FF0000"/>
                </a:solidFill>
              </a:rPr>
              <a:t>&lt;pre&gt;</a:t>
            </a:r>
          </a:p>
          <a:p>
            <a:r>
              <a:rPr lang="en-US" altLang="ko-KR">
                <a:solidFill>
                  <a:srgbClr val="0070C0"/>
                </a:solidFill>
              </a:rPr>
              <a:t>   &lt;h3&gt;    </a:t>
            </a:r>
            <a:r>
              <a:rPr lang="ko-KR" altLang="en-US">
                <a:solidFill>
                  <a:srgbClr val="0070C0"/>
                </a:solidFill>
              </a:rPr>
              <a:t>로컬 스토리지</a:t>
            </a:r>
          </a:p>
          <a:p>
            <a:r>
              <a:rPr lang="ko-KR" altLang="en-US">
                <a:solidFill>
                  <a:srgbClr val="0070C0"/>
                </a:solidFill>
              </a:rPr>
              <a:t>    </a:t>
            </a:r>
            <a:r>
              <a:rPr lang="en-US" altLang="ko-KR">
                <a:solidFill>
                  <a:srgbClr val="0070C0"/>
                </a:solidFill>
              </a:rPr>
              <a:t>(Local Storage)</a:t>
            </a:r>
            <a:r>
              <a:rPr lang="ko-KR" altLang="en-US">
                <a:solidFill>
                  <a:srgbClr val="0070C0"/>
                </a:solidFill>
              </a:rPr>
              <a:t>를 </a:t>
            </a:r>
          </a:p>
          <a:p>
            <a:r>
              <a:rPr lang="ko-KR" altLang="en-US">
                <a:solidFill>
                  <a:srgbClr val="0070C0"/>
                </a:solidFill>
              </a:rPr>
              <a:t>    저장하는 함수 </a:t>
            </a:r>
            <a:r>
              <a:rPr lang="en-US" altLang="ko-KR">
                <a:solidFill>
                  <a:srgbClr val="0070C0"/>
                </a:solidFill>
              </a:rPr>
              <a:t>:  &lt;/h3&gt;</a:t>
            </a:r>
          </a:p>
          <a:p>
            <a:endParaRPr lang="en-US" altLang="ko-KR">
              <a:solidFill>
                <a:srgbClr val="0070C0"/>
              </a:solidFill>
            </a:endParaRPr>
          </a:p>
          <a:p>
            <a:r>
              <a:rPr lang="en-US" altLang="ko-KR">
                <a:solidFill>
                  <a:srgbClr val="0070C0"/>
                </a:solidFill>
              </a:rPr>
              <a:t>     function savetheLocal(){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  var second = document.getElementById("second");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  var thevalue = second.value;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  localStorage.setItem(1, thevalue);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     gettheLocal();</a:t>
            </a:r>
          </a:p>
          <a:p>
            <a:r>
              <a:rPr lang="en-US" altLang="ko-KR">
                <a:solidFill>
                  <a:srgbClr val="0070C0"/>
                </a:solidFill>
              </a:rPr>
              <a:t>     </a:t>
            </a:r>
            <a:r>
              <a:rPr lang="en-US" altLang="ko-KR" smtClean="0">
                <a:solidFill>
                  <a:srgbClr val="0070C0"/>
                </a:solidFill>
              </a:rPr>
              <a:t>}    </a:t>
            </a:r>
            <a:endParaRPr lang="en-US" altLang="ko-KR">
              <a:solidFill>
                <a:srgbClr val="0070C0"/>
              </a:solidFill>
            </a:endParaRPr>
          </a:p>
          <a:p>
            <a:r>
              <a:rPr lang="en-US" altLang="ko-KR">
                <a:solidFill>
                  <a:srgbClr val="FF0000"/>
                </a:solidFill>
              </a:rPr>
              <a:t>&lt;/pre&gt;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2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 텍스트 관련 태그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1273" y="1293091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예제 </a:t>
            </a:r>
            <a:r>
              <a:rPr lang="en-US" altLang="ko-KR" b="1" smtClean="0">
                <a:solidFill>
                  <a:srgbClr val="0070C0"/>
                </a:solidFill>
              </a:rPr>
              <a:t>: Samples\3</a:t>
            </a:r>
            <a:r>
              <a:rPr lang="ko-KR" altLang="en-US" b="1" smtClean="0">
                <a:solidFill>
                  <a:srgbClr val="0070C0"/>
                </a:solidFill>
              </a:rPr>
              <a:t>장</a:t>
            </a:r>
            <a:r>
              <a:rPr lang="en-US" altLang="ko-KR" b="1" smtClean="0">
                <a:solidFill>
                  <a:srgbClr val="0070C0"/>
                </a:solidFill>
              </a:rPr>
              <a:t>\pre.html</a:t>
            </a:r>
            <a:endParaRPr lang="ko-KR" altLang="en-US" b="1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465" y="1877436"/>
            <a:ext cx="6637337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8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프레젠테이션3" id="{0A9750AF-29A1-4FF4-962A-793B99AB266D}" vid="{495FD0E4-948D-4F5A-83D2-E7A810C163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정석ppt</Template>
  <TotalTime>1614</TotalTime>
  <Words>3103</Words>
  <Application>Microsoft Office PowerPoint</Application>
  <PresentationFormat>사용자 지정</PresentationFormat>
  <Paragraphs>513</Paragraphs>
  <Slides>45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Office 테마</vt:lpstr>
      <vt:lpstr>텍스트와 하이퍼링크  관련 태그들</vt:lpstr>
      <vt:lpstr>PowerPoint 프레젠테이션</vt:lpstr>
      <vt:lpstr>텍스트를 묶어서 처리하는 태그들</vt:lpstr>
      <vt:lpstr>  텍스트 관련 태그</vt:lpstr>
      <vt:lpstr>  텍스트 관련 태그</vt:lpstr>
      <vt:lpstr>  텍스트 관련 태그</vt:lpstr>
      <vt:lpstr>  텍스트 관련 태그</vt:lpstr>
      <vt:lpstr>  텍스트 관련 태그</vt:lpstr>
      <vt:lpstr>  텍스트 관련 태그</vt:lpstr>
      <vt:lpstr>  텍스트 관련 태그</vt:lpstr>
      <vt:lpstr>  텍스트 관련 태그</vt:lpstr>
      <vt:lpstr>  텍스트 관련 태그</vt:lpstr>
      <vt:lpstr>  텍스트 관련 태그</vt:lpstr>
      <vt:lpstr>  텍스트 관련 태그</vt:lpstr>
      <vt:lpstr>목록을 만드는 태그들</vt:lpstr>
      <vt:lpstr>  목록을 만드는 태그들</vt:lpstr>
      <vt:lpstr>  목록을 만드는 태그들</vt:lpstr>
      <vt:lpstr>  목록을 만드는 태그들</vt:lpstr>
      <vt:lpstr>  목록을 만드는 태그들</vt:lpstr>
      <vt:lpstr>  목록을 만드는 태그들</vt:lpstr>
      <vt:lpstr>표 관련 태그들</vt:lpstr>
      <vt:lpstr>표 만들기</vt:lpstr>
      <vt:lpstr>표 만들기</vt:lpstr>
      <vt:lpstr>표 조절하기</vt:lpstr>
      <vt:lpstr>셀 합치기</vt:lpstr>
      <vt:lpstr>셀 합치기</vt:lpstr>
      <vt:lpstr>표에 캡션 넣기</vt:lpstr>
      <vt:lpstr>표에 캡션 넣기</vt:lpstr>
      <vt:lpstr>표와 배경</vt:lpstr>
      <vt:lpstr>여러 열 묶기</vt:lpstr>
      <vt:lpstr>여러 열 묶기</vt:lpstr>
      <vt:lpstr>표의 제목과 본문 구분해 주기</vt:lpstr>
      <vt:lpstr>표의 제목과 본문 구분해 주기</vt:lpstr>
      <vt:lpstr>하이퍼링크</vt:lpstr>
      <vt:lpstr>하이퍼링크란</vt:lpstr>
      <vt:lpstr>하이퍼링크 만들기</vt:lpstr>
      <vt:lpstr>하이퍼링크 만들기 </vt:lpstr>
      <vt:lpstr>하이퍼링크 만들기</vt:lpstr>
      <vt:lpstr>상대 경로와 절대 경로</vt:lpstr>
      <vt:lpstr>새 창에서 링크 열기</vt:lpstr>
      <vt:lpstr>새 창에서 링크 열기</vt:lpstr>
      <vt:lpstr>링크를 미리 알려주는 툴팁</vt:lpstr>
      <vt:lpstr>앵커 이용하기</vt:lpstr>
      <vt:lpstr>앵커 이용하기</vt:lpstr>
      <vt:lpstr>앵커 이용하기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HTML5와 시맨틱 구조</dc:title>
  <dc:creator>Kyunghee Ko</dc:creator>
  <cp:lastModifiedBy>Kyunghee Ko</cp:lastModifiedBy>
  <cp:revision>57</cp:revision>
  <dcterms:created xsi:type="dcterms:W3CDTF">2013-09-01T06:28:35Z</dcterms:created>
  <dcterms:modified xsi:type="dcterms:W3CDTF">2014-04-01T15:23:47Z</dcterms:modified>
</cp:coreProperties>
</file>