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smtClean="0"/>
              <a:t>컴퓨터와 프로그래밍 그리고 자바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smtClean="0"/>
              <a:t>포트란 </a:t>
            </a:r>
            <a:r>
              <a:rPr lang="ko-KR" altLang="en-US" sz="1700" dirty="0"/>
              <a:t>프로그램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1959"/>
              </p:ext>
            </p:extLst>
          </p:nvPr>
        </p:nvGraphicFramePr>
        <p:xfrm>
          <a:off x="971600" y="3212976"/>
          <a:ext cx="4824536" cy="23195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3067"/>
                <a:gridCol w="4221469"/>
              </a:tblGrid>
              <a:tr h="2319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500" b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500" b="0" dirty="0" smtClean="0"/>
                        <a:t>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100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200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ISUM=0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DO 100 I=1,100,1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           ISUM=ISUM+I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CONTINUE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WRITE (6,200) ISUM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FORMAT(8X,I5)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STOP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END</a:t>
                      </a:r>
                      <a:endParaRPr lang="ko-KR" altLang="en-US" sz="15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smtClean="0"/>
              <a:t>코볼 </a:t>
            </a:r>
            <a:r>
              <a:rPr lang="ko-KR" altLang="en-US" sz="1700" dirty="0"/>
              <a:t>프로그램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89982"/>
              </p:ext>
            </p:extLst>
          </p:nvPr>
        </p:nvGraphicFramePr>
        <p:xfrm>
          <a:off x="848544" y="2992328"/>
          <a:ext cx="7467872" cy="3749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4115072"/>
              </a:tblGrid>
              <a:tr h="3744416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500" b="0" dirty="0" smtClean="0"/>
                        <a:t>IDENTIFICATION   </a:t>
                      </a:r>
                    </a:p>
                    <a:p>
                      <a:pPr latinLnBrk="1"/>
                      <a:r>
                        <a:rPr lang="fr-FR" altLang="ko-KR" sz="1500" b="0" dirty="0" smtClean="0"/>
                        <a:t>PROGRAM-ID.    </a:t>
                      </a:r>
                    </a:p>
                    <a:p>
                      <a:pPr latinLnBrk="1"/>
                      <a:r>
                        <a:rPr lang="fr-FR" altLang="ko-KR" sz="1500" b="0" dirty="0" smtClean="0"/>
                        <a:t>ENVIRONMENT    </a:t>
                      </a:r>
                    </a:p>
                    <a:p>
                      <a:pPr latinLnBrk="1"/>
                      <a:r>
                        <a:rPr lang="fr-FR" altLang="ko-KR" sz="1500" b="0" dirty="0" smtClean="0"/>
                        <a:t>CONFIGURATION  SECTION.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SOURCE-COMPUTER.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OBJECT-COMPUTER.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INPUT-OUTPUT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FILE-CONTROL.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DATA 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FILE 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FD  PR-F  LABEL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01  PR-R  PIC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WORKING-STORAGE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01 LIST.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03 N PIC 9(3).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03 HAP PIC 9(4).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500" b="0" dirty="0" smtClean="0"/>
                        <a:t>DIVISION.</a:t>
                      </a:r>
                    </a:p>
                    <a:p>
                      <a:pPr latinLnBrk="1"/>
                      <a:r>
                        <a:rPr lang="fr-FR" altLang="ko-KR" sz="1500" b="0" dirty="0" smtClean="0"/>
                        <a:t>HAP.</a:t>
                      </a:r>
                    </a:p>
                    <a:p>
                      <a:pPr latinLnBrk="1"/>
                      <a:r>
                        <a:rPr lang="fr-FR" altLang="ko-KR" sz="1500" b="0" dirty="0" smtClean="0"/>
                        <a:t>DIVISION.</a:t>
                      </a:r>
                    </a:p>
                    <a:p>
                      <a:pPr latinLnBrk="1"/>
                      <a:endParaRPr lang="en-US" altLang="ko-KR" sz="1500" b="0" dirty="0" smtClean="0"/>
                    </a:p>
                    <a:p>
                      <a:pPr latinLnBrk="1"/>
                      <a:r>
                        <a:rPr lang="en-US" altLang="ko-KR" sz="1500" b="0" dirty="0" smtClean="0"/>
                        <a:t>IBM-PC.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IBM-PC.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SECTION.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SELECT PR-F ASSIGN TO OUTPUT ":HAP".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DIVISION.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SECTION.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RECORD OMITTED.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X(80).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SECTION.</a:t>
                      </a:r>
                    </a:p>
                    <a:p>
                      <a:pPr latinLnBrk="1"/>
                      <a:endParaRPr lang="en-US" altLang="ko-KR" sz="1500" b="0" dirty="0" smtClean="0"/>
                    </a:p>
                    <a:p>
                      <a:pPr latinLnBrk="1"/>
                      <a:endParaRPr lang="en-US" altLang="ko-KR" sz="1500" b="0" dirty="0" smtClean="0"/>
                    </a:p>
                    <a:p>
                      <a:pPr latinLnBrk="1"/>
                      <a:endParaRPr lang="en-US" altLang="ko-KR" sz="15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smtClean="0"/>
              <a:t>코볼 프로그램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계속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 </a:t>
            </a:r>
            <a:endParaRPr lang="ko-KR" altLang="en-US" sz="1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87811"/>
              </p:ext>
            </p:extLst>
          </p:nvPr>
        </p:nvGraphicFramePr>
        <p:xfrm>
          <a:off x="899592" y="3152368"/>
          <a:ext cx="4464496" cy="24368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53909"/>
                <a:gridCol w="2710587"/>
              </a:tblGrid>
              <a:tr h="2436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PROCEDURE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AA. 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	 	 	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BB.     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 </a:t>
                      </a:r>
                      <a:endParaRPr lang="ko-KR" altLang="en-US" sz="15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DIVISION.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PERFORM BB UNTIL N = 100.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DISPLAY"***1</a:t>
                      </a:r>
                      <a:r>
                        <a:rPr lang="ko-KR" altLang="en-US" sz="1500" b="0" dirty="0" smtClean="0"/>
                        <a:t>부터</a:t>
                      </a:r>
                      <a:r>
                        <a:rPr lang="en-US" altLang="ko-KR" sz="1500" b="0" dirty="0" smtClean="0"/>
                        <a:t>100</a:t>
                      </a:r>
                      <a:r>
                        <a:rPr lang="ko-KR" altLang="en-US" sz="1500" b="0" dirty="0" err="1" smtClean="0"/>
                        <a:t>까지의합</a:t>
                      </a:r>
                      <a:r>
                        <a:rPr lang="ko-KR" altLang="en-US" sz="1500" b="0" dirty="0" smtClean="0"/>
                        <a:t>***</a:t>
                      </a:r>
                      <a:r>
                        <a:rPr lang="en-US" altLang="ko-KR" sz="1500" b="0" dirty="0" smtClean="0"/>
                        <a:t>"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DISPLAY "HAP = " HAP.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STOP RUN.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ADD 1 TO N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ADD N TO HAP.</a:t>
                      </a:r>
                      <a:endParaRPr lang="ko-KR" altLang="en-US" sz="15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smtClean="0"/>
              <a:t>베이직 프로그램</a:t>
            </a:r>
            <a:endParaRPr lang="ko-KR" altLang="en-US" sz="17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65806"/>
              </p:ext>
            </p:extLst>
          </p:nvPr>
        </p:nvGraphicFramePr>
        <p:xfrm>
          <a:off x="899592" y="3140968"/>
          <a:ext cx="4966320" cy="2160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88085"/>
                <a:gridCol w="3078235"/>
              </a:tblGrid>
              <a:tr h="21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10 SUM = 0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20 FOR I=1 TO 100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30 SUM = SUM + I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40 NEXT I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50 PRINT SUM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60 END</a:t>
                      </a:r>
                      <a:endParaRPr lang="ko-KR" altLang="en-US" sz="15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5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smtClean="0"/>
              <a:t>파스칼 프로그램</a:t>
            </a:r>
            <a:endParaRPr lang="ko-KR" altLang="en-US" sz="1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93870"/>
              </p:ext>
            </p:extLst>
          </p:nvPr>
        </p:nvGraphicFramePr>
        <p:xfrm>
          <a:off x="971600" y="3140968"/>
          <a:ext cx="5616624" cy="3240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616624"/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program hap;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uses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Crt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err="1" smtClean="0"/>
                        <a:t>var</a:t>
                      </a:r>
                      <a:endParaRPr lang="en-US" altLang="ko-KR" sz="1500" b="0" dirty="0" smtClean="0"/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i,sum:integer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begin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clrscr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:=0;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sum:=0;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for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:=0 to 100 do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sum := sum +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	 </a:t>
                      </a:r>
                      <a:r>
                        <a:rPr lang="en-US" altLang="ko-KR" sz="1500" b="0" dirty="0" err="1" smtClean="0"/>
                        <a:t>writeln</a:t>
                      </a:r>
                      <a:r>
                        <a:rPr lang="en-US" altLang="ko-KR" sz="1500" b="0" dirty="0" smtClean="0"/>
                        <a:t>('1</a:t>
                      </a:r>
                      <a:r>
                        <a:rPr lang="ko-KR" altLang="en-US" sz="1500" b="0" dirty="0" smtClean="0"/>
                        <a:t>부터 </a:t>
                      </a:r>
                      <a:r>
                        <a:rPr lang="en-US" altLang="ko-KR" sz="1500" b="0" dirty="0" smtClean="0"/>
                        <a:t>100</a:t>
                      </a:r>
                      <a:r>
                        <a:rPr lang="ko-KR" altLang="en-US" sz="1500" b="0" dirty="0" smtClean="0"/>
                        <a:t>까지의 합은 </a:t>
                      </a:r>
                      <a:r>
                        <a:rPr lang="en-US" altLang="ko-KR" sz="1500" b="0" dirty="0" smtClean="0"/>
                        <a:t>===&gt; ',sum);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end.</a:t>
                      </a:r>
                      <a:endParaRPr lang="ko-KR" altLang="en-US" sz="15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 smtClean="0"/>
              <a:t>C</a:t>
            </a:r>
            <a:r>
              <a:rPr lang="ko-KR" altLang="en-US" sz="1700" dirty="0" smtClean="0"/>
              <a:t>언어 프로그램</a:t>
            </a:r>
            <a:endParaRPr lang="ko-KR" altLang="en-US" sz="17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02355"/>
              </p:ext>
            </p:extLst>
          </p:nvPr>
        </p:nvGraphicFramePr>
        <p:xfrm>
          <a:off x="969640" y="3140968"/>
          <a:ext cx="5618584" cy="3024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618584"/>
              </a:tblGrid>
              <a:tr h="3024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#include	&lt;</a:t>
                      </a:r>
                      <a:r>
                        <a:rPr lang="en-US" altLang="ko-KR" sz="1500" b="0" dirty="0" err="1" smtClean="0"/>
                        <a:t>stdio.h</a:t>
                      </a:r>
                      <a:r>
                        <a:rPr lang="en-US" altLang="ko-KR" sz="1500" b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#include	&lt;</a:t>
                      </a:r>
                      <a:r>
                        <a:rPr lang="en-US" altLang="ko-KR" sz="1500" b="0" dirty="0" err="1" smtClean="0"/>
                        <a:t>conio.h</a:t>
                      </a:r>
                      <a:r>
                        <a:rPr lang="en-US" altLang="ko-KR" sz="1500" b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main()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int</a:t>
                      </a:r>
                      <a:r>
                        <a:rPr lang="en-US" altLang="ko-KR" sz="1500" b="0" dirty="0" smtClean="0"/>
                        <a:t>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, sum;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clrscr</a:t>
                      </a:r>
                      <a:r>
                        <a:rPr lang="en-US" altLang="ko-KR" sz="1500" b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=0;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sum=0;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for (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=0;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&lt;=100;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++)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sum = sum +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	 </a:t>
                      </a:r>
                      <a:r>
                        <a:rPr lang="en-US" altLang="ko-KR" sz="1500" b="0" dirty="0" err="1" smtClean="0"/>
                        <a:t>printf</a:t>
                      </a:r>
                      <a:r>
                        <a:rPr lang="en-US" altLang="ko-KR" sz="1500" b="0" dirty="0" smtClean="0"/>
                        <a:t>("1</a:t>
                      </a:r>
                      <a:r>
                        <a:rPr lang="ko-KR" altLang="en-US" sz="1500" b="0" dirty="0" smtClean="0"/>
                        <a:t>부터 </a:t>
                      </a:r>
                      <a:r>
                        <a:rPr lang="en-US" altLang="ko-KR" sz="1500" b="0" dirty="0" smtClean="0"/>
                        <a:t>100</a:t>
                      </a:r>
                      <a:r>
                        <a:rPr lang="ko-KR" altLang="en-US" sz="1500" b="0" dirty="0" smtClean="0"/>
                        <a:t>까지의 합은 </a:t>
                      </a:r>
                      <a:r>
                        <a:rPr lang="en-US" altLang="ko-KR" sz="1500" b="0" dirty="0" smtClean="0"/>
                        <a:t>===&gt; %d\</a:t>
                      </a:r>
                      <a:r>
                        <a:rPr lang="en-US" altLang="ko-KR" sz="1500" b="0" dirty="0" err="1" smtClean="0"/>
                        <a:t>n",sum</a:t>
                      </a:r>
                      <a:r>
                        <a:rPr lang="en-US" altLang="ko-KR" sz="1500" b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}</a:t>
                      </a:r>
                      <a:endParaRPr lang="ko-KR" altLang="en-US" sz="15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 smtClean="0"/>
              <a:t>JAVA</a:t>
            </a:r>
            <a:r>
              <a:rPr lang="ko-KR" altLang="en-US" sz="1700" dirty="0" smtClean="0"/>
              <a:t> 프로그램</a:t>
            </a:r>
            <a:endParaRPr lang="ko-KR" altLang="en-US" sz="1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770"/>
              </p:ext>
            </p:extLst>
          </p:nvPr>
        </p:nvGraphicFramePr>
        <p:xfrm>
          <a:off x="971600" y="3212976"/>
          <a:ext cx="4896544" cy="2148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96544"/>
              </a:tblGrid>
              <a:tr h="1815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public class </a:t>
                      </a:r>
                      <a:r>
                        <a:rPr lang="en-US" altLang="ko-KR" sz="1500" b="0" dirty="0" err="1" smtClean="0"/>
                        <a:t>SumTest</a:t>
                      </a:r>
                      <a:r>
                        <a:rPr lang="en-US" altLang="ko-KR" sz="1500" b="0" dirty="0" smtClean="0"/>
                        <a:t> {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public static void main(String[] </a:t>
                      </a:r>
                      <a:r>
                        <a:rPr lang="en-US" altLang="ko-KR" sz="1500" b="0" dirty="0" err="1" smtClean="0"/>
                        <a:t>args</a:t>
                      </a:r>
                      <a:r>
                        <a:rPr lang="en-US" altLang="ko-KR" sz="1500" b="0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</a:t>
                      </a:r>
                      <a:r>
                        <a:rPr lang="en-US" altLang="ko-KR" sz="1500" b="0" dirty="0" err="1" smtClean="0"/>
                        <a:t>int</a:t>
                      </a:r>
                      <a:r>
                        <a:rPr lang="en-US" altLang="ko-KR" sz="1500" b="0" dirty="0" smtClean="0"/>
                        <a:t>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, sum=0;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for (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 = 1 ;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 &lt;= 100 ;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 =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 + 1 ) {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   sum = sum + </a:t>
                      </a:r>
                      <a:r>
                        <a:rPr lang="en-US" altLang="ko-KR" sz="1500" b="0" dirty="0" err="1" smtClean="0"/>
                        <a:t>i</a:t>
                      </a:r>
                      <a:r>
                        <a:rPr lang="en-US" altLang="ko-KR" sz="1500" b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}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 </a:t>
                      </a:r>
                      <a:r>
                        <a:rPr lang="en-US" altLang="ko-KR" sz="1500" b="0" dirty="0" err="1" smtClean="0"/>
                        <a:t>System.out.println</a:t>
                      </a:r>
                      <a:r>
                        <a:rPr lang="en-US" altLang="ko-KR" sz="1500" b="0" dirty="0" smtClean="0"/>
                        <a:t>("1</a:t>
                      </a:r>
                      <a:r>
                        <a:rPr lang="ko-KR" altLang="en-US" sz="1500" b="0" dirty="0" smtClean="0"/>
                        <a:t>부터 </a:t>
                      </a:r>
                      <a:r>
                        <a:rPr lang="en-US" altLang="ko-KR" sz="1500" b="0" dirty="0" smtClean="0"/>
                        <a:t>100</a:t>
                      </a:r>
                      <a:r>
                        <a:rPr lang="ko-KR" altLang="en-US" sz="1500" b="0" dirty="0" smtClean="0"/>
                        <a:t>까지의 합은 </a:t>
                      </a:r>
                      <a:r>
                        <a:rPr lang="en-US" altLang="ko-KR" sz="1500" b="0" dirty="0" smtClean="0"/>
                        <a:t>“ +sum);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 }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}</a:t>
                      </a:r>
                      <a:endParaRPr lang="ko-KR" altLang="en-US" sz="15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프로그램은 컴퓨터에서 어떻게 실행되는가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컴파일</a:t>
            </a:r>
            <a:r>
              <a:rPr lang="en-US" altLang="ko-KR" sz="2000" dirty="0"/>
              <a:t>(compile) </a:t>
            </a:r>
            <a:r>
              <a:rPr lang="ko-KR" altLang="en-US" sz="2000" dirty="0" smtClean="0"/>
              <a:t>기법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프로그램이 컴파일러</a:t>
            </a:r>
            <a:r>
              <a:rPr lang="en-US" altLang="ko-KR" dirty="0"/>
              <a:t>(compiler)</a:t>
            </a:r>
            <a:r>
              <a:rPr lang="ko-KR" altLang="en-US" dirty="0"/>
              <a:t>에 의해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이진 </a:t>
            </a:r>
            <a:r>
              <a:rPr lang="ko-KR" altLang="en-US" dirty="0"/>
              <a:t>파일</a:t>
            </a:r>
            <a:r>
              <a:rPr lang="en-US" altLang="ko-KR" dirty="0"/>
              <a:t>(0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파일</a:t>
            </a:r>
            <a:r>
              <a:rPr lang="en-US" altLang="ko-KR" dirty="0"/>
              <a:t>)</a:t>
            </a:r>
            <a:r>
              <a:rPr lang="ko-KR" altLang="en-US" dirty="0"/>
              <a:t>로 번역된 다음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번역된 </a:t>
            </a:r>
            <a:r>
              <a:rPr lang="ko-KR" altLang="en-US" dirty="0"/>
              <a:t>파일이 컴퓨터에서 실행되는 </a:t>
            </a:r>
            <a:r>
              <a:rPr lang="ko-KR" altLang="en-US" dirty="0" smtClean="0"/>
              <a:t>기법</a:t>
            </a:r>
            <a:endParaRPr lang="ko-KR" altLang="en-US" sz="17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52936"/>
            <a:ext cx="5670972" cy="368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0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프로그램은 컴퓨터에서 어떻게 실행되는가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인터프리트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interprete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기법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/>
              <a:t>인터프리트</a:t>
            </a:r>
            <a:r>
              <a:rPr lang="en-US" altLang="ko-KR" dirty="0"/>
              <a:t>(</a:t>
            </a:r>
            <a:r>
              <a:rPr lang="ko-KR" altLang="en-US" dirty="0"/>
              <a:t>해석</a:t>
            </a:r>
            <a:r>
              <a:rPr lang="en-US" altLang="ko-KR" dirty="0"/>
              <a:t>) </a:t>
            </a:r>
            <a:r>
              <a:rPr lang="ko-KR" altLang="en-US" dirty="0"/>
              <a:t>기법은 인터프리터</a:t>
            </a:r>
            <a:r>
              <a:rPr lang="en-US" altLang="ko-KR" dirty="0"/>
              <a:t>(</a:t>
            </a:r>
            <a:r>
              <a:rPr lang="en-US" altLang="ko-KR" dirty="0" smtClean="0"/>
              <a:t>interpreter)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프로그램을 </a:t>
            </a:r>
            <a:r>
              <a:rPr lang="ko-KR" altLang="en-US" dirty="0"/>
              <a:t>실행시키는 </a:t>
            </a:r>
            <a:r>
              <a:rPr lang="ko-KR" altLang="en-US" dirty="0" smtClean="0"/>
              <a:t>방법</a:t>
            </a:r>
            <a:endParaRPr lang="ko-KR" altLang="en-US" sz="17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5459512" cy="36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12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프로그램은 컴퓨터에서 어떻게 실행되는가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하이브리드</a:t>
            </a:r>
            <a:r>
              <a:rPr lang="en-US" altLang="ko-KR" sz="2000" dirty="0"/>
              <a:t>(hybrid) </a:t>
            </a:r>
            <a:r>
              <a:rPr lang="ko-KR" altLang="en-US" sz="2000" dirty="0" smtClean="0"/>
              <a:t>기법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컴파일 기법과 </a:t>
            </a:r>
            <a:r>
              <a:rPr lang="ko-KR" altLang="en-US" dirty="0" err="1"/>
              <a:t>인터프리트</a:t>
            </a:r>
            <a:r>
              <a:rPr lang="ko-KR" altLang="en-US" dirty="0"/>
              <a:t> 기법을 모두 사용하는 </a:t>
            </a:r>
            <a:r>
              <a:rPr lang="ko-KR" altLang="en-US" dirty="0" smtClean="0"/>
              <a:t>방식</a:t>
            </a:r>
            <a:endParaRPr lang="ko-KR" altLang="en-US" sz="17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422" y="2276872"/>
            <a:ext cx="6729958" cy="427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3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컴퓨터는 </a:t>
            </a:r>
            <a:r>
              <a:rPr lang="ko-KR" altLang="en-US" dirty="0"/>
              <a:t>무엇을 실행하는가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프로그램은 컴퓨터에서 어떻게 실행되는가</a:t>
            </a:r>
            <a:r>
              <a:rPr lang="en-US" altLang="ko-KR" dirty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프로그래밍 </a:t>
            </a:r>
            <a:r>
              <a:rPr lang="ko-KR" altLang="en-US" dirty="0"/>
              <a:t>언어 </a:t>
            </a:r>
            <a:r>
              <a:rPr lang="en-US" altLang="ko-KR" dirty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컴퓨터는 무엇을 실행하는가</a:t>
            </a:r>
            <a:r>
              <a:rPr lang="en-US" altLang="ko-KR" dirty="0"/>
              <a:t>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컴퓨터는 소프트웨어를 실행합니다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소프트웨어 </a:t>
            </a:r>
            <a:r>
              <a:rPr lang="ko-KR" altLang="en-US" dirty="0"/>
              <a:t>즉 프로그램은 어떻게 만드는가</a:t>
            </a:r>
            <a:r>
              <a:rPr lang="en-US" altLang="ko-KR" dirty="0"/>
              <a:t>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개발자가 프로그래밍 언어를 학습하여 하고자 하는 일을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프로그램으로 </a:t>
            </a:r>
            <a:r>
              <a:rPr lang="ko-KR" altLang="en-US" sz="1700" dirty="0"/>
              <a:t>기술하여 만들 수 있습니다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개발자에 </a:t>
            </a:r>
            <a:r>
              <a:rPr lang="ko-KR" altLang="en-US" dirty="0"/>
              <a:t>의해 만들어진 프로그램을 컴퓨터가 어떻게 수행하는가</a:t>
            </a:r>
            <a:r>
              <a:rPr lang="en-US" altLang="ko-KR" dirty="0"/>
              <a:t>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컴퓨터는 번역기나 인터프리터를 사용하여 사용자가 작성한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프로그램을 </a:t>
            </a:r>
            <a:r>
              <a:rPr lang="ko-KR" altLang="en-US" sz="1700" dirty="0"/>
              <a:t>컴퓨터가 인지할 수 있는 이진 파일로 변환하여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실행할 </a:t>
            </a:r>
            <a:r>
              <a:rPr lang="ko-KR" altLang="en-US" sz="1700" dirty="0"/>
              <a:t>수 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034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</a:t>
            </a:r>
            <a:r>
              <a:rPr lang="ko-KR" altLang="en-US" sz="2000" dirty="0" smtClean="0"/>
              <a:t>의 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언어 </a:t>
            </a:r>
            <a:r>
              <a:rPr lang="en-US" altLang="ko-KR" dirty="0"/>
              <a:t>: </a:t>
            </a:r>
            <a:r>
              <a:rPr lang="ko-KR" altLang="en-US" dirty="0" err="1"/>
              <a:t>오크</a:t>
            </a:r>
            <a:r>
              <a:rPr lang="en-US" altLang="ko-KR" dirty="0"/>
              <a:t>(Oak)</a:t>
            </a:r>
            <a:r>
              <a:rPr lang="ko-KR" altLang="en-US" dirty="0"/>
              <a:t>라는 언어로부터 </a:t>
            </a:r>
            <a:r>
              <a:rPr lang="ko-KR" altLang="en-US" dirty="0" smtClean="0"/>
              <a:t>탄생</a:t>
            </a: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/>
              <a:t>오크</a:t>
            </a:r>
            <a:r>
              <a:rPr lang="ko-KR" altLang="en-US" dirty="0"/>
              <a:t> 언어 </a:t>
            </a:r>
            <a:r>
              <a:rPr lang="en-US" altLang="ko-KR" dirty="0"/>
              <a:t>: 1991</a:t>
            </a:r>
            <a:r>
              <a:rPr lang="ko-KR" altLang="en-US" dirty="0"/>
              <a:t>년 미국 선</a:t>
            </a:r>
            <a:r>
              <a:rPr lang="en-US" altLang="ko-KR" dirty="0"/>
              <a:t>(Sun) </a:t>
            </a:r>
            <a:r>
              <a:rPr lang="ko-KR" altLang="en-US" dirty="0" smtClean="0"/>
              <a:t>마이크로 시스템사의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 </a:t>
            </a:r>
            <a:r>
              <a:rPr lang="ko-KR" altLang="en-US" dirty="0"/>
              <a:t>과학자인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</a:t>
            </a:r>
            <a:r>
              <a:rPr lang="en-US" altLang="ko-KR" dirty="0"/>
              <a:t>(James Gosling)</a:t>
            </a:r>
            <a:r>
              <a:rPr lang="ko-KR" altLang="en-US" dirty="0"/>
              <a:t>에 의해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개발된 </a:t>
            </a:r>
            <a:r>
              <a:rPr lang="ko-KR" altLang="en-US" dirty="0"/>
              <a:t>언어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가전제품의 기능을 프로그램으로 제공하기 위해 개발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err="1"/>
              <a:t>제임스</a:t>
            </a:r>
            <a:r>
              <a:rPr lang="ko-KR" altLang="en-US" sz="1700" dirty="0"/>
              <a:t> </a:t>
            </a:r>
            <a:r>
              <a:rPr lang="ko-KR" altLang="en-US" sz="1700" dirty="0" err="1"/>
              <a:t>고슬링은</a:t>
            </a:r>
            <a:r>
              <a:rPr lang="ko-KR" altLang="en-US" sz="1700" dirty="0"/>
              <a:t> 앞으로 많은 가전제품</a:t>
            </a:r>
            <a:r>
              <a:rPr lang="en-US" altLang="ko-KR" sz="1700" dirty="0"/>
              <a:t>(</a:t>
            </a:r>
            <a:r>
              <a:rPr lang="ko-KR" altLang="en-US" sz="1700" dirty="0"/>
              <a:t>전화</a:t>
            </a:r>
            <a:r>
              <a:rPr lang="en-US" altLang="ko-KR" sz="1700" dirty="0"/>
              <a:t>, TV, </a:t>
            </a:r>
            <a:r>
              <a:rPr lang="ko-KR" altLang="en-US" sz="1700" dirty="0"/>
              <a:t>비디오</a:t>
            </a:r>
            <a:r>
              <a:rPr lang="en-US" altLang="ko-KR" sz="1700" dirty="0"/>
              <a:t>, </a:t>
            </a:r>
            <a:r>
              <a:rPr lang="ko-KR" altLang="en-US" sz="1700" dirty="0"/>
              <a:t>컴퓨터 등</a:t>
            </a:r>
            <a:r>
              <a:rPr lang="en-US" altLang="ko-KR" sz="1700" dirty="0"/>
              <a:t>)</a:t>
            </a:r>
            <a:r>
              <a:rPr lang="ko-KR" altLang="en-US" sz="1700" dirty="0"/>
              <a:t>들이 하나의 거대한 네트워크에 연동될 것으로 예측하였고</a:t>
            </a:r>
            <a:r>
              <a:rPr lang="en-US" altLang="ko-KR" sz="1700" dirty="0"/>
              <a:t>, </a:t>
            </a:r>
            <a:r>
              <a:rPr lang="ko-KR" altLang="en-US" sz="1700" dirty="0"/>
              <a:t>또한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제품들의 </a:t>
            </a:r>
            <a:r>
              <a:rPr lang="ko-KR" altLang="en-US" sz="1700" dirty="0"/>
              <a:t>기능을 제공하는 내장된 프로그램</a:t>
            </a:r>
            <a:r>
              <a:rPr lang="en-US" altLang="ko-KR" sz="1700" dirty="0"/>
              <a:t>(embedded program)</a:t>
            </a:r>
            <a:r>
              <a:rPr lang="ko-KR" altLang="en-US" sz="1700" dirty="0"/>
              <a:t>들이 부품</a:t>
            </a:r>
            <a:r>
              <a:rPr lang="en-US" altLang="ko-KR" sz="1700" dirty="0"/>
              <a:t>(component)</a:t>
            </a:r>
            <a:r>
              <a:rPr lang="ko-KR" altLang="en-US" sz="1700" dirty="0"/>
              <a:t>처럼 사용될 것이라고 예측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많은 </a:t>
            </a:r>
            <a:r>
              <a:rPr lang="ko-KR" altLang="en-US" sz="1700" dirty="0" smtClean="0"/>
              <a:t>가전 </a:t>
            </a:r>
            <a:r>
              <a:rPr lang="ko-KR" altLang="en-US" sz="1700" dirty="0" err="1" smtClean="0"/>
              <a:t>제품사들의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무관심과 현실성에 대한 문제 때문에 별로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관심을 끌지 </a:t>
            </a:r>
            <a:r>
              <a:rPr lang="ko-KR" altLang="en-US" sz="1700" dirty="0"/>
              <a:t>못함</a:t>
            </a:r>
          </a:p>
        </p:txBody>
      </p:sp>
    </p:spTree>
    <p:extLst>
      <p:ext uri="{BB962C8B-B14F-4D97-AF65-F5344CB8AC3E}">
        <p14:creationId xmlns:p14="http://schemas.microsoft.com/office/powerpoint/2010/main" val="37604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언어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 err="1"/>
              <a:t>오크</a:t>
            </a:r>
            <a:r>
              <a:rPr lang="ko-KR" altLang="en-US" sz="1700" dirty="0"/>
              <a:t> 언어의 많은 개념들을 그대로 이어받았음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C/C++</a:t>
            </a:r>
            <a:r>
              <a:rPr lang="ko-KR" altLang="en-US" sz="1700" dirty="0"/>
              <a:t>에서 어렵게 사용되는 포인터나 메모리 조작 등의 개념을 과감하게 제거하거나 개선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신뢰성을 증대시키기 위해 예외 처리</a:t>
            </a:r>
            <a:r>
              <a:rPr lang="en-US" altLang="ko-KR" sz="1700" dirty="0"/>
              <a:t>(exception-handling) </a:t>
            </a:r>
            <a:r>
              <a:rPr lang="ko-KR" altLang="en-US" sz="1700" dirty="0"/>
              <a:t>기능을 효율적으로 제공하여 예상치 못한 오류 등을 처리하는 방법을 제공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1995</a:t>
            </a:r>
            <a:r>
              <a:rPr lang="ko-KR" altLang="en-US" sz="1700" dirty="0"/>
              <a:t>년 </a:t>
            </a:r>
            <a:r>
              <a:rPr lang="en-US" altLang="ko-KR" sz="1700" dirty="0"/>
              <a:t>JAVA </a:t>
            </a:r>
            <a:r>
              <a:rPr lang="ko-KR" altLang="en-US" sz="1700" dirty="0"/>
              <a:t>베타 </a:t>
            </a:r>
            <a:r>
              <a:rPr lang="en-US" altLang="ko-KR" sz="1700" dirty="0"/>
              <a:t>2 </a:t>
            </a:r>
            <a:r>
              <a:rPr lang="ko-KR" altLang="en-US" sz="1700" dirty="0"/>
              <a:t>버전이 탄생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altLang="ko-KR" sz="1700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 smtClean="0"/>
              <a:t>JDK </a:t>
            </a:r>
            <a:r>
              <a:rPr lang="en-US" altLang="ko-KR" sz="1700" dirty="0"/>
              <a:t>1.0 (January 21, 1996)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JDK 1.1 (February 19, 1997)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J2SE 1.2 (December 8, 1998)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J2SE 1.3 (May 8, 2000)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J2SE 1.4 (February 6, 2002)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J2SE 5.0 (September 30, 2004)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SE 6 (December 11, 2006)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SE 7 (July 28, 2011)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SE 8 (March 18, 2014)</a:t>
            </a:r>
            <a:endParaRPr lang="ko-KR" altLang="en-US" sz="1700" dirty="0"/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개발자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</a:t>
            </a:r>
            <a:r>
              <a:rPr lang="en-US" altLang="ko-KR" dirty="0"/>
              <a:t>(James Gosling)</a:t>
            </a:r>
            <a:r>
              <a:rPr lang="ko-KR" altLang="en-US" dirty="0"/>
              <a:t>과 자바 </a:t>
            </a:r>
            <a:r>
              <a:rPr lang="ko-KR" altLang="en-US" dirty="0" err="1"/>
              <a:t>엠블렘</a:t>
            </a:r>
            <a:r>
              <a:rPr lang="ko-KR" altLang="en-US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84040" y="2566782"/>
            <a:ext cx="4648200" cy="3526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5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자바의 사용 </a:t>
            </a:r>
            <a:r>
              <a:rPr lang="en-US" altLang="ko-KR" dirty="0"/>
              <a:t>: 3</a:t>
            </a:r>
            <a:r>
              <a:rPr lang="ko-KR" altLang="en-US" dirty="0"/>
              <a:t>가지 종류의 플랫폼 제공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2 ME(Mobile Edition) : PDA</a:t>
            </a:r>
            <a:r>
              <a:rPr lang="ko-KR" altLang="en-US" sz="1700" dirty="0"/>
              <a:t>나 </a:t>
            </a:r>
            <a:r>
              <a:rPr lang="ko-KR" altLang="en-US" sz="1700" dirty="0" err="1"/>
              <a:t>스마트폰</a:t>
            </a:r>
            <a:r>
              <a:rPr lang="ko-KR" altLang="en-US" sz="1700" dirty="0"/>
              <a:t> 등 소형 기기를 위한 개발 환경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2 SE(Standard Edition) : </a:t>
            </a:r>
            <a:r>
              <a:rPr lang="ko-KR" altLang="en-US" sz="1700" dirty="0"/>
              <a:t>클라이언트 중심의 일반적인 자바 응용 프로그램 개발 환경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700" dirty="0"/>
              <a:t>Java 2 EE(Enterprise Edition) : </a:t>
            </a:r>
            <a:r>
              <a:rPr lang="ko-KR" altLang="en-US" sz="1700" dirty="0"/>
              <a:t>서버 중심의 기업용 소프트웨어 개발 환경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2000</a:t>
            </a:r>
            <a:r>
              <a:rPr lang="ko-KR" altLang="en-US" dirty="0"/>
              <a:t>년대 들어 현재까지 가장 많이 사용되는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33995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2000</a:t>
            </a:r>
            <a:r>
              <a:rPr lang="ko-KR" altLang="en-US" dirty="0" smtClean="0"/>
              <a:t>년대 들어 현재까지 가장 많이 사용되는 프로그래밍 언어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124" y="2769557"/>
            <a:ext cx="4914156" cy="3035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2000</a:t>
            </a:r>
            <a:r>
              <a:rPr lang="ko-KR" altLang="en-US" dirty="0"/>
              <a:t>년대 프로그래밍 언어 사용 순위의 변화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64095"/>
            <a:ext cx="5904656" cy="4446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객체지향언어</a:t>
            </a:r>
            <a:r>
              <a:rPr lang="en-US" altLang="ko-KR" dirty="0"/>
              <a:t>(Object Oriented Language)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/>
              <a:t>자바는 완전한 객체지향 언어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/>
              <a:t>객체지향의 특성인 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ko-KR" altLang="en-US" dirty="0"/>
              <a:t> 등의 개념이 잘 적용된 언어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/>
              <a:t>객체지향 프로그래밍은 우리가 살아가는 실 세계와 동일한 사고방식의 프로그램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/>
              <a:t>자바 언어는 가장 쉽게 이해할 수 있으며</a:t>
            </a:r>
            <a:r>
              <a:rPr lang="en-US" altLang="ko-KR" dirty="0"/>
              <a:t>, </a:t>
            </a:r>
            <a:r>
              <a:rPr lang="ko-KR" altLang="en-US" dirty="0"/>
              <a:t>빨리 배울 수 있는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4935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객체지향 언어 </a:t>
            </a:r>
            <a:r>
              <a:rPr lang="en-US" altLang="ko-KR" dirty="0"/>
              <a:t>: </a:t>
            </a:r>
            <a:r>
              <a:rPr lang="ko-KR" altLang="en-US" dirty="0"/>
              <a:t>실 세계 객체 지향의 예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97993"/>
            <a:ext cx="6769621" cy="362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9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객체지향 언어 </a:t>
            </a:r>
            <a:r>
              <a:rPr lang="en-US" altLang="ko-KR" dirty="0"/>
              <a:t>: </a:t>
            </a:r>
            <a:r>
              <a:rPr lang="ko-KR" altLang="en-US" dirty="0"/>
              <a:t>자바의 객체 지향의 예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2233335"/>
            <a:ext cx="5627911" cy="443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18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우리가 컴퓨터를 통해서 할 수 있는 것이 무엇인지 알아봅니다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컴퓨터에서 실행되는 프로그램은 어떻게 만들어지는가를 알아봅니다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우리가 만든 프로그램이 컴퓨터에서 어떻게 실행되는지 알아봅니다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언어는 어떻게 탄생하였고</a:t>
            </a:r>
            <a:r>
              <a:rPr lang="en-US" altLang="ko-KR" dirty="0"/>
              <a:t>, </a:t>
            </a:r>
            <a:r>
              <a:rPr lang="ko-KR" altLang="en-US" dirty="0"/>
              <a:t>어떤 환경을 가지고 있는지 알아봅니다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현재 많은 프로그래밍 언어들의 사용 분포에 대해서 학습합니다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언어의 특징에 관해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35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운영 체제에 독립적 </a:t>
            </a:r>
            <a:r>
              <a:rPr lang="en-US" altLang="ko-KR" dirty="0"/>
              <a:t>: </a:t>
            </a:r>
            <a:r>
              <a:rPr lang="ko-KR" altLang="en-US" dirty="0"/>
              <a:t>소프트웨어와 운영체제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컴퓨터의 운영체제 </a:t>
            </a:r>
            <a:r>
              <a:rPr lang="en-US" altLang="ko-KR" sz="1700" dirty="0"/>
              <a:t>: </a:t>
            </a:r>
            <a:r>
              <a:rPr lang="ko-KR" altLang="en-US" sz="1700" dirty="0"/>
              <a:t>하드웨어를 관리하는 시스템 소프트웨어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일반적으로 컴퓨터에서 실행되는 소프트웨어 </a:t>
            </a:r>
            <a:r>
              <a:rPr lang="en-US" altLang="ko-KR" sz="1700" dirty="0"/>
              <a:t>: </a:t>
            </a:r>
            <a:r>
              <a:rPr lang="ko-KR" altLang="en-US" sz="1700" dirty="0"/>
              <a:t>운영체제에 종속적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윈도 시스템에서 </a:t>
            </a:r>
            <a:r>
              <a:rPr lang="en-US" altLang="ko-KR" sz="1700" dirty="0"/>
              <a:t>C </a:t>
            </a:r>
            <a:r>
              <a:rPr lang="ko-KR" altLang="en-US" sz="1700" dirty="0"/>
              <a:t>언어로 개발된 소프트웨어는 윈도 시스템에서만 </a:t>
            </a:r>
            <a:r>
              <a:rPr lang="ko-KR" altLang="en-US" sz="1700" dirty="0" smtClean="0"/>
              <a:t>실행 가능</a:t>
            </a:r>
            <a:endParaRPr lang="ko-KR" altLang="en-US" sz="1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4248472" cy="340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운영체제에 독립적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 프로그램 </a:t>
            </a:r>
            <a:r>
              <a:rPr lang="en-US" altLang="ko-KR" sz="1700" dirty="0"/>
              <a:t>: JVM(Java Virtual Machine : </a:t>
            </a:r>
            <a:r>
              <a:rPr lang="ko-KR" altLang="en-US" sz="1700" dirty="0" err="1"/>
              <a:t>자바가상머신</a:t>
            </a:r>
            <a:r>
              <a:rPr lang="en-US" altLang="ko-KR" sz="1700" dirty="0"/>
              <a:t>)</a:t>
            </a:r>
            <a:r>
              <a:rPr lang="ko-KR" altLang="en-US" sz="1700" dirty="0"/>
              <a:t>이 구축된 컴퓨터에서는 어디에서든지 실행시킬 수 있음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849341"/>
            <a:ext cx="4269432" cy="382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무료 개발 환경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자바의 모든 개발 환경 </a:t>
            </a:r>
            <a:r>
              <a:rPr lang="en-US" altLang="ko-KR" sz="1700" dirty="0"/>
              <a:t>: </a:t>
            </a:r>
            <a:r>
              <a:rPr lang="ko-KR" altLang="en-US" sz="1700" dirty="0"/>
              <a:t>개방된 형태를 취하고 있음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자바를 개발한 선사는 현재까지도 자바의 모든 개발 환경을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무료로 </a:t>
            </a:r>
            <a:r>
              <a:rPr lang="ko-KR" altLang="en-US" sz="1700" dirty="0"/>
              <a:t>제공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지속적으로 최신 버전을 제공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현재 </a:t>
            </a:r>
            <a:r>
              <a:rPr lang="en-US" altLang="ko-KR" sz="1700" dirty="0"/>
              <a:t>Sun Microsystems </a:t>
            </a:r>
            <a:r>
              <a:rPr lang="ko-KR" altLang="en-US" sz="1700" dirty="0" smtClean="0"/>
              <a:t>는  </a:t>
            </a:r>
            <a:r>
              <a:rPr lang="en-US" altLang="ko-KR" sz="1700" dirty="0"/>
              <a:t>3</a:t>
            </a:r>
            <a:r>
              <a:rPr lang="ko-KR" altLang="en-US" sz="1700" dirty="0"/>
              <a:t>종류의 개발 환경을 제공</a:t>
            </a:r>
          </a:p>
        </p:txBody>
      </p:sp>
    </p:spTree>
    <p:extLst>
      <p:ext uri="{BB962C8B-B14F-4D97-AF65-F5344CB8AC3E}">
        <p14:creationId xmlns:p14="http://schemas.microsoft.com/office/powerpoint/2010/main" val="12784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무료 개발 환경 </a:t>
            </a:r>
            <a:r>
              <a:rPr lang="en-US" altLang="ko-KR" dirty="0"/>
              <a:t>: Sun Microsystems </a:t>
            </a:r>
            <a:r>
              <a:rPr lang="ko-KR" altLang="en-US" dirty="0" smtClean="0"/>
              <a:t>사에서 </a:t>
            </a:r>
            <a:r>
              <a:rPr lang="ko-KR" altLang="en-US" dirty="0"/>
              <a:t>제공하는 </a:t>
            </a:r>
            <a:r>
              <a:rPr lang="ko-KR" altLang="en-US" dirty="0" smtClean="0"/>
              <a:t>플랫폼</a:t>
            </a:r>
            <a:endParaRPr lang="ko-KR" altLang="en-US" sz="1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90747"/>
            <a:ext cx="5904656" cy="455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2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프로그래밍 언어 </a:t>
            </a:r>
            <a:r>
              <a:rPr lang="en-US" altLang="ko-KR" sz="3200" dirty="0" smtClean="0"/>
              <a:t>Java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언어의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무수한 라이브러리 </a:t>
            </a:r>
            <a:r>
              <a:rPr lang="en-US" altLang="ko-KR" dirty="0"/>
              <a:t>: </a:t>
            </a:r>
            <a:r>
              <a:rPr lang="ko-KR" altLang="en-US" dirty="0"/>
              <a:t>대규모의 라이브러리 클래스 제공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50266"/>
            <a:ext cx="5650607" cy="4247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2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컴퓨터가 실행하는 것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800" dirty="0" smtClean="0"/>
              <a:t>① </a:t>
            </a:r>
            <a:r>
              <a:rPr lang="ko-KR" altLang="en-US" sz="1800" dirty="0"/>
              <a:t>우리가 컴퓨터를 통해서 쇼핑을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친구와 대화를 하고</a:t>
            </a:r>
            <a:r>
              <a:rPr lang="en-US" altLang="ko-KR" sz="1800" dirty="0"/>
              <a:t>, </a:t>
            </a:r>
            <a:r>
              <a:rPr lang="ko-KR" altLang="en-US" sz="1800" dirty="0" err="1" smtClean="0"/>
              <a:t>레포트를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작성한다는 </a:t>
            </a:r>
            <a:r>
              <a:rPr lang="ko-KR" altLang="en-US" sz="1800" dirty="0"/>
              <a:t>의미는 컴퓨터가 관련 소프트웨어를 실행한다는 의미입니다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800" dirty="0" smtClean="0"/>
              <a:t>② </a:t>
            </a:r>
            <a:r>
              <a:rPr lang="ko-KR" altLang="en-US" sz="1800" dirty="0"/>
              <a:t>컴퓨터가 실행하는 것은 소프트웨어입니다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소프트웨어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는 어떻게 만드나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800" dirty="0" smtClean="0"/>
              <a:t>① </a:t>
            </a:r>
            <a:r>
              <a:rPr lang="ko-KR" altLang="en-US" sz="1800" dirty="0"/>
              <a:t>컴퓨터와 사람의 상호 작용을 위해 프로그래밍 언어가 개발되었습니다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800" dirty="0" smtClean="0"/>
              <a:t>② </a:t>
            </a:r>
            <a:r>
              <a:rPr lang="ko-KR" altLang="en-US" sz="1800" dirty="0"/>
              <a:t>현재까지 개발된 많은 프로그래밍 언어가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소프트웨어 개발에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가장 </a:t>
            </a:r>
            <a:r>
              <a:rPr lang="ko-KR" altLang="en-US" sz="1800" dirty="0"/>
              <a:t>많이 사용되는 언어는 자바 언어입니다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프로그램 </a:t>
            </a:r>
            <a:r>
              <a:rPr lang="ko-KR" altLang="en-US" dirty="0"/>
              <a:t>실행 방법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800" dirty="0" smtClean="0"/>
              <a:t>① </a:t>
            </a:r>
            <a:r>
              <a:rPr lang="ko-KR" altLang="en-US" sz="1800" dirty="0"/>
              <a:t>프로그램 실행 방법은 컴파일 기법과 </a:t>
            </a:r>
            <a:r>
              <a:rPr lang="ko-KR" altLang="en-US" sz="1800" dirty="0" err="1"/>
              <a:t>인터프리트</a:t>
            </a:r>
            <a:r>
              <a:rPr lang="ko-KR" altLang="en-US" sz="1800" dirty="0"/>
              <a:t> 기법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하이브리드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기법으로 </a:t>
            </a:r>
            <a:r>
              <a:rPr lang="ko-KR" altLang="en-US" sz="1800" dirty="0"/>
              <a:t>구분될 수 있습니다</a:t>
            </a:r>
            <a:r>
              <a:rPr lang="en-US" altLang="ko-KR" sz="1800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1800" dirty="0" smtClean="0"/>
              <a:t>② </a:t>
            </a:r>
            <a:r>
              <a:rPr lang="ko-KR" altLang="en-US" sz="1800" dirty="0"/>
              <a:t>자바 언어는 </a:t>
            </a:r>
            <a:r>
              <a:rPr lang="ko-KR" altLang="en-US" sz="1800" dirty="0" err="1"/>
              <a:t>하이브리드</a:t>
            </a:r>
            <a:r>
              <a:rPr lang="ko-KR" altLang="en-US" sz="1800" dirty="0"/>
              <a:t> 기법을 사용하는 언어로서 컴파일 기법과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err="1" smtClean="0"/>
              <a:t>인터프리트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기법의 장점을 모두 갖추고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07617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 언어는</a:t>
            </a:r>
            <a:r>
              <a:rPr lang="en-US" altLang="ko-KR" dirty="0"/>
              <a:t>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① </a:t>
            </a:r>
            <a:r>
              <a:rPr lang="en-US" altLang="ko-KR" dirty="0"/>
              <a:t>1990</a:t>
            </a:r>
            <a:r>
              <a:rPr lang="ko-KR" altLang="en-US" dirty="0"/>
              <a:t>년대에 선사에 의해 개발된 자바는 지속적인 발전을 거듭하고 있습니다</a:t>
            </a:r>
            <a:r>
              <a:rPr lang="en-US" altLang="ko-KR" dirty="0"/>
              <a:t>. </a:t>
            </a:r>
            <a:r>
              <a:rPr lang="ko-KR" altLang="en-US" dirty="0"/>
              <a:t>현재 자바는 </a:t>
            </a:r>
            <a:r>
              <a:rPr lang="en-US" altLang="ko-KR" dirty="0"/>
              <a:t>3</a:t>
            </a:r>
            <a:r>
              <a:rPr lang="ko-KR" altLang="en-US" dirty="0"/>
              <a:t>가지 환경의 개발 환경을 무료로 제공하고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② </a:t>
            </a:r>
            <a:r>
              <a:rPr lang="ko-KR" altLang="en-US" dirty="0"/>
              <a:t>현재를 기준으로 가장 많이 사용되고 있는 언어는 자바입니다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자바 </a:t>
            </a:r>
            <a:r>
              <a:rPr lang="ko-KR" altLang="en-US" dirty="0"/>
              <a:t>언어의 특징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/>
              <a:t>① </a:t>
            </a:r>
            <a:r>
              <a:rPr lang="ko-KR" altLang="en-US" dirty="0"/>
              <a:t>자바는 객체 지향 언어이고 객체 지향 언어는 우리의 </a:t>
            </a:r>
            <a:r>
              <a:rPr lang="ko-KR" altLang="en-US" dirty="0" smtClean="0"/>
              <a:t>실 세계와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</a:t>
            </a:r>
            <a:r>
              <a:rPr lang="ko-KR" altLang="en-US" dirty="0"/>
              <a:t>방법으로 작동합니다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② </a:t>
            </a:r>
            <a:r>
              <a:rPr lang="ko-KR" altLang="en-US" dirty="0"/>
              <a:t>자바는 한번 작성되면 어디서든 실행될 수 있는 환경을 갖추고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/>
              <a:t>(Write once, run anywhere).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③ </a:t>
            </a:r>
            <a:r>
              <a:rPr lang="ko-KR" altLang="en-US" dirty="0"/>
              <a:t>자바의 개발 환경은 무료로 제공되고 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dirty="0" smtClean="0"/>
              <a:t>④ </a:t>
            </a:r>
            <a:r>
              <a:rPr lang="ko-KR" altLang="en-US" dirty="0" smtClean="0"/>
              <a:t>자바는 </a:t>
            </a:r>
            <a:r>
              <a:rPr lang="ko-KR" altLang="en-US" dirty="0"/>
              <a:t>많은 라이브러리 클래스를 제공하고 있습니다</a:t>
            </a:r>
            <a:r>
              <a:rPr lang="en-US" altLang="ko-KR" dirty="0"/>
              <a:t>. </a:t>
            </a:r>
            <a:r>
              <a:rPr lang="ko-KR" altLang="en-US" dirty="0"/>
              <a:t>사용자는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프로그램의 </a:t>
            </a:r>
            <a:r>
              <a:rPr lang="ko-KR" altLang="en-US" dirty="0"/>
              <a:t>많은 부분들을 라이브러리 클래스를 이용하여 작성합니다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53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자바란</a:t>
            </a:r>
            <a:r>
              <a:rPr lang="en-US" altLang="ko-KR" dirty="0"/>
              <a:t>?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자바는 객체지향 언어이고 객체지향 언어는 우리의 </a:t>
            </a:r>
            <a:r>
              <a:rPr lang="ko-KR" altLang="en-US" sz="1700" dirty="0" smtClean="0"/>
              <a:t>실 세계와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같은 </a:t>
            </a:r>
            <a:r>
              <a:rPr lang="ko-KR" altLang="en-US" sz="1700" dirty="0"/>
              <a:t>방법으로 작동한다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자바는 한번 작성되면 어디서든 실행될 수 있는 환경을 갖추고 있다</a:t>
            </a:r>
            <a:r>
              <a:rPr lang="en-US" altLang="ko-KR" sz="1700" dirty="0"/>
              <a:t>(Write once,  run anywhere).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자바의 개발 환경은 무료로 제공되고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5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컴퓨터는 무엇을 실행하는가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컴퓨터가 </a:t>
            </a:r>
            <a:r>
              <a:rPr lang="ko-KR" altLang="en-US" sz="2000" dirty="0"/>
              <a:t>실행하는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컴퓨터를 통해 쇼핑을 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사용자는 쇼핑을 하기 위해 자신의 컴퓨터에 설치된 검색기 프로그램을 실행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검색기의 주소 창에는 자신이 쇼핑을 원하는 쇼핑몰의 주소를 입력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쇼핑을 한다는 의미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 컴퓨터에 몇 가지의 </a:t>
            </a:r>
            <a:r>
              <a:rPr lang="ko-KR" altLang="en-US" sz="1700" dirty="0" smtClean="0"/>
              <a:t>소프트웨어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(</a:t>
            </a:r>
            <a:r>
              <a:rPr lang="ko-KR" altLang="en-US" sz="1700" dirty="0"/>
              <a:t>프로그램</a:t>
            </a:r>
            <a:r>
              <a:rPr lang="en-US" altLang="ko-KR" sz="1700" dirty="0"/>
              <a:t>)</a:t>
            </a:r>
            <a:r>
              <a:rPr lang="ko-KR" altLang="en-US" sz="1700" dirty="0"/>
              <a:t>를 실행시킨 것</a:t>
            </a:r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컴퓨터를 통해 친구와 대화를 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자신의 컴퓨터에 대화를 위한 소프트웨어를 설치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대화를 원하는 친구를 등록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친구와 대화를 한다는 의미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사용자가 컴퓨터에 대화전용 소프트웨어</a:t>
            </a:r>
            <a:r>
              <a:rPr lang="en-US" altLang="ko-KR" sz="1700" dirty="0"/>
              <a:t>(</a:t>
            </a:r>
            <a:r>
              <a:rPr lang="ko-KR" altLang="en-US" sz="1700" dirty="0"/>
              <a:t>프로그램</a:t>
            </a:r>
            <a:r>
              <a:rPr lang="en-US" altLang="ko-KR" sz="1700" dirty="0"/>
              <a:t>)</a:t>
            </a:r>
            <a:r>
              <a:rPr lang="ko-KR" altLang="en-US" sz="1700" dirty="0"/>
              <a:t>를 실행시킨 것</a:t>
            </a:r>
          </a:p>
        </p:txBody>
      </p:sp>
    </p:spTree>
    <p:extLst>
      <p:ext uri="{BB962C8B-B14F-4D97-AF65-F5344CB8AC3E}">
        <p14:creationId xmlns:p14="http://schemas.microsoft.com/office/powerpoint/2010/main" val="233669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7389" y="3717032"/>
            <a:ext cx="4799027" cy="26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컴퓨터는 무엇을 실행하는가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컴퓨터가 </a:t>
            </a:r>
            <a:r>
              <a:rPr lang="ko-KR" altLang="en-US" sz="2000" dirty="0"/>
              <a:t>실행하는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컴퓨터를 통해 보고서를 작성한다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컴퓨터에 설치된 문서편집기</a:t>
            </a:r>
            <a:r>
              <a:rPr lang="en-US" altLang="ko-KR" sz="1700" dirty="0"/>
              <a:t>(</a:t>
            </a:r>
            <a:r>
              <a:rPr lang="ko-KR" altLang="en-US" sz="1700" dirty="0"/>
              <a:t>한글 또는 </a:t>
            </a:r>
            <a:r>
              <a:rPr lang="en-US" altLang="ko-KR" sz="1700" dirty="0"/>
              <a:t>MS</a:t>
            </a:r>
            <a:r>
              <a:rPr lang="ko-KR" altLang="en-US" sz="1700" dirty="0"/>
              <a:t>워드 등</a:t>
            </a:r>
            <a:r>
              <a:rPr lang="en-US" altLang="ko-KR" sz="1700" dirty="0"/>
              <a:t>)</a:t>
            </a:r>
            <a:r>
              <a:rPr lang="ko-KR" altLang="en-US" sz="1700" dirty="0"/>
              <a:t>를 실행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편집기의 데이터 창에 자신의 문서를 입력하여 편집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보고서를 작성한다는 의미 </a:t>
            </a:r>
            <a:r>
              <a:rPr lang="en-US" altLang="ko-KR" sz="1700" dirty="0"/>
              <a:t>: </a:t>
            </a:r>
            <a:r>
              <a:rPr lang="ko-KR" altLang="en-US" sz="1700" dirty="0"/>
              <a:t>사용자가 컴퓨터에 설치된 문서편집기 소프트웨어</a:t>
            </a:r>
            <a:r>
              <a:rPr lang="en-US" altLang="ko-KR" sz="1700" dirty="0"/>
              <a:t>(</a:t>
            </a:r>
            <a:r>
              <a:rPr lang="ko-KR" altLang="en-US" sz="1700" dirty="0"/>
              <a:t>프로그램</a:t>
            </a:r>
            <a:r>
              <a:rPr lang="en-US" altLang="ko-KR" sz="1700" dirty="0"/>
              <a:t>)</a:t>
            </a:r>
            <a:r>
              <a:rPr lang="ko-KR" altLang="en-US" sz="1700" dirty="0"/>
              <a:t>를 실행시킨 </a:t>
            </a:r>
            <a:r>
              <a:rPr lang="ko-KR" altLang="en-US" sz="1700" dirty="0" smtClean="0"/>
              <a:t>것</a:t>
            </a:r>
            <a:endParaRPr lang="en-US" altLang="ko-KR" sz="17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우리는 컴퓨터를 통해 </a:t>
            </a:r>
            <a:r>
              <a:rPr lang="ko-KR" altLang="en-US" dirty="0" smtClean="0"/>
              <a:t>다양한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일들을 </a:t>
            </a:r>
            <a:r>
              <a:rPr lang="ko-KR" altLang="en-US" dirty="0"/>
              <a:t>하고 있지만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공통적인 </a:t>
            </a:r>
            <a:r>
              <a:rPr lang="ko-KR" altLang="en-US" dirty="0"/>
              <a:t>것은 </a:t>
            </a:r>
            <a:r>
              <a:rPr lang="ko-KR" altLang="en-US" dirty="0" smtClean="0"/>
              <a:t>컴퓨터가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소프트웨어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실행한다는 </a:t>
            </a:r>
            <a:r>
              <a:rPr lang="ko-KR" altLang="en-US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262318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컴퓨터와 </a:t>
            </a:r>
            <a:r>
              <a:rPr lang="ko-KR" altLang="en-US" sz="2000" dirty="0"/>
              <a:t>사람의 </a:t>
            </a:r>
            <a:r>
              <a:rPr lang="ko-KR" altLang="en-US" sz="2000" dirty="0" smtClean="0"/>
              <a:t>상호작용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사람과 컴퓨터의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32062"/>
            <a:ext cx="73628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17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컴퓨터와 </a:t>
            </a:r>
            <a:r>
              <a:rPr lang="ko-KR" altLang="en-US" sz="2000" dirty="0"/>
              <a:t>사람의 </a:t>
            </a:r>
            <a:r>
              <a:rPr lang="ko-KR" altLang="en-US" sz="2000" dirty="0" smtClean="0"/>
              <a:t>상호작용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사람의 언어를 컴퓨터가 인지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많은 과학자들에 의해 사람들이 사용하는 자연어</a:t>
            </a:r>
            <a:r>
              <a:rPr lang="en-US" altLang="ko-KR" sz="1700" dirty="0"/>
              <a:t>(Natural Language)</a:t>
            </a:r>
            <a:r>
              <a:rPr lang="ko-KR" altLang="en-US" sz="1700" dirty="0"/>
              <a:t>를 컴퓨터가 인식하기 위한 노력이 인공지능</a:t>
            </a:r>
            <a:r>
              <a:rPr lang="en-US" altLang="ko-KR" sz="1700" dirty="0"/>
              <a:t>(Artificial Intelligence) </a:t>
            </a:r>
            <a:r>
              <a:rPr lang="ko-KR" altLang="en-US" sz="1700" dirty="0"/>
              <a:t>분야에서 이루어졌음</a:t>
            </a:r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컴퓨터 언어를 사람이 사용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 언어인 </a:t>
            </a:r>
            <a:r>
              <a:rPr lang="en-US" altLang="ko-KR" sz="1700" dirty="0"/>
              <a:t>2</a:t>
            </a:r>
            <a:r>
              <a:rPr lang="ko-KR" altLang="en-US" sz="1700" dirty="0"/>
              <a:t>진법만을 사용해서 컴퓨터를 사용한다는 것은 사람에게는 너무나도 힘들고 어려운 일임</a:t>
            </a:r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사람과 컴퓨터의 공동언어 사용</a:t>
            </a:r>
            <a:r>
              <a:rPr lang="en-US" altLang="ko-KR" dirty="0"/>
              <a:t>(</a:t>
            </a:r>
            <a:r>
              <a:rPr lang="ko-KR" altLang="en-US" dirty="0"/>
              <a:t>프로그래밍 언어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컴퓨터와 사람이 상호작용을 하기 위해서는 반드시 프로그래밍 언어를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39895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프로그래밍 언어의 발전 단계에 따른 세대별 구분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2924944"/>
            <a:ext cx="8553450" cy="2011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7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프로그램은 어떻게 만들어지는가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프로그래밍 언어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주요 언어로 작성된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1700" dirty="0"/>
              <a:t>어셈블리 프로그램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17254"/>
              </p:ext>
            </p:extLst>
          </p:nvPr>
        </p:nvGraphicFramePr>
        <p:xfrm>
          <a:off x="971600" y="3212976"/>
          <a:ext cx="6755160" cy="3255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44395"/>
                <a:gridCol w="844395"/>
                <a:gridCol w="5066370"/>
              </a:tblGrid>
              <a:tr h="325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TESTS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BEGIN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LOOP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BASE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 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TART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BALR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USING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SR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L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L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AR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SR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BCT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BR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LTORG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EQU 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END</a:t>
                      </a:r>
                      <a:endParaRPr lang="ko-KR" altLang="en-US" sz="15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/>
                        <a:t>0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BASE,0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BEGIN+2,BASE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4,4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2,=F'1'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3,=F'100'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4,3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3,2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3,*-4</a:t>
                      </a:r>
                    </a:p>
                    <a:p>
                      <a:pPr latinLnBrk="1"/>
                      <a:r>
                        <a:rPr lang="en-US" altLang="ko-KR" sz="1500" b="0" dirty="0" smtClean="0"/>
                        <a:t>14</a:t>
                      </a:r>
                    </a:p>
                    <a:p>
                      <a:pPr latinLnBrk="1"/>
                      <a:endParaRPr lang="en-US" altLang="ko-KR" sz="1500" b="0" dirty="0" smtClean="0"/>
                    </a:p>
                    <a:p>
                      <a:pPr latinLnBrk="1"/>
                      <a:r>
                        <a:rPr lang="en-US" altLang="ko-KR" sz="1500" b="0" dirty="0" smtClean="0"/>
                        <a:t>15</a:t>
                      </a:r>
                      <a:endParaRPr lang="ko-KR" altLang="en-US" sz="15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</TotalTime>
  <Words>1153</Words>
  <Application>Microsoft Office PowerPoint</Application>
  <PresentationFormat>화면 슬라이드 쇼(4:3)</PresentationFormat>
  <Paragraphs>318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필수</vt:lpstr>
      <vt:lpstr>컴퓨터와 프로그래밍 그리고 자바</vt:lpstr>
      <vt:lpstr>목차</vt:lpstr>
      <vt:lpstr>목표</vt:lpstr>
      <vt:lpstr>컴퓨터는 무엇을 실행하는가?  - 컴퓨터가 실행하는 것</vt:lpstr>
      <vt:lpstr>컴퓨터는 무엇을 실행하는가?  - 컴퓨터가 실행하는 것</vt:lpstr>
      <vt:lpstr>프로그램은 어떻게 만들어지는가?  - 컴퓨터와 사람의 상호작용</vt:lpstr>
      <vt:lpstr>프로그램은 어떻게 만들어지는가?  - 컴퓨터와 사람의 상호작용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어떻게 만들어지는가?  - 프로그래밍 언어</vt:lpstr>
      <vt:lpstr>프로그램은 컴퓨터에서 어떻게 실행되는가?  - 컴파일(compile) 기법</vt:lpstr>
      <vt:lpstr>프로그램은 컴퓨터에서 어떻게 실행되는가?  - 인터프리트(interprete) 기법</vt:lpstr>
      <vt:lpstr>프로그램은 컴퓨터에서 어떻게 실행되는가?  - 하이브리드(hybrid) 기법</vt:lpstr>
      <vt:lpstr>프로그래밍 언어 Java</vt:lpstr>
      <vt:lpstr>프로그래밍 언어 Java  - JAVA의 개요</vt:lpstr>
      <vt:lpstr>프로그래밍 언어 Java  - JAVA 언어란?</vt:lpstr>
      <vt:lpstr>프로그래밍 언어 Java  - JAVA 언어란?</vt:lpstr>
      <vt:lpstr>프로그래밍 언어 Java  - JAVA 언어란?</vt:lpstr>
      <vt:lpstr>프로그래밍 언어 Java  - JAVA 언어란?</vt:lpstr>
      <vt:lpstr>프로그래밍 언어 Java  - JAVA 언어란?</vt:lpstr>
      <vt:lpstr>프로그래밍 언어 Java  - JAVA 언어의 특징</vt:lpstr>
      <vt:lpstr>프로그래밍 언어 Java  - JAVA 언어의 특징</vt:lpstr>
      <vt:lpstr>프로그래밍 언어 Java  - JAVA 언어의 특징</vt:lpstr>
      <vt:lpstr>프로그래밍 언어 Java  - JAVA 언어의 특징</vt:lpstr>
      <vt:lpstr>프로그래밍 언어 Java  - JAVA 언어의 특징</vt:lpstr>
      <vt:lpstr>프로그래밍 언어 Java  - JAVA 언어의 특징</vt:lpstr>
      <vt:lpstr>프로그래밍 언어 Java  - JAVA 언어의 특징</vt:lpstr>
      <vt:lpstr>프로그래밍 언어 Java  - JAVA 언어의 특징</vt:lpstr>
      <vt:lpstr>정리 (1/3)</vt:lpstr>
      <vt:lpstr>정리 (2/3)</vt:lpstr>
      <vt:lpstr>정리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9</cp:revision>
  <dcterms:created xsi:type="dcterms:W3CDTF">2016-03-14T09:12:30Z</dcterms:created>
  <dcterms:modified xsi:type="dcterms:W3CDTF">2016-03-14T10:32:47Z</dcterms:modified>
</cp:coreProperties>
</file>