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0" r:id="rId4"/>
    <p:sldId id="259" r:id="rId5"/>
    <p:sldId id="260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2" r:id="rId15"/>
    <p:sldId id="304" r:id="rId16"/>
    <p:sldId id="303" r:id="rId17"/>
    <p:sldId id="30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500" dirty="0" smtClean="0"/>
              <a:t>Hello java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Hello.java 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Source </a:t>
            </a:r>
            <a:r>
              <a:rPr lang="en-US" altLang="ko-KR" dirty="0"/>
              <a:t>Code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(6/8)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System.out.println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("Hello main Java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!!!");</a:t>
            </a: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System </a:t>
            </a:r>
            <a:r>
              <a:rPr lang="en-US" altLang="ko-KR" sz="1700" dirty="0"/>
              <a:t>: Java </a:t>
            </a:r>
            <a:r>
              <a:rPr lang="ko-KR" altLang="en-US" sz="1700" dirty="0"/>
              <a:t>에서 제공하는 클래스의 이름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기본 입력</a:t>
            </a:r>
            <a:r>
              <a:rPr lang="en-US" altLang="ko-KR" sz="1700" dirty="0" smtClean="0"/>
              <a:t>(in)/</a:t>
            </a:r>
            <a:r>
              <a:rPr lang="ko-KR" altLang="en-US" sz="1700" dirty="0" smtClean="0"/>
              <a:t>출력</a:t>
            </a:r>
            <a:r>
              <a:rPr lang="en-US" altLang="ko-KR" sz="1700" dirty="0" smtClean="0"/>
              <a:t>(out)</a:t>
            </a:r>
            <a:r>
              <a:rPr lang="ko-KR" altLang="en-US" sz="1700" dirty="0" smtClean="0"/>
              <a:t>을 </a:t>
            </a:r>
            <a:r>
              <a:rPr lang="ko-KR" altLang="en-US" sz="1700" dirty="0"/>
              <a:t>제공하는 </a:t>
            </a:r>
            <a:r>
              <a:rPr lang="ko-KR" altLang="en-US" sz="1700" dirty="0" smtClean="0"/>
              <a:t>클래스</a:t>
            </a: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import</a:t>
            </a:r>
            <a:r>
              <a:rPr lang="ko-KR" altLang="en-US" sz="1700" dirty="0" smtClean="0"/>
              <a:t> </a:t>
            </a:r>
            <a:r>
              <a:rPr lang="en-US" altLang="ko-KR" sz="1700" dirty="0" err="1" smtClean="0"/>
              <a:t>java.lang</a:t>
            </a:r>
            <a:r>
              <a:rPr lang="en-US" altLang="ko-KR" sz="1700" dirty="0" smtClean="0"/>
              <a:t>.*; </a:t>
            </a:r>
            <a:r>
              <a:rPr lang="ko-KR" altLang="en-US" sz="1700" dirty="0" smtClean="0"/>
              <a:t>코드에 의해서 사용이 가능</a:t>
            </a:r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. </a:t>
            </a:r>
            <a:r>
              <a:rPr lang="en-US" altLang="ko-KR" sz="1700" dirty="0"/>
              <a:t>: </a:t>
            </a:r>
            <a:r>
              <a:rPr lang="ko-KR" altLang="en-US" sz="1700" dirty="0"/>
              <a:t>접근연산자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/>
              <a:t>좌항의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요소에 접근할 수 있는 연산자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out </a:t>
            </a:r>
            <a:r>
              <a:rPr lang="en-US" altLang="ko-KR" sz="1700" dirty="0"/>
              <a:t>: </a:t>
            </a:r>
            <a:r>
              <a:rPr lang="ko-KR" altLang="en-US" sz="1700" dirty="0"/>
              <a:t>기본 출력</a:t>
            </a:r>
            <a:r>
              <a:rPr lang="en-US" altLang="ko-KR" sz="1700" dirty="0"/>
              <a:t>(</a:t>
            </a:r>
            <a:r>
              <a:rPr lang="ko-KR" altLang="en-US" sz="1700" dirty="0"/>
              <a:t>모니터</a:t>
            </a:r>
            <a:r>
              <a:rPr lang="en-US" altLang="ko-KR" sz="1700" dirty="0"/>
              <a:t>) </a:t>
            </a:r>
            <a:r>
              <a:rPr lang="ko-KR" altLang="en-US" sz="1700" dirty="0" smtClean="0"/>
              <a:t>객체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1959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Hello.java 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Source </a:t>
            </a:r>
            <a:r>
              <a:rPr lang="en-US" altLang="ko-KR" dirty="0"/>
              <a:t>Code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(7/8)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System.out.println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("Hello main Java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!!!");</a:t>
            </a: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 smtClean="0"/>
              <a:t>println</a:t>
            </a:r>
            <a:r>
              <a:rPr lang="en-US" altLang="ko-KR" sz="1700" dirty="0" smtClean="0"/>
              <a:t> </a:t>
            </a:r>
            <a:r>
              <a:rPr lang="ko-KR" altLang="en-US" sz="1700" dirty="0" err="1"/>
              <a:t>메소드</a:t>
            </a:r>
            <a:r>
              <a:rPr lang="ko-KR" altLang="en-US" sz="1700" dirty="0"/>
              <a:t> </a:t>
            </a:r>
            <a:r>
              <a:rPr lang="en-US" altLang="ko-KR" sz="1700" dirty="0"/>
              <a:t>: () </a:t>
            </a:r>
            <a:r>
              <a:rPr lang="ko-KR" altLang="en-US" sz="1700" dirty="0"/>
              <a:t>내부의 값을 출력하고</a:t>
            </a:r>
            <a:r>
              <a:rPr lang="en-US" altLang="ko-KR" sz="1700" dirty="0"/>
              <a:t>, </a:t>
            </a:r>
            <a:r>
              <a:rPr lang="ko-KR" altLang="en-US" sz="1700" dirty="0" smtClean="0"/>
              <a:t>자동으로 </a:t>
            </a:r>
            <a:r>
              <a:rPr lang="ko-KR" altLang="en-US" sz="1700" dirty="0" err="1"/>
              <a:t>개행하는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메소드</a:t>
            </a:r>
            <a:endParaRPr lang="ko-KR" alt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“ " </a:t>
            </a:r>
            <a:r>
              <a:rPr lang="en-US" altLang="ko-KR" sz="1700" dirty="0"/>
              <a:t>: </a:t>
            </a:r>
            <a:r>
              <a:rPr lang="ko-KR" altLang="en-US" sz="1700" dirty="0"/>
              <a:t>문자열 정의 </a:t>
            </a:r>
            <a:r>
              <a:rPr lang="ko-KR" altLang="en-US" sz="1700" dirty="0" smtClean="0"/>
              <a:t>기호로서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식별자와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문자열을 구분하는 기호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자바에서 </a:t>
            </a:r>
            <a:r>
              <a:rPr lang="ko-KR" altLang="en-US" sz="1700" dirty="0"/>
              <a:t>사용하는 </a:t>
            </a:r>
            <a:r>
              <a:rPr lang="ko-KR" altLang="en-US" sz="1700" dirty="0" err="1" smtClean="0"/>
              <a:t>식별자</a:t>
            </a:r>
            <a:r>
              <a:rPr lang="ko-KR" altLang="en-US" sz="1700" dirty="0" smtClean="0"/>
              <a:t> 또는 </a:t>
            </a:r>
            <a:r>
              <a:rPr lang="ko-KR" altLang="en-US" sz="1700" dirty="0"/>
              <a:t>사용자 정의 단어를 문자열로 취급할 수 </a:t>
            </a:r>
            <a:r>
              <a:rPr lang="ko-KR" altLang="en-US" sz="1700" dirty="0" smtClean="0"/>
              <a:t>있도록 합니다</a:t>
            </a:r>
            <a:r>
              <a:rPr lang="en-US" altLang="ko-KR" sz="17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; </a:t>
            </a:r>
            <a:r>
              <a:rPr lang="en-US" altLang="ko-KR" sz="1700" dirty="0"/>
              <a:t>: </a:t>
            </a:r>
            <a:r>
              <a:rPr lang="ko-KR" altLang="en-US" sz="1700" dirty="0"/>
              <a:t>실행문의 종료를 나타내는 </a:t>
            </a:r>
            <a:r>
              <a:rPr lang="ko-KR" altLang="en-US" sz="1700" dirty="0" smtClean="0"/>
              <a:t>기호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0467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Hello.java 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Source </a:t>
            </a:r>
            <a:r>
              <a:rPr lang="en-US" altLang="ko-KR" dirty="0"/>
              <a:t>Code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(8/8)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}	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main </a:t>
            </a:r>
            <a:r>
              <a:rPr lang="ko-KR" altLang="en-US" sz="1700" dirty="0" err="1"/>
              <a:t>메소드의</a:t>
            </a:r>
            <a:r>
              <a:rPr lang="ko-KR" altLang="en-US" sz="1700" dirty="0"/>
              <a:t> 종료 지점</a:t>
            </a:r>
            <a:r>
              <a:rPr lang="en-US" altLang="ko-KR" sz="1700" dirty="0"/>
              <a:t>( </a:t>
            </a:r>
            <a:r>
              <a:rPr lang="ko-KR" altLang="en-US" sz="1700" dirty="0"/>
              <a:t>프로그램의 종료 지점 </a:t>
            </a:r>
            <a:r>
              <a:rPr lang="en-US" altLang="ko-KR" sz="1700" dirty="0"/>
              <a:t>)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} 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Hello </a:t>
            </a:r>
            <a:r>
              <a:rPr lang="ko-KR" altLang="en-US" sz="1700" dirty="0"/>
              <a:t>클래스의 종료 지점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7057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(identifier</a:t>
            </a:r>
            <a:r>
              <a:rPr lang="en-US" altLang="ko-KR" dirty="0" smtClean="0"/>
              <a:t>) 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48471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식별자란</a:t>
            </a:r>
            <a:r>
              <a:rPr lang="en-US" altLang="ko-KR" sz="17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클래스</a:t>
            </a:r>
            <a:r>
              <a:rPr lang="en-US" altLang="ko-KR" sz="1700" dirty="0"/>
              <a:t>, </a:t>
            </a:r>
            <a:r>
              <a:rPr lang="ko-KR" altLang="en-US" sz="1700" dirty="0"/>
              <a:t>변수</a:t>
            </a:r>
            <a:r>
              <a:rPr lang="en-US" altLang="ko-KR" sz="1700" dirty="0"/>
              <a:t>, </a:t>
            </a:r>
            <a:r>
              <a:rPr lang="ko-KR" altLang="en-US" sz="1700" dirty="0"/>
              <a:t>상수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메소드</a:t>
            </a:r>
            <a:r>
              <a:rPr lang="ko-KR" altLang="en-US" sz="1700" dirty="0"/>
              <a:t> 등에 붙이는 이름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식별자의 원칙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‘</a:t>
            </a:r>
            <a:r>
              <a:rPr lang="en-US" altLang="ko-KR" sz="1700" dirty="0"/>
              <a:t>@’, ‘#’, ‘!’</a:t>
            </a:r>
            <a:r>
              <a:rPr lang="ko-KR" altLang="en-US" sz="1700" dirty="0"/>
              <a:t>와 같은 특수 문자</a:t>
            </a:r>
            <a:r>
              <a:rPr lang="en-US" altLang="ko-KR" sz="1700" dirty="0"/>
              <a:t>, </a:t>
            </a:r>
            <a:r>
              <a:rPr lang="ko-KR" altLang="en-US" sz="1700" dirty="0"/>
              <a:t>공백 또는 탭은 </a:t>
            </a:r>
            <a:r>
              <a:rPr lang="ko-KR" altLang="en-US" sz="1700" dirty="0" err="1"/>
              <a:t>식별자로</a:t>
            </a:r>
            <a:r>
              <a:rPr lang="ko-KR" altLang="en-US" sz="1700" dirty="0"/>
              <a:t> 사용할 수 없으나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‘</a:t>
            </a:r>
            <a:r>
              <a:rPr lang="en-US" altLang="ko-KR" sz="1700" dirty="0"/>
              <a:t>_’, ‘$’</a:t>
            </a:r>
            <a:r>
              <a:rPr lang="ko-KR" altLang="en-US" sz="1700" dirty="0"/>
              <a:t>는 사용 가능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유니코드 문자 사용 가능</a:t>
            </a:r>
            <a:r>
              <a:rPr lang="en-US" altLang="ko-KR" sz="1700" dirty="0"/>
              <a:t>. </a:t>
            </a:r>
            <a:r>
              <a:rPr lang="ko-KR" altLang="en-US" sz="1700" dirty="0"/>
              <a:t>한글 사용 가능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자바 언어의 키워드는 </a:t>
            </a:r>
            <a:r>
              <a:rPr lang="ko-KR" altLang="en-US" sz="1700" dirty="0" err="1"/>
              <a:t>식별자로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사용불가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식별자의 첫 번째 문자로 숫자는 사용불가</a:t>
            </a:r>
          </a:p>
        </p:txBody>
      </p:sp>
    </p:spTree>
    <p:extLst>
      <p:ext uri="{BB962C8B-B14F-4D97-AF65-F5344CB8AC3E}">
        <p14:creationId xmlns:p14="http://schemas.microsoft.com/office/powerpoint/2010/main" val="15195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(identifier</a:t>
            </a:r>
            <a:r>
              <a:rPr lang="en-US" altLang="ko-KR" dirty="0" smtClean="0"/>
              <a:t>) 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48471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‘</a:t>
            </a:r>
            <a:r>
              <a:rPr lang="en-US" altLang="ko-KR" sz="1700" dirty="0" smtClean="0"/>
              <a:t>_’ </a:t>
            </a:r>
            <a:r>
              <a:rPr lang="ko-KR" altLang="en-US" sz="1700" dirty="0" smtClean="0"/>
              <a:t>또는 ‘</a:t>
            </a:r>
            <a:r>
              <a:rPr lang="en-US" altLang="ko-KR" sz="1700" dirty="0" smtClean="0"/>
              <a:t>$’</a:t>
            </a:r>
            <a:r>
              <a:rPr lang="ko-KR" altLang="en-US" sz="1700" dirty="0" smtClean="0"/>
              <a:t>를 </a:t>
            </a:r>
            <a:r>
              <a:rPr lang="ko-KR" altLang="en-US" sz="1700" dirty="0" err="1" smtClean="0"/>
              <a:t>식별자</a:t>
            </a:r>
            <a:r>
              <a:rPr lang="ko-KR" altLang="en-US" sz="1700" dirty="0" smtClean="0"/>
              <a:t> 첫 번째 문자로 사용할 수 있으나 일반적으로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잘 사용하지 않는다</a:t>
            </a:r>
            <a:r>
              <a:rPr lang="en-US" altLang="ko-KR" sz="17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불린 </a:t>
            </a:r>
            <a:r>
              <a:rPr lang="ko-KR" altLang="en-US" sz="1700" dirty="0" err="1" smtClean="0"/>
              <a:t>리터럴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(true, false)</a:t>
            </a:r>
            <a:r>
              <a:rPr lang="ko-KR" altLang="en-US" sz="1700" dirty="0" smtClean="0"/>
              <a:t>과 널 </a:t>
            </a:r>
            <a:r>
              <a:rPr lang="ko-KR" altLang="en-US" sz="1700" dirty="0" err="1" smtClean="0"/>
              <a:t>리터럴</a:t>
            </a:r>
            <a:r>
              <a:rPr lang="en-US" altLang="ko-KR" sz="1700" dirty="0" smtClean="0"/>
              <a:t>(null)</a:t>
            </a:r>
            <a:r>
              <a:rPr lang="ko-KR" altLang="en-US" sz="1700" dirty="0" smtClean="0"/>
              <a:t>은 </a:t>
            </a:r>
            <a:r>
              <a:rPr lang="ko-KR" altLang="en-US" sz="1700" dirty="0" err="1" smtClean="0"/>
              <a:t>식별자로</a:t>
            </a:r>
            <a:r>
              <a:rPr lang="ko-KR" altLang="en-US" sz="1700" dirty="0" smtClean="0"/>
              <a:t> 사용불가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길이 제한 없음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대소문자 구별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Test</a:t>
            </a:r>
            <a:r>
              <a:rPr lang="ko-KR" altLang="en-US" sz="1700" dirty="0" smtClean="0"/>
              <a:t>와 </a:t>
            </a:r>
            <a:r>
              <a:rPr lang="en-US" altLang="ko-KR" sz="1700" dirty="0" smtClean="0"/>
              <a:t>test</a:t>
            </a:r>
            <a:r>
              <a:rPr lang="ko-KR" altLang="en-US" sz="1700" dirty="0" smtClean="0"/>
              <a:t>는 별개의 </a:t>
            </a:r>
            <a:r>
              <a:rPr lang="ko-KR" altLang="en-US" sz="1700" dirty="0" err="1" smtClean="0"/>
              <a:t>식별자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7916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(identifier</a:t>
            </a:r>
            <a:r>
              <a:rPr lang="en-US" altLang="ko-KR" dirty="0" smtClean="0"/>
              <a:t>) (3/3)</a:t>
            </a:r>
            <a:endParaRPr lang="ko-KR" altLang="en-US" sz="2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523056" y="1700808"/>
            <a:ext cx="8153400" cy="5040560"/>
          </a:xfrm>
        </p:spPr>
        <p:txBody>
          <a:bodyPr>
            <a:normAutofit/>
          </a:bodyPr>
          <a:lstStyle/>
          <a:p>
            <a:endParaRPr lang="en-US" altLang="ko-KR" sz="1700" dirty="0" smtClean="0"/>
          </a:p>
          <a:p>
            <a:r>
              <a:rPr lang="ko-KR" altLang="en-US" sz="1700" dirty="0" smtClean="0"/>
              <a:t>사용 </a:t>
            </a:r>
            <a:r>
              <a:rPr lang="ko-KR" altLang="en-US" sz="1700" dirty="0" smtClean="0"/>
              <a:t>가능한 예</a:t>
            </a:r>
            <a:endParaRPr lang="en-US" altLang="ko-KR" sz="1700" dirty="0" smtClean="0"/>
          </a:p>
          <a:p>
            <a:endParaRPr lang="en-US" altLang="ko-KR" sz="1700" dirty="0" smtClean="0"/>
          </a:p>
          <a:p>
            <a:endParaRPr lang="en-US" altLang="ko-KR" sz="1700" dirty="0" smtClean="0"/>
          </a:p>
          <a:p>
            <a:endParaRPr lang="en-US" altLang="ko-KR" sz="1700" dirty="0" smtClean="0"/>
          </a:p>
          <a:p>
            <a:endParaRPr lang="en-US" altLang="ko-KR" sz="1700" dirty="0" smtClean="0"/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잘못된 </a:t>
            </a:r>
            <a:r>
              <a:rPr lang="ko-KR" altLang="en-US" sz="1700" dirty="0" smtClean="0"/>
              <a:t>예</a:t>
            </a:r>
            <a:endParaRPr lang="ko-KR" alt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665984" y="2531219"/>
            <a:ext cx="782094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name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char </a:t>
            </a:r>
            <a:r>
              <a:rPr lang="en-US" altLang="ko-KR" sz="1400" dirty="0" err="1" smtClean="0"/>
              <a:t>student_ID</a:t>
            </a:r>
            <a:r>
              <a:rPr lang="en-US" altLang="ko-KR" sz="1400" dirty="0" smtClean="0"/>
              <a:t>;			// </a:t>
            </a:r>
            <a:r>
              <a:rPr lang="en-US" altLang="ko-KR" sz="1400" dirty="0"/>
              <a:t>'_' </a:t>
            </a:r>
            <a:r>
              <a:rPr lang="ko-KR" altLang="en-US" sz="1400" dirty="0"/>
              <a:t>사용 가능</a:t>
            </a:r>
          </a:p>
          <a:p>
            <a:r>
              <a:rPr lang="en-US" altLang="ko-KR" sz="1400" dirty="0" smtClean="0"/>
              <a:t>void $</a:t>
            </a:r>
            <a:r>
              <a:rPr lang="en-US" altLang="ko-KR" sz="1400" dirty="0" err="1" smtClean="0"/>
              <a:t>func</a:t>
            </a:r>
            <a:r>
              <a:rPr lang="en-US" altLang="ko-KR" sz="1400" dirty="0"/>
              <a:t>() { </a:t>
            </a:r>
            <a:r>
              <a:rPr lang="en-US" altLang="ko-KR" sz="1400" dirty="0" smtClean="0"/>
              <a:t>}			// </a:t>
            </a:r>
            <a:r>
              <a:rPr lang="en-US" altLang="ko-KR" sz="1400" dirty="0"/>
              <a:t>'$' </a:t>
            </a:r>
            <a:r>
              <a:rPr lang="ko-KR" altLang="en-US" sz="1400" dirty="0"/>
              <a:t>사용 가능</a:t>
            </a:r>
          </a:p>
          <a:p>
            <a:r>
              <a:rPr lang="en-US" altLang="ko-KR" sz="1400" dirty="0" smtClean="0"/>
              <a:t>class Monster3 </a:t>
            </a:r>
            <a:r>
              <a:rPr lang="en-US" altLang="ko-KR" sz="1400" dirty="0"/>
              <a:t>{ }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숫자 사용 가능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whatsyournamemynameiskitae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길이 제한 없음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barChart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barchart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대소문자 구분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는 </a:t>
            </a:r>
            <a:r>
              <a:rPr lang="ko-KR" altLang="en-US" sz="1400" dirty="0" smtClean="0"/>
              <a:t>다름</a:t>
            </a:r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가격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	// </a:t>
            </a:r>
            <a:r>
              <a:rPr lang="ko-KR" altLang="en-US" sz="1400" dirty="0"/>
              <a:t>한글 이름 사용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638" y="4851737"/>
            <a:ext cx="782094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3Chapter;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숫자로 사용하였기 때문</a:t>
            </a:r>
          </a:p>
          <a:p>
            <a:r>
              <a:rPr lang="en-US" altLang="ko-KR" sz="1400" dirty="0"/>
              <a:t>class if { }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if</a:t>
            </a:r>
            <a:r>
              <a:rPr lang="ko-KR" altLang="en-US" sz="1400" dirty="0"/>
              <a:t>는 자바의 </a:t>
            </a:r>
            <a:r>
              <a:rPr lang="ko-KR" altLang="en-US" sz="1400" dirty="0" err="1"/>
              <a:t>예약어임</a:t>
            </a:r>
            <a:endParaRPr lang="ko-KR" altLang="en-US" sz="1400" dirty="0"/>
          </a:p>
          <a:p>
            <a:r>
              <a:rPr lang="en-US" altLang="ko-KR" sz="1400" dirty="0"/>
              <a:t>char false;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false</a:t>
            </a:r>
            <a:r>
              <a:rPr lang="ko-KR" altLang="en-US" sz="1400" dirty="0"/>
              <a:t>는 사용 불가</a:t>
            </a:r>
          </a:p>
          <a:p>
            <a:r>
              <a:rPr lang="en-US" altLang="ko-KR" sz="1400" dirty="0"/>
              <a:t>void null() { }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null </a:t>
            </a:r>
            <a:r>
              <a:rPr lang="ko-KR" altLang="en-US" sz="1400" dirty="0"/>
              <a:t>사용 불가</a:t>
            </a:r>
          </a:p>
          <a:p>
            <a:r>
              <a:rPr lang="en-US" altLang="ko-KR" sz="1400" dirty="0"/>
              <a:t>class %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{ }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'%'</a:t>
            </a:r>
            <a:r>
              <a:rPr lang="ko-KR" altLang="en-US" sz="1400" dirty="0"/>
              <a:t>는 특수문자</a:t>
            </a:r>
          </a:p>
        </p:txBody>
      </p:sp>
    </p:spTree>
    <p:extLst>
      <p:ext uri="{BB962C8B-B14F-4D97-AF65-F5344CB8AC3E}">
        <p14:creationId xmlns:p14="http://schemas.microsoft.com/office/powerpoint/2010/main" val="29678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키워드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54902"/>
              </p:ext>
            </p:extLst>
          </p:nvPr>
        </p:nvGraphicFramePr>
        <p:xfrm>
          <a:off x="928660" y="2204864"/>
          <a:ext cx="7215240" cy="32842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43048"/>
                <a:gridCol w="1443048"/>
                <a:gridCol w="1443048"/>
                <a:gridCol w="1443048"/>
                <a:gridCol w="1443048"/>
              </a:tblGrid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abstract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continue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for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new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switch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assert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default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if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package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synchronized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boolean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do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goto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private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this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break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double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implements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protected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throw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byte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else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import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public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throws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case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enum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instanceof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transient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catch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extends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short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try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char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final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interface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static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void 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class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finally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long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strictfp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volatile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const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float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native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super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while 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8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규칙</a:t>
            </a:r>
            <a:endParaRPr lang="ko-KR" altLang="en-US" sz="2000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50405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000" dirty="0" smtClean="0"/>
              <a:t>기본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헝그리안</a:t>
            </a:r>
            <a:r>
              <a:rPr lang="ko-KR" altLang="en-US" sz="2000" dirty="0" smtClean="0"/>
              <a:t> 이름 붙이기 관습</a:t>
            </a:r>
            <a:endParaRPr lang="en-US" altLang="ko-KR" sz="2000" dirty="0" smtClean="0"/>
          </a:p>
          <a:p>
            <a:r>
              <a:rPr lang="ko-KR" altLang="en-US" sz="2000" dirty="0" smtClean="0"/>
              <a:t>클래스 이름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 lvl="1"/>
            <a:r>
              <a:rPr lang="ko-KR" altLang="en-US" sz="1800" dirty="0" smtClean="0"/>
              <a:t>첫 번째 문자는 대문자로 시작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여러 단어가 복합되어 있을 때는 각 단어의 첫 번째 문자만 대문자로 표시</a:t>
            </a:r>
            <a:endParaRPr lang="en-US" altLang="ko-KR" sz="1800" dirty="0" smtClean="0"/>
          </a:p>
          <a:p>
            <a:r>
              <a:rPr lang="ko-KR" altLang="en-US" sz="2000" dirty="0" smtClean="0"/>
              <a:t>변수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이름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첫 단어 이후 각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단어의 첫 번째 문자는 대문자로 시작</a:t>
            </a:r>
            <a:endParaRPr lang="en-US" altLang="ko-KR" sz="1800" dirty="0" smtClean="0"/>
          </a:p>
          <a:p>
            <a:r>
              <a:rPr lang="ko-KR" altLang="en-US" sz="2000" dirty="0" smtClean="0"/>
              <a:t>상수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800" dirty="0" smtClean="0"/>
              <a:t>모든 문자를 대문자로 표시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57290" y="2244813"/>
            <a:ext cx="321471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HelloWorld</a:t>
            </a:r>
            <a:r>
              <a:rPr lang="en-US" altLang="ko-KR" sz="1400" dirty="0" smtClean="0"/>
              <a:t> {}</a:t>
            </a:r>
          </a:p>
          <a:p>
            <a:r>
              <a:rPr lang="en-US" altLang="ko-KR" sz="1400" dirty="0" smtClean="0"/>
              <a:t>class </a:t>
            </a:r>
            <a:r>
              <a:rPr lang="en-US" altLang="ko-KR" sz="1400" dirty="0" smtClean="0">
                <a:solidFill>
                  <a:srgbClr val="FF0000"/>
                </a:solidFill>
              </a:rPr>
              <a:t>Vehicle</a:t>
            </a:r>
            <a:r>
              <a:rPr lang="en-US" altLang="ko-KR" sz="1400" dirty="0" smtClean="0"/>
              <a:t> {}</a:t>
            </a:r>
          </a:p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AutoVendingMachine</a:t>
            </a:r>
            <a:r>
              <a:rPr lang="en-US" altLang="ko-KR" sz="1400" dirty="0" smtClean="0"/>
              <a:t> {}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4005064"/>
            <a:ext cx="595101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iAge</a:t>
            </a:r>
            <a:r>
              <a:rPr lang="en-US" altLang="ko-KR" sz="1400" dirty="0" smtClean="0"/>
              <a:t>; 		// </a:t>
            </a:r>
            <a:r>
              <a:rPr lang="en-US" altLang="ko-KR" sz="1400" dirty="0" err="1" smtClean="0"/>
              <a:t>iAge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표시</a:t>
            </a:r>
          </a:p>
          <a:p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bIsSingle</a:t>
            </a:r>
            <a:r>
              <a:rPr lang="en-US" altLang="ko-KR" sz="1400" dirty="0" smtClean="0"/>
              <a:t>; 	// </a:t>
            </a:r>
            <a:r>
              <a:rPr lang="en-US" altLang="ko-KR" sz="1400" dirty="0" err="1" smtClean="0"/>
              <a:t>bIsSingle</a:t>
            </a:r>
            <a:r>
              <a:rPr lang="ko-KR" altLang="en-US" sz="1400" dirty="0" smtClean="0"/>
              <a:t>의 처음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boolean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를 표시</a:t>
            </a:r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strName</a:t>
            </a:r>
            <a:r>
              <a:rPr lang="en-US" altLang="ko-KR" sz="1400" dirty="0" smtClean="0"/>
              <a:t>; 	// </a:t>
            </a:r>
            <a:r>
              <a:rPr lang="en-US" altLang="ko-KR" sz="1400" dirty="0" err="1" smtClean="0"/>
              <a:t>strName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str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str</a:t>
            </a:r>
            <a:r>
              <a:rPr lang="ko-KR" altLang="en-US" sz="1400" dirty="0" smtClean="0"/>
              <a:t>을 표시</a:t>
            </a:r>
          </a:p>
          <a:p>
            <a:r>
              <a:rPr lang="en-US" altLang="ko-KR" sz="1400" dirty="0" smtClean="0"/>
              <a:t>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iGetAge</a:t>
            </a:r>
            <a:r>
              <a:rPr lang="en-US" altLang="ko-KR" sz="1400" dirty="0" smtClean="0"/>
              <a:t>()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{} 	// </a:t>
            </a:r>
            <a:r>
              <a:rPr lang="en-US" altLang="ko-KR" sz="1400" dirty="0" err="1" smtClean="0"/>
              <a:t>iGetAge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표시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5695271"/>
            <a:ext cx="5286412" cy="326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final static double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PI</a:t>
            </a:r>
            <a:r>
              <a:rPr lang="en-US" altLang="ko-KR" sz="1400" dirty="0" smtClean="0"/>
              <a:t> = 3.141592;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306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/>
              <a:t>Java </a:t>
            </a:r>
            <a:r>
              <a:rPr lang="ko-KR" altLang="en-US" dirty="0"/>
              <a:t>프로그램의 개발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ko-KR" altLang="en-US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Hello.java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Hello.java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Source Code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identifier)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ko-KR" altLang="en-US" dirty="0" err="1"/>
              <a:t>식별자</a:t>
            </a:r>
            <a:r>
              <a:rPr lang="ko-KR" altLang="en-US" dirty="0"/>
              <a:t> 작성 규칙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개발 </a:t>
            </a:r>
            <a:r>
              <a:rPr lang="ko-KR" altLang="en-US" dirty="0" smtClean="0"/>
              <a:t>과정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JVM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설치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7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환경변수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설정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700" dirty="0" smtClean="0"/>
              <a:t>JAVA_HOME </a:t>
            </a:r>
            <a:r>
              <a:rPr lang="en-US" altLang="ko-KR" sz="1700" dirty="0"/>
              <a:t>-&gt; JDK </a:t>
            </a:r>
            <a:r>
              <a:rPr lang="ko-KR" altLang="en-US" sz="1700" dirty="0"/>
              <a:t>의 설치 폴더까지의 경로</a:t>
            </a:r>
            <a:r>
              <a:rPr lang="en-US" altLang="ko-KR" sz="1700" dirty="0"/>
              <a:t>( bin </a:t>
            </a:r>
            <a:r>
              <a:rPr lang="ko-KR" altLang="en-US" sz="1700" dirty="0"/>
              <a:t>폴더는 생략 </a:t>
            </a:r>
            <a:r>
              <a:rPr lang="en-US" altLang="ko-KR" sz="17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700" dirty="0" smtClean="0"/>
              <a:t>JAVA_HOME </a:t>
            </a:r>
            <a:r>
              <a:rPr lang="ko-KR" altLang="en-US" sz="1700" dirty="0"/>
              <a:t>을 사용해 </a:t>
            </a:r>
            <a:r>
              <a:rPr lang="en-US" altLang="ko-KR" sz="1700" dirty="0"/>
              <a:t>path </a:t>
            </a:r>
            <a:r>
              <a:rPr lang="ko-KR" altLang="en-US" sz="1700" dirty="0"/>
              <a:t>설정 </a:t>
            </a:r>
            <a:r>
              <a:rPr lang="en-US" altLang="ko-KR" sz="1700" dirty="0"/>
              <a:t>-&gt; %JAVA_HOME%\bin;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7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소스코드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작성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700" dirty="0" err="1" smtClean="0"/>
              <a:t>확장자는</a:t>
            </a:r>
            <a:r>
              <a:rPr lang="ko-KR" altLang="en-US" sz="1700" dirty="0" smtClean="0"/>
              <a:t> </a:t>
            </a:r>
            <a:r>
              <a:rPr lang="en-US" altLang="ko-KR" sz="1700" dirty="0"/>
              <a:t>.java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700" dirty="0" smtClean="0"/>
              <a:t>원시코드 </a:t>
            </a:r>
            <a:r>
              <a:rPr lang="ko-KR" altLang="en-US" sz="1700" dirty="0"/>
              <a:t>작성과정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7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컴파일</a:t>
            </a:r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700" dirty="0" smtClean="0"/>
              <a:t>javac.exe  </a:t>
            </a:r>
            <a:r>
              <a:rPr lang="ko-KR" altLang="en-US" sz="1700" dirty="0" err="1"/>
              <a:t>컴파일할파일명</a:t>
            </a:r>
            <a:r>
              <a:rPr lang="en-US" altLang="ko-KR" sz="1700" dirty="0"/>
              <a:t>.java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700" dirty="0" smtClean="0"/>
              <a:t>문법검사</a:t>
            </a:r>
            <a:endParaRPr lang="ko-KR" altLang="en-US" sz="17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700" dirty="0" smtClean="0"/>
              <a:t>원시코드의 </a:t>
            </a:r>
            <a:r>
              <a:rPr lang="ko-KR" altLang="en-US" sz="1700" dirty="0"/>
              <a:t>변환과정 실행</a:t>
            </a:r>
            <a:r>
              <a:rPr lang="en-US" altLang="ko-KR" sz="1700" dirty="0"/>
              <a:t>( </a:t>
            </a:r>
            <a:r>
              <a:rPr lang="ko-KR" altLang="en-US" sz="1700" dirty="0"/>
              <a:t>원시코드 </a:t>
            </a:r>
            <a:r>
              <a:rPr lang="en-US" altLang="ko-KR" sz="1700" dirty="0"/>
              <a:t>-&gt; </a:t>
            </a:r>
            <a:r>
              <a:rPr lang="ko-KR" altLang="en-US" sz="1700" dirty="0"/>
              <a:t>이진코드 </a:t>
            </a:r>
            <a:r>
              <a:rPr lang="en-US" altLang="ko-KR" sz="17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700" dirty="0" smtClean="0"/>
              <a:t>기계어 </a:t>
            </a:r>
            <a:r>
              <a:rPr lang="ko-KR" altLang="en-US" sz="1700" dirty="0"/>
              <a:t>코드가 아님</a:t>
            </a:r>
            <a:r>
              <a:rPr lang="en-US" altLang="ko-KR" sz="1700" dirty="0"/>
              <a:t>!!!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700" dirty="0" smtClean="0"/>
              <a:t>실행의 </a:t>
            </a:r>
            <a:r>
              <a:rPr lang="ko-KR" altLang="en-US" sz="1700" dirty="0"/>
              <a:t>결과는 </a:t>
            </a:r>
            <a:r>
              <a:rPr lang="en-US" altLang="ko-KR" sz="1700" dirty="0"/>
              <a:t>.class </a:t>
            </a:r>
            <a:r>
              <a:rPr lang="ko-KR" altLang="en-US" sz="1700" dirty="0"/>
              <a:t>파일이 생성됩니다</a:t>
            </a:r>
            <a:r>
              <a:rPr lang="en-US" altLang="ko-KR" sz="17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7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실행</a:t>
            </a:r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700" dirty="0" smtClean="0"/>
              <a:t>java.exe  </a:t>
            </a:r>
            <a:r>
              <a:rPr lang="ko-KR" altLang="en-US" sz="1700" dirty="0"/>
              <a:t>클래스파일명 </a:t>
            </a:r>
            <a:r>
              <a:rPr lang="en-US" altLang="ko-KR" sz="1700" dirty="0"/>
              <a:t>(.class </a:t>
            </a:r>
            <a:r>
              <a:rPr lang="ko-KR" altLang="en-US" sz="1700" dirty="0"/>
              <a:t>는 생략</a:t>
            </a:r>
            <a:r>
              <a:rPr lang="en-US" altLang="ko-KR" sz="1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3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en-US" altLang="ko-KR" dirty="0" smtClean="0"/>
              <a:t>Hello.java </a:t>
            </a:r>
            <a:r>
              <a:rPr lang="ko-KR" altLang="en-US" dirty="0" smtClean="0"/>
              <a:t>작성하기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&lt; Hello.java 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java.lang</a:t>
            </a:r>
            <a:r>
              <a:rPr lang="en-US" altLang="ko-KR" dirty="0" smtClean="0"/>
              <a:t>.*;</a:t>
            </a:r>
            <a:endParaRPr lang="en-US" altLang="ko-KR" dirty="0"/>
          </a:p>
          <a:p>
            <a:r>
              <a:rPr lang="en-US" altLang="ko-KR" dirty="0" smtClean="0"/>
              <a:t>public </a:t>
            </a:r>
            <a:r>
              <a:rPr lang="en-US" altLang="ko-KR" dirty="0"/>
              <a:t>class Hello  {</a:t>
            </a:r>
          </a:p>
          <a:p>
            <a:r>
              <a:rPr lang="en-US" altLang="ko-KR" dirty="0"/>
              <a:t>	public static void main(String 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("Hello Java");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 smtClean="0"/>
              <a:t>}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3366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Hello.java 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Source </a:t>
            </a:r>
            <a:r>
              <a:rPr lang="en-US" altLang="ko-KR" dirty="0"/>
              <a:t>Code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(1/8)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주석 </a:t>
            </a:r>
            <a:r>
              <a:rPr lang="en-US" altLang="ko-KR" sz="1700" dirty="0"/>
              <a:t>- </a:t>
            </a:r>
            <a:r>
              <a:rPr lang="ko-KR" altLang="en-US" sz="1700" dirty="0"/>
              <a:t>소스 코드의 </a:t>
            </a:r>
            <a:r>
              <a:rPr lang="ko-KR" altLang="en-US" sz="1700" dirty="0" smtClean="0"/>
              <a:t>설명 등을 </a:t>
            </a:r>
            <a:r>
              <a:rPr lang="ko-KR" altLang="en-US" sz="1700" dirty="0"/>
              <a:t>위해 사용되는 문으로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프로그램의 </a:t>
            </a:r>
            <a:r>
              <a:rPr lang="ko-KR" altLang="en-US" sz="1700" dirty="0"/>
              <a:t>실행 코드로 변환되지 않는 문입니다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한 줄짜리 주석 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-&gt; //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한 줄의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주석</a:t>
            </a: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여러 라인의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주석 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-&gt; 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/* ~~~~~ */</a:t>
            </a:r>
          </a:p>
          <a:p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/*</a:t>
            </a:r>
          </a:p>
          <a:p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여</a:t>
            </a:r>
          </a:p>
          <a:p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ko-KR" altLang="en-US" sz="1700" dirty="0" err="1">
                <a:solidFill>
                  <a:schemeClr val="accent5">
                    <a:lumMod val="75000"/>
                  </a:schemeClr>
                </a:solidFill>
              </a:rPr>
              <a:t>러</a:t>
            </a:r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라인의</a:t>
            </a:r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주석</a:t>
            </a:r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Hello.java 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Source </a:t>
            </a:r>
            <a:r>
              <a:rPr lang="en-US" altLang="ko-KR" dirty="0"/>
              <a:t>Code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(2/8)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java.lang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.*;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자바의 기본 </a:t>
            </a:r>
            <a:r>
              <a:rPr lang="en-US" altLang="ko-KR" sz="1700" dirty="0" smtClean="0"/>
              <a:t>API</a:t>
            </a:r>
            <a:r>
              <a:rPr lang="ko-KR" altLang="en-US" sz="1700" dirty="0" smtClean="0"/>
              <a:t>를 로딩하는 코드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자동으로 삽입되는 코드</a:t>
            </a:r>
            <a:endParaRPr lang="en-US" altLang="ko-KR" sz="1700" dirty="0" smtClean="0"/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Hello.java 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Source </a:t>
            </a:r>
            <a:r>
              <a:rPr lang="en-US" altLang="ko-KR" dirty="0"/>
              <a:t>Code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(3/8)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public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class Hello { 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클래스의 선언 구문</a:t>
            </a:r>
            <a:endParaRPr lang="en-US" altLang="ko-KR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class </a:t>
            </a:r>
            <a:r>
              <a:rPr lang="ko-KR" altLang="en-US" sz="1700" dirty="0"/>
              <a:t>키워드 </a:t>
            </a:r>
            <a:r>
              <a:rPr lang="en-US" altLang="ko-KR" sz="1700" dirty="0"/>
              <a:t>: </a:t>
            </a:r>
            <a:r>
              <a:rPr lang="ko-KR" altLang="en-US" sz="1700" dirty="0"/>
              <a:t>클래스를 선언하는 키워드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class </a:t>
            </a:r>
            <a:r>
              <a:rPr lang="ko-KR" altLang="en-US" sz="1700" dirty="0" err="1"/>
              <a:t>클래스명</a:t>
            </a:r>
            <a:r>
              <a:rPr lang="ko-KR" altLang="en-US" sz="1700" dirty="0"/>
              <a:t> </a:t>
            </a:r>
            <a:r>
              <a:rPr lang="en-US" altLang="ko-KR" sz="1700" dirty="0"/>
              <a:t>( </a:t>
            </a:r>
            <a:r>
              <a:rPr lang="ko-KR" altLang="en-US" sz="1700" dirty="0" smtClean="0"/>
              <a:t>클래스명의 첫 글자는 </a:t>
            </a:r>
            <a:r>
              <a:rPr lang="ko-KR" altLang="en-US" sz="1700" dirty="0"/>
              <a:t>대문자로</a:t>
            </a:r>
            <a:r>
              <a:rPr lang="en-US" altLang="ko-KR" sz="1700" dirty="0"/>
              <a:t>... </a:t>
            </a:r>
            <a:r>
              <a:rPr lang="en-US" altLang="ko-KR" sz="17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700" dirty="0"/>
              <a:t>클래스와 소스 코드의 관계</a:t>
            </a:r>
            <a:endParaRPr lang="en-US" altLang="ko-KR" sz="1700" dirty="0"/>
          </a:p>
          <a:p>
            <a:pPr marL="800100" lvl="1" indent="-342900"/>
            <a:r>
              <a:rPr lang="ko-KR" altLang="en-US" sz="1500" dirty="0"/>
              <a:t>자바의 모든 소스 코드는 클래스 내부에 작성해야 합니다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34266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Hello.java 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Source </a:t>
            </a:r>
            <a:r>
              <a:rPr lang="en-US" altLang="ko-KR" dirty="0"/>
              <a:t>Code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(4/8)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public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class Hello { 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하나의 </a:t>
            </a:r>
            <a:r>
              <a:rPr lang="en-US" altLang="ko-KR" sz="1700" dirty="0"/>
              <a:t>.java </a:t>
            </a:r>
            <a:r>
              <a:rPr lang="ko-KR" altLang="en-US" sz="1700" dirty="0"/>
              <a:t>파일 내부에는 다수개의 클래스를 선언할 수 있습니다</a:t>
            </a:r>
            <a:r>
              <a:rPr lang="en-US" altLang="ko-KR" sz="17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하나의 </a:t>
            </a:r>
            <a:r>
              <a:rPr lang="en-US" altLang="ko-KR" sz="1700" dirty="0"/>
              <a:t>.java </a:t>
            </a:r>
            <a:r>
              <a:rPr lang="ko-KR" altLang="en-US" sz="1700" dirty="0"/>
              <a:t>파일 내부에는 하나의 </a:t>
            </a:r>
            <a:r>
              <a:rPr lang="en-US" altLang="ko-KR" sz="1700" dirty="0"/>
              <a:t>public class </a:t>
            </a:r>
            <a:r>
              <a:rPr lang="ko-KR" altLang="en-US" sz="1700" dirty="0"/>
              <a:t>가 존재합니다</a:t>
            </a:r>
            <a:r>
              <a:rPr lang="en-US" altLang="ko-KR" sz="17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public </a:t>
            </a:r>
            <a:r>
              <a:rPr lang="en-US" altLang="ko-KR" sz="1700" dirty="0"/>
              <a:t>class </a:t>
            </a:r>
            <a:r>
              <a:rPr lang="ko-KR" altLang="en-US" sz="1700" dirty="0"/>
              <a:t>는 반드시 파일명과 동일한 이름이어야 합니다</a:t>
            </a:r>
            <a:r>
              <a:rPr lang="en-US" altLang="ko-KR" sz="1700" dirty="0" smtClean="0"/>
              <a:t>.</a:t>
            </a:r>
          </a:p>
          <a:p>
            <a:pPr marL="742950" lvl="1" indent="-285750"/>
            <a:r>
              <a:rPr lang="en-US" altLang="ko-KR" sz="1500" dirty="0" smtClean="0"/>
              <a:t>( </a:t>
            </a:r>
            <a:r>
              <a:rPr lang="ko-KR" altLang="en-US" sz="1500" dirty="0"/>
              <a:t>대소문자를 구분하므로 주의</a:t>
            </a:r>
            <a:r>
              <a:rPr lang="en-US" altLang="ko-KR" sz="1500" dirty="0"/>
              <a:t>!!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main </a:t>
            </a:r>
            <a:r>
              <a:rPr lang="ko-KR" altLang="en-US" sz="1700" dirty="0" err="1"/>
              <a:t>메소드는</a:t>
            </a:r>
            <a:r>
              <a:rPr lang="ko-KR" altLang="en-US" sz="1700" dirty="0"/>
              <a:t> 반드시 </a:t>
            </a:r>
            <a:r>
              <a:rPr lang="en-US" altLang="ko-KR" sz="1700" dirty="0"/>
              <a:t>public class </a:t>
            </a:r>
            <a:r>
              <a:rPr lang="ko-KR" altLang="en-US" sz="1700" dirty="0"/>
              <a:t>에 선언해야 있습니다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Java </a:t>
            </a:r>
            <a:r>
              <a:rPr lang="ko-KR" altLang="en-US" sz="1700" dirty="0"/>
              <a:t>언어는 </a:t>
            </a:r>
            <a:r>
              <a:rPr lang="ko-KR" altLang="en-US" sz="1700" dirty="0" err="1"/>
              <a:t>블럭</a:t>
            </a:r>
            <a:r>
              <a:rPr lang="ko-KR" altLang="en-US" sz="1700" dirty="0"/>
              <a:t> 구조의 형식을 따릅니다</a:t>
            </a:r>
            <a:r>
              <a:rPr lang="en-US" altLang="ko-KR" sz="1700" dirty="0"/>
              <a:t>.</a:t>
            </a:r>
          </a:p>
          <a:p>
            <a:pPr marL="742950" lvl="1" indent="-285750"/>
            <a:r>
              <a:rPr lang="en-US" altLang="ko-KR" sz="1500" dirty="0" smtClean="0"/>
              <a:t>{ </a:t>
            </a:r>
            <a:r>
              <a:rPr lang="en-US" altLang="ko-KR" sz="1500" dirty="0"/>
              <a:t>~~~~~ </a:t>
            </a:r>
            <a:r>
              <a:rPr lang="en-US" altLang="ko-KR" sz="1500" dirty="0" smtClean="0"/>
              <a:t>}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0716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Hello.java 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Source </a:t>
            </a:r>
            <a:r>
              <a:rPr lang="en-US" altLang="ko-KR" dirty="0"/>
              <a:t>Code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(5/8)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public static void main(String[]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args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 {</a:t>
            </a:r>
            <a:endParaRPr lang="en-US" altLang="ko-KR" sz="1500" dirty="0"/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main </a:t>
            </a:r>
            <a:r>
              <a:rPr lang="ko-KR" altLang="en-US" sz="1700" dirty="0" err="1"/>
              <a:t>메소드의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선언</a:t>
            </a: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Java </a:t>
            </a:r>
            <a:r>
              <a:rPr lang="ko-KR" altLang="en-US" sz="1700" dirty="0"/>
              <a:t>프로그램의 </a:t>
            </a:r>
            <a:r>
              <a:rPr lang="ko-KR" altLang="en-US" sz="1700" dirty="0" err="1" smtClean="0"/>
              <a:t>진입점</a:t>
            </a:r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모든 </a:t>
            </a:r>
            <a:r>
              <a:rPr lang="en-US" altLang="ko-KR" sz="1700" dirty="0"/>
              <a:t>Java </a:t>
            </a:r>
            <a:r>
              <a:rPr lang="ko-KR" altLang="en-US" sz="1700" dirty="0"/>
              <a:t>프로그램은 하나의 </a:t>
            </a:r>
            <a:r>
              <a:rPr lang="en-US" altLang="ko-KR" sz="1700" dirty="0"/>
              <a:t>main </a:t>
            </a:r>
            <a:r>
              <a:rPr lang="ko-KR" altLang="en-US" sz="1700" dirty="0" err="1"/>
              <a:t>메소드를</a:t>
            </a:r>
            <a:r>
              <a:rPr lang="ko-KR" altLang="en-US" sz="1700" dirty="0"/>
              <a:t> 포함해야만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실행할 </a:t>
            </a:r>
            <a:r>
              <a:rPr lang="ko-KR" altLang="en-US" sz="1700" dirty="0"/>
              <a:t>수 있습니다</a:t>
            </a:r>
            <a:r>
              <a:rPr lang="en-US" altLang="ko-KR" sz="1700" dirty="0"/>
              <a:t>.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3560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106</TotalTime>
  <Words>595</Words>
  <Application>Microsoft Office PowerPoint</Application>
  <PresentationFormat>화면 슬라이드 쇼(4:3)</PresentationFormat>
  <Paragraphs>233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필수</vt:lpstr>
      <vt:lpstr>Hello java</vt:lpstr>
      <vt:lpstr>목차</vt:lpstr>
      <vt:lpstr>Java 프로그램의 개발 과정</vt:lpstr>
      <vt:lpstr>Hello.java 작성하기</vt:lpstr>
      <vt:lpstr>Hello.java 의  Source Code 분석 (1/8)</vt:lpstr>
      <vt:lpstr>Hello.java 의  Source Code 분석 (2/8)</vt:lpstr>
      <vt:lpstr>Hello.java 의  Source Code 분석 (3/8)</vt:lpstr>
      <vt:lpstr>Hello.java 의  Source Code 분석 (4/8)</vt:lpstr>
      <vt:lpstr>Hello.java 의  Source Code 분석 (5/8)</vt:lpstr>
      <vt:lpstr>Hello.java 의  Source Code 분석 (6/8)</vt:lpstr>
      <vt:lpstr>Hello.java 의  Source Code 분석 (7/8)</vt:lpstr>
      <vt:lpstr>Hello.java 의  Source Code 분석 (8/8)</vt:lpstr>
      <vt:lpstr>Java의 식별자 (identifier) (1/3)</vt:lpstr>
      <vt:lpstr>Java의 식별자 (identifier) (2/3)</vt:lpstr>
      <vt:lpstr>Java의 식별자 (identifier) (3/3)</vt:lpstr>
      <vt:lpstr>Java의 키워드</vt:lpstr>
      <vt:lpstr>Java의 식별자 작성 규칙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24</cp:revision>
  <dcterms:created xsi:type="dcterms:W3CDTF">2016-03-14T09:12:30Z</dcterms:created>
  <dcterms:modified xsi:type="dcterms:W3CDTF">2016-03-15T12:48:12Z</dcterms:modified>
</cp:coreProperties>
</file>