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301" r:id="rId5"/>
    <p:sldId id="306" r:id="rId6"/>
    <p:sldId id="307" r:id="rId7"/>
    <p:sldId id="308" r:id="rId8"/>
    <p:sldId id="309" r:id="rId9"/>
    <p:sldId id="310" r:id="rId10"/>
    <p:sldId id="311" r:id="rId11"/>
    <p:sldId id="260" r:id="rId12"/>
    <p:sldId id="312" r:id="rId13"/>
    <p:sldId id="313" r:id="rId14"/>
    <p:sldId id="314" r:id="rId15"/>
    <p:sldId id="293" r:id="rId16"/>
    <p:sldId id="315" r:id="rId17"/>
    <p:sldId id="316" r:id="rId18"/>
    <p:sldId id="294" r:id="rId19"/>
    <p:sldId id="317" r:id="rId20"/>
    <p:sldId id="318" r:id="rId21"/>
    <p:sldId id="319" r:id="rId22"/>
    <p:sldId id="320" r:id="rId23"/>
    <p:sldId id="302" r:id="rId24"/>
    <p:sldId id="321" r:id="rId25"/>
    <p:sldId id="322" r:id="rId26"/>
    <p:sldId id="303" r:id="rId27"/>
    <p:sldId id="323" r:id="rId28"/>
    <p:sldId id="324" r:id="rId29"/>
    <p:sldId id="304" r:id="rId30"/>
    <p:sldId id="325" r:id="rId31"/>
    <p:sldId id="326" r:id="rId32"/>
    <p:sldId id="305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96" autoAdjust="0"/>
    <p:restoredTop sz="94660"/>
  </p:normalViewPr>
  <p:slideViewPr>
    <p:cSldViewPr>
      <p:cViewPr varScale="1">
        <p:scale>
          <a:sx n="158" d="100"/>
          <a:sy n="158" d="100"/>
        </p:scale>
        <p:origin x="-24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1752E24-F82F-4904-94F0-1AC464BBADCD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500" dirty="0" smtClean="0"/>
              <a:t>연산자 </a:t>
            </a:r>
            <a:r>
              <a:rPr lang="en-US" altLang="ko-KR" sz="3500" dirty="0" smtClean="0"/>
              <a:t>(Operator)</a:t>
            </a:r>
            <a:endParaRPr lang="ko-KR" altLang="en-US" sz="35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82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산술 연산자 </a:t>
            </a:r>
            <a:r>
              <a:rPr lang="en-US" altLang="ko-KR" dirty="0" smtClean="0"/>
              <a:t>(7/7)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사칙 연산과 나머지 연산에 사용되는 연산자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+, -, *,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/, %</a:t>
            </a:r>
          </a:p>
          <a:p>
            <a:endParaRPr lang="en-US" altLang="ko-K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%(</a:t>
            </a:r>
            <a:r>
              <a:rPr lang="ko-KR" altLang="en-US" sz="1700" dirty="0" smtClean="0"/>
              <a:t>나머지</a:t>
            </a:r>
            <a:r>
              <a:rPr lang="en-US" altLang="ko-KR" sz="1700" dirty="0" smtClean="0"/>
              <a:t>)</a:t>
            </a:r>
            <a:r>
              <a:rPr lang="ko-KR" altLang="en-US" sz="1700" dirty="0" smtClean="0"/>
              <a:t> </a:t>
            </a:r>
            <a:r>
              <a:rPr lang="ko-KR" altLang="en-US" sz="1700" dirty="0"/>
              <a:t>연산자의 용도</a:t>
            </a:r>
          </a:p>
          <a:p>
            <a:pPr marL="742950" lvl="1" indent="-285750"/>
            <a:r>
              <a:rPr lang="ko-KR" altLang="en-US" sz="1700" dirty="0" smtClean="0"/>
              <a:t>짝수</a:t>
            </a:r>
            <a:r>
              <a:rPr lang="en-US" altLang="ko-KR" sz="1700" dirty="0"/>
              <a:t>/</a:t>
            </a:r>
            <a:r>
              <a:rPr lang="ko-KR" altLang="en-US" sz="1700" dirty="0"/>
              <a:t>홀수 판별</a:t>
            </a:r>
            <a:r>
              <a:rPr lang="en-US" altLang="ko-KR" sz="1700" dirty="0"/>
              <a:t>, </a:t>
            </a:r>
            <a:r>
              <a:rPr lang="ko-KR" altLang="en-US" sz="1700" dirty="0"/>
              <a:t>배수 판별 용도</a:t>
            </a:r>
          </a:p>
          <a:p>
            <a:pPr marL="742950" lvl="1" indent="-285750"/>
            <a:endParaRPr lang="en-US" altLang="ko-KR" sz="1700" dirty="0" smtClean="0"/>
          </a:p>
          <a:p>
            <a:pPr marL="742950" lvl="1" indent="-285750"/>
            <a:r>
              <a:rPr lang="ko-KR" altLang="en-US" sz="1700" dirty="0" smtClean="0"/>
              <a:t>모든 </a:t>
            </a:r>
            <a:r>
              <a:rPr lang="ko-KR" altLang="en-US" sz="1700" dirty="0"/>
              <a:t>정수에 나머지 연산 </a:t>
            </a:r>
            <a:r>
              <a:rPr lang="en-US" altLang="ko-KR" sz="1700" dirty="0"/>
              <a:t>2</a:t>
            </a:r>
            <a:r>
              <a:rPr lang="ko-KR" altLang="en-US" sz="1700" dirty="0"/>
              <a:t>를 </a:t>
            </a:r>
            <a:r>
              <a:rPr lang="ko-KR" altLang="en-US" sz="1700" dirty="0" err="1"/>
              <a:t>적용했을때</a:t>
            </a:r>
            <a:r>
              <a:rPr lang="ko-KR" altLang="en-US" sz="1700" dirty="0"/>
              <a:t> 값이 </a:t>
            </a:r>
            <a:r>
              <a:rPr lang="en-US" altLang="ko-KR" sz="1700" dirty="0"/>
              <a:t>0</a:t>
            </a:r>
            <a:r>
              <a:rPr lang="ko-KR" altLang="en-US" sz="1700" dirty="0"/>
              <a:t>이라면 짝수</a:t>
            </a:r>
            <a:r>
              <a:rPr lang="en-US" altLang="ko-KR" sz="1700" dirty="0"/>
              <a:t>, 1</a:t>
            </a:r>
            <a:r>
              <a:rPr lang="ko-KR" altLang="en-US" sz="1700" dirty="0"/>
              <a:t>이라면 홀수 입니다</a:t>
            </a:r>
            <a:r>
              <a:rPr lang="en-US" altLang="ko-KR" sz="1700" dirty="0" smtClean="0"/>
              <a:t>.</a:t>
            </a:r>
            <a:endParaRPr lang="en-US" altLang="ko-KR" sz="1700" dirty="0"/>
          </a:p>
          <a:p>
            <a:pPr marL="742950" lvl="1" indent="-285750"/>
            <a:r>
              <a:rPr lang="en-US" altLang="ko-KR" sz="1700" dirty="0" err="1"/>
              <a:t>int</a:t>
            </a:r>
            <a:r>
              <a:rPr lang="en-US" altLang="ko-KR" sz="1700" dirty="0"/>
              <a:t> n4 = 11 % 2</a:t>
            </a:r>
            <a:r>
              <a:rPr lang="en-US" altLang="ko-KR" sz="1700" dirty="0" smtClean="0"/>
              <a:t>;</a:t>
            </a:r>
          </a:p>
          <a:p>
            <a:pPr marL="742950" lvl="1" indent="-285750"/>
            <a:endParaRPr lang="en-US" altLang="ko-KR" sz="1700" dirty="0"/>
          </a:p>
          <a:p>
            <a:pPr marL="742950" lvl="1" indent="-285750"/>
            <a:r>
              <a:rPr lang="ko-KR" altLang="en-US" sz="1700" dirty="0" smtClean="0"/>
              <a:t>배수를 </a:t>
            </a:r>
            <a:r>
              <a:rPr lang="ko-KR" altLang="en-US" sz="1700" dirty="0"/>
              <a:t>판별할 때에는 나머지의 값이 </a:t>
            </a:r>
            <a:r>
              <a:rPr lang="en-US" altLang="ko-KR" sz="1700" dirty="0"/>
              <a:t>0 </a:t>
            </a:r>
            <a:r>
              <a:rPr lang="ko-KR" altLang="en-US" sz="1700" dirty="0"/>
              <a:t>인지 확인합니다</a:t>
            </a:r>
            <a:r>
              <a:rPr lang="en-US" altLang="ko-KR" sz="1700" dirty="0"/>
              <a:t>.</a:t>
            </a:r>
          </a:p>
          <a:p>
            <a:pPr marL="742950" lvl="1" indent="-285750"/>
            <a:r>
              <a:rPr lang="en-US" altLang="ko-KR" sz="1700" dirty="0" smtClean="0"/>
              <a:t>n4 </a:t>
            </a:r>
            <a:r>
              <a:rPr lang="en-US" altLang="ko-KR" sz="1700" dirty="0"/>
              <a:t>= 50 % 5;</a:t>
            </a:r>
            <a:endParaRPr lang="en-US" altLang="ko-KR" sz="1700" dirty="0" smtClean="0"/>
          </a:p>
        </p:txBody>
      </p:sp>
    </p:spTree>
    <p:extLst>
      <p:ext uri="{BB962C8B-B14F-4D97-AF65-F5344CB8AC3E}">
        <p14:creationId xmlns:p14="http://schemas.microsoft.com/office/powerpoint/2010/main" val="8169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관계 연산자 </a:t>
            </a:r>
            <a:r>
              <a:rPr lang="en-US" altLang="ko-KR" dirty="0" smtClean="0"/>
              <a:t>(1/4)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좌항과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우항의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크기 또는 같음을 비교하는 연산자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&gt;,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&lt;, &gt;=(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이상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), &lt;=(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이하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), ==(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같다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), !=(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같지않다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관계연산자의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리턴값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관계연산자는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산술연산자와는 달리 정수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실수를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리턴하는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 것이 아닌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boolean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타입을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리턴합니다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관계식이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참일 경우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true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값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거짓일 경우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false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값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18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관계 연산자 </a:t>
            </a:r>
            <a:r>
              <a:rPr lang="en-US" altLang="ko-KR" dirty="0" smtClean="0"/>
              <a:t>(2/4)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좌항과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우항의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크기 또는 같음을 비교하는 연산자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&gt;(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크다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), &lt;(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작다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),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&gt;=(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이상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), &lt;=(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이하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), ==(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같다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), !=(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같지않다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BR" altLang="ko-KR" dirty="0">
                <a:solidFill>
                  <a:schemeClr val="accent5">
                    <a:lumMod val="75000"/>
                  </a:schemeClr>
                </a:solidFill>
              </a:rPr>
              <a:t>int n1 = 10;	</a:t>
            </a:r>
            <a:r>
              <a:rPr lang="pt-BR" altLang="ko-KR" dirty="0" smtClean="0">
                <a:solidFill>
                  <a:schemeClr val="accent5">
                    <a:lumMod val="75000"/>
                  </a:schemeClr>
                </a:solidFill>
              </a:rPr>
              <a:t>int </a:t>
            </a:r>
            <a:r>
              <a:rPr lang="pt-BR" altLang="ko-KR" dirty="0">
                <a:solidFill>
                  <a:schemeClr val="accent5">
                    <a:lumMod val="75000"/>
                  </a:schemeClr>
                </a:solidFill>
              </a:rPr>
              <a:t>n2 = 5;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result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= n1 &gt; n2;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%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b :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boolean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타입을 출력하는 양식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( true/false 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System.out.printf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("%d %c %d = %b\n", n1, '&gt;',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n2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, result);	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		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result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= n1 &lt; n2;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System.out.printf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("%d %c %d = %b\n", n1, '&lt;',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n2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, result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);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2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관계 연산자 </a:t>
            </a:r>
            <a:r>
              <a:rPr lang="en-US" altLang="ko-KR" dirty="0" smtClean="0"/>
              <a:t>(3/4)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좌항과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우항의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크기 또는 같음을 비교하는 연산자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&gt;(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크다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), &lt;(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작다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),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&gt;=(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이상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), &lt;=(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이하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), ==(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같다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), !=(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같지않다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BR" altLang="ko-KR" dirty="0">
                <a:solidFill>
                  <a:schemeClr val="accent5">
                    <a:lumMod val="75000"/>
                  </a:schemeClr>
                </a:solidFill>
              </a:rPr>
              <a:t>int n1 = 10;	</a:t>
            </a:r>
            <a:r>
              <a:rPr lang="pt-BR" altLang="ko-KR" dirty="0" smtClean="0">
                <a:solidFill>
                  <a:schemeClr val="accent5">
                    <a:lumMod val="75000"/>
                  </a:schemeClr>
                </a:solidFill>
              </a:rPr>
              <a:t>int </a:t>
            </a:r>
            <a:r>
              <a:rPr lang="pt-BR" altLang="ko-KR" dirty="0">
                <a:solidFill>
                  <a:schemeClr val="accent5">
                    <a:lumMod val="75000"/>
                  </a:schemeClr>
                </a:solidFill>
              </a:rPr>
              <a:t>n2 = 5;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result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= n1 &gt;= n2;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System.out.printf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("%d %s %d = %b\n", n1, "&gt;=",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n2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, result);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		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result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= n1 &lt;= n2;		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System.out.printf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("%d %s %d = %b\n", n1, "&lt;=",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n2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, result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);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17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관계 연산자 </a:t>
            </a:r>
            <a:r>
              <a:rPr lang="en-US" altLang="ko-KR" dirty="0" smtClean="0"/>
              <a:t>(4/4)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좌항과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우항의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크기 또는 같음을 비교하는 연산자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&gt;(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크다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), &lt;(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작다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),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&gt;=(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이상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), &lt;=(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이하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), ==(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같다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), !=(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같지않다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BR" altLang="ko-KR" dirty="0">
                <a:solidFill>
                  <a:schemeClr val="accent5">
                    <a:lumMod val="75000"/>
                  </a:schemeClr>
                </a:solidFill>
              </a:rPr>
              <a:t>int n1 = 10;	</a:t>
            </a:r>
            <a:r>
              <a:rPr lang="pt-BR" altLang="ko-KR" dirty="0" smtClean="0">
                <a:solidFill>
                  <a:schemeClr val="accent5">
                    <a:lumMod val="75000"/>
                  </a:schemeClr>
                </a:solidFill>
              </a:rPr>
              <a:t>int </a:t>
            </a:r>
            <a:r>
              <a:rPr lang="pt-BR" altLang="ko-KR" dirty="0">
                <a:solidFill>
                  <a:schemeClr val="accent5">
                    <a:lumMod val="75000"/>
                  </a:schemeClr>
                </a:solidFill>
              </a:rPr>
              <a:t>n2 = 5;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result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= n1 == n2;		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System.out.printf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("%d %s %d = %b\n", n1, "==",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n2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, result);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		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result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= n1 != n2;		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System.out.printf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("%d %s %d = %b\n", n1, "!=",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n2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, result);</a:t>
            </a:r>
          </a:p>
        </p:txBody>
      </p:sp>
    </p:spTree>
    <p:extLst>
      <p:ext uri="{BB962C8B-B14F-4D97-AF65-F5344CB8AC3E}">
        <p14:creationId xmlns:p14="http://schemas.microsoft.com/office/powerpoint/2010/main" val="247548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논리 연산자 </a:t>
            </a:r>
            <a:r>
              <a:rPr lang="en-US" altLang="ko-KR" dirty="0" smtClean="0"/>
              <a:t>(1/3)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200" dirty="0" smtClean="0">
                <a:solidFill>
                  <a:schemeClr val="accent5">
                    <a:lumMod val="75000"/>
                  </a:schemeClr>
                </a:solidFill>
              </a:rPr>
              <a:t>다수 개의 </a:t>
            </a:r>
            <a:r>
              <a:rPr lang="ko-KR" altLang="en-US" sz="2200" dirty="0">
                <a:solidFill>
                  <a:schemeClr val="accent5">
                    <a:lumMod val="75000"/>
                  </a:schemeClr>
                </a:solidFill>
              </a:rPr>
              <a:t>관계식을 취합하여 참</a:t>
            </a:r>
            <a:r>
              <a:rPr lang="en-US" altLang="ko-KR" sz="22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ko-KR" altLang="en-US" sz="2200" dirty="0">
                <a:solidFill>
                  <a:schemeClr val="accent5">
                    <a:lumMod val="75000"/>
                  </a:schemeClr>
                </a:solidFill>
              </a:rPr>
              <a:t>거짓을 돌려주는 </a:t>
            </a:r>
            <a:r>
              <a:rPr lang="ko-KR" altLang="en-US" sz="2200" dirty="0" smtClean="0">
                <a:solidFill>
                  <a:schemeClr val="accent5">
                    <a:lumMod val="75000"/>
                  </a:schemeClr>
                </a:solidFill>
              </a:rPr>
              <a:t>연산자</a:t>
            </a:r>
            <a:endParaRPr lang="en-US" altLang="ko-KR" sz="22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ko-KR" sz="2200" dirty="0" smtClean="0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en-US" altLang="ko-KR" sz="2200" dirty="0">
                <a:solidFill>
                  <a:schemeClr val="accent5">
                    <a:lumMod val="75000"/>
                  </a:schemeClr>
                </a:solidFill>
              </a:rPr>
              <a:t>(&amp;&amp;), OR(||), NOT(!)</a:t>
            </a:r>
            <a:endParaRPr lang="en-US" altLang="ko-KR" sz="22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sz="1800" dirty="0" smtClean="0"/>
          </a:p>
          <a:p>
            <a:pPr marL="742950" lvl="1" indent="-285750"/>
            <a:r>
              <a:rPr lang="en-US" altLang="ko-KR" sz="1800" dirty="0"/>
              <a:t>AND </a:t>
            </a:r>
            <a:r>
              <a:rPr lang="ko-KR" altLang="en-US" sz="1800" dirty="0"/>
              <a:t>연산자 </a:t>
            </a:r>
            <a:r>
              <a:rPr lang="en-US" altLang="ko-KR" sz="1800" dirty="0"/>
              <a:t>( &amp;&amp; )</a:t>
            </a:r>
          </a:p>
          <a:p>
            <a:pPr marL="742950" lvl="1" indent="-285750"/>
            <a:r>
              <a:rPr lang="ko-KR" altLang="en-US" sz="1800" dirty="0" err="1" smtClean="0"/>
              <a:t>좌항과</a:t>
            </a:r>
            <a:r>
              <a:rPr lang="ko-KR" altLang="en-US" sz="1800" dirty="0" smtClean="0"/>
              <a:t> </a:t>
            </a:r>
            <a:r>
              <a:rPr lang="ko-KR" altLang="en-US" sz="1800" dirty="0" err="1"/>
              <a:t>우항의</a:t>
            </a:r>
            <a:r>
              <a:rPr lang="ko-KR" altLang="en-US" sz="1800" dirty="0"/>
              <a:t> 관계식 모두 참인 경우 참이 되는 연산자</a:t>
            </a:r>
          </a:p>
          <a:p>
            <a:pPr marL="742950" lvl="1" indent="-285750"/>
            <a:r>
              <a:rPr lang="en-US" altLang="ko-KR" sz="1800" dirty="0" smtClean="0"/>
              <a:t>AND </a:t>
            </a:r>
            <a:r>
              <a:rPr lang="ko-KR" altLang="en-US" sz="1800" dirty="0"/>
              <a:t>연산자는 </a:t>
            </a:r>
            <a:r>
              <a:rPr lang="ko-KR" altLang="en-US" sz="1800" dirty="0" err="1"/>
              <a:t>좌항의</a:t>
            </a:r>
            <a:r>
              <a:rPr lang="ko-KR" altLang="en-US" sz="1800" dirty="0"/>
              <a:t> 식이 </a:t>
            </a:r>
            <a:r>
              <a:rPr lang="en-US" altLang="ko-KR" sz="1800" dirty="0"/>
              <a:t>false </a:t>
            </a:r>
            <a:r>
              <a:rPr lang="ko-KR" altLang="en-US" sz="1800" dirty="0"/>
              <a:t>인 경우 </a:t>
            </a:r>
            <a:r>
              <a:rPr lang="ko-KR" altLang="en-US" sz="1800" dirty="0" err="1"/>
              <a:t>우항의</a:t>
            </a:r>
            <a:r>
              <a:rPr lang="ko-KR" altLang="en-US" sz="1800" dirty="0"/>
              <a:t> 식을 실행하지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않습니다</a:t>
            </a:r>
            <a:r>
              <a:rPr lang="en-US" altLang="ko-KR" sz="1800" dirty="0"/>
              <a:t>.</a:t>
            </a:r>
          </a:p>
          <a:p>
            <a:pPr marL="1428750" lvl="2" indent="-285750"/>
            <a:r>
              <a:rPr lang="en-US" altLang="ko-KR" sz="1600" dirty="0" err="1" smtClean="0"/>
              <a:t>System.out.printf</a:t>
            </a:r>
            <a:r>
              <a:rPr lang="en-US" altLang="ko-KR" sz="1600" dirty="0"/>
              <a:t>("%b &amp;&amp; %b = %b\n", </a:t>
            </a:r>
            <a:r>
              <a:rPr lang="en-US" altLang="ko-KR" sz="1600" dirty="0" smtClean="0"/>
              <a:t>false</a:t>
            </a:r>
            <a:r>
              <a:rPr lang="en-US" altLang="ko-KR" sz="1600" dirty="0"/>
              <a:t>, false, false &amp;&amp; false);</a:t>
            </a:r>
          </a:p>
          <a:p>
            <a:pPr marL="1428750" lvl="2" indent="-285750"/>
            <a:r>
              <a:rPr lang="en-US" altLang="ko-KR" sz="1600" dirty="0" err="1" smtClean="0"/>
              <a:t>System.out.printf</a:t>
            </a:r>
            <a:r>
              <a:rPr lang="en-US" altLang="ko-KR" sz="1600" dirty="0"/>
              <a:t>("%b &amp;&amp; %b = %b\n", </a:t>
            </a:r>
            <a:r>
              <a:rPr lang="en-US" altLang="ko-KR" sz="1600" dirty="0" smtClean="0"/>
              <a:t>false</a:t>
            </a:r>
            <a:r>
              <a:rPr lang="en-US" altLang="ko-KR" sz="1600" dirty="0"/>
              <a:t>, true, false &amp;&amp; true);</a:t>
            </a:r>
          </a:p>
          <a:p>
            <a:pPr marL="1428750" lvl="2" indent="-285750"/>
            <a:r>
              <a:rPr lang="en-US" altLang="ko-KR" sz="1600" dirty="0" err="1" smtClean="0"/>
              <a:t>System.out.printf</a:t>
            </a:r>
            <a:r>
              <a:rPr lang="en-US" altLang="ko-KR" sz="1600" dirty="0"/>
              <a:t>("%b &amp;&amp; %b = %b\n", </a:t>
            </a:r>
            <a:r>
              <a:rPr lang="en-US" altLang="ko-KR" sz="1600" dirty="0" smtClean="0"/>
              <a:t>true</a:t>
            </a:r>
            <a:r>
              <a:rPr lang="en-US" altLang="ko-KR" sz="1600" dirty="0"/>
              <a:t>, false, true &amp;&amp; false);</a:t>
            </a:r>
          </a:p>
          <a:p>
            <a:pPr marL="1428750" lvl="2" indent="-285750"/>
            <a:r>
              <a:rPr lang="en-US" altLang="ko-KR" sz="1600" dirty="0" err="1" smtClean="0"/>
              <a:t>System.out.printf</a:t>
            </a:r>
            <a:r>
              <a:rPr lang="en-US" altLang="ko-KR" sz="1600" dirty="0"/>
              <a:t>("%b &amp;&amp; %b = %b\n", </a:t>
            </a:r>
            <a:r>
              <a:rPr lang="en-US" altLang="ko-KR" sz="1600" dirty="0" smtClean="0"/>
              <a:t>true</a:t>
            </a:r>
            <a:r>
              <a:rPr lang="en-US" altLang="ko-KR" sz="1600" dirty="0"/>
              <a:t>, true, true &amp;&amp; true</a:t>
            </a:r>
            <a:r>
              <a:rPr lang="en-US" altLang="ko-KR" sz="1600" dirty="0" smtClean="0"/>
              <a:t>);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71359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논리 연산자 </a:t>
            </a:r>
            <a:r>
              <a:rPr lang="en-US" altLang="ko-KR" dirty="0" smtClean="0"/>
              <a:t>(2/3)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200" dirty="0" smtClean="0">
                <a:solidFill>
                  <a:schemeClr val="accent5">
                    <a:lumMod val="75000"/>
                  </a:schemeClr>
                </a:solidFill>
              </a:rPr>
              <a:t>다수 개의 </a:t>
            </a:r>
            <a:r>
              <a:rPr lang="ko-KR" altLang="en-US" sz="2200" dirty="0">
                <a:solidFill>
                  <a:schemeClr val="accent5">
                    <a:lumMod val="75000"/>
                  </a:schemeClr>
                </a:solidFill>
              </a:rPr>
              <a:t>관계식을 취합하여 참</a:t>
            </a:r>
            <a:r>
              <a:rPr lang="en-US" altLang="ko-KR" sz="22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ko-KR" altLang="en-US" sz="2200" dirty="0">
                <a:solidFill>
                  <a:schemeClr val="accent5">
                    <a:lumMod val="75000"/>
                  </a:schemeClr>
                </a:solidFill>
              </a:rPr>
              <a:t>거짓을 돌려주는 </a:t>
            </a:r>
            <a:r>
              <a:rPr lang="ko-KR" altLang="en-US" sz="2200" dirty="0" smtClean="0">
                <a:solidFill>
                  <a:schemeClr val="accent5">
                    <a:lumMod val="75000"/>
                  </a:schemeClr>
                </a:solidFill>
              </a:rPr>
              <a:t>연산자</a:t>
            </a:r>
            <a:endParaRPr lang="en-US" altLang="ko-KR" sz="22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ko-KR" sz="2200" dirty="0" smtClean="0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en-US" altLang="ko-KR" sz="2200" dirty="0">
                <a:solidFill>
                  <a:schemeClr val="accent5">
                    <a:lumMod val="75000"/>
                  </a:schemeClr>
                </a:solidFill>
              </a:rPr>
              <a:t>(&amp;&amp;), OR(||), NOT(!)</a:t>
            </a:r>
            <a:endParaRPr lang="en-US" altLang="ko-KR" sz="22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sz="1800" dirty="0" smtClean="0"/>
          </a:p>
          <a:p>
            <a:pPr marL="742950" lvl="1" indent="-285750"/>
            <a:r>
              <a:rPr lang="en-US" altLang="ko-KR" sz="1800" dirty="0"/>
              <a:t>OR </a:t>
            </a:r>
            <a:r>
              <a:rPr lang="ko-KR" altLang="en-US" sz="1800" dirty="0"/>
              <a:t>연산자 </a:t>
            </a:r>
            <a:r>
              <a:rPr lang="en-US" altLang="ko-KR" sz="1800" dirty="0"/>
              <a:t>( || )</a:t>
            </a:r>
          </a:p>
          <a:p>
            <a:pPr marL="742950" lvl="1" indent="-285750"/>
            <a:r>
              <a:rPr lang="ko-KR" altLang="en-US" sz="1800" dirty="0" err="1"/>
              <a:t>좌항과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우항의</a:t>
            </a:r>
            <a:r>
              <a:rPr lang="ko-KR" altLang="en-US" sz="1800" dirty="0"/>
              <a:t> 관계식 중 하나라도 참인 경우 참이 되는 연산자</a:t>
            </a:r>
          </a:p>
          <a:p>
            <a:pPr marL="742950" lvl="1" indent="-285750"/>
            <a:r>
              <a:rPr lang="en-US" altLang="ko-KR" sz="1800" dirty="0" smtClean="0"/>
              <a:t>OR </a:t>
            </a:r>
            <a:r>
              <a:rPr lang="ko-KR" altLang="en-US" sz="1800" dirty="0"/>
              <a:t>연산자는 </a:t>
            </a:r>
            <a:r>
              <a:rPr lang="ko-KR" altLang="en-US" sz="1800" dirty="0" err="1"/>
              <a:t>좌항의</a:t>
            </a:r>
            <a:r>
              <a:rPr lang="ko-KR" altLang="en-US" sz="1800" dirty="0"/>
              <a:t> 식이 </a:t>
            </a:r>
            <a:r>
              <a:rPr lang="en-US" altLang="ko-KR" sz="1800" dirty="0"/>
              <a:t>true </a:t>
            </a:r>
            <a:r>
              <a:rPr lang="ko-KR" altLang="en-US" sz="1800" dirty="0"/>
              <a:t>인 경우 </a:t>
            </a:r>
            <a:r>
              <a:rPr lang="ko-KR" altLang="en-US" sz="1800" dirty="0" err="1"/>
              <a:t>우항의</a:t>
            </a:r>
            <a:r>
              <a:rPr lang="ko-KR" altLang="en-US" sz="1800" dirty="0"/>
              <a:t> 식을 실행하지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않습니다</a:t>
            </a:r>
            <a:r>
              <a:rPr lang="en-US" altLang="ko-KR" sz="1800" dirty="0"/>
              <a:t>.</a:t>
            </a:r>
          </a:p>
          <a:p>
            <a:pPr marL="1428750" lvl="2" indent="-285750"/>
            <a:r>
              <a:rPr lang="en-US" altLang="ko-KR" sz="1600" dirty="0" err="1"/>
              <a:t>System.out.printf</a:t>
            </a:r>
            <a:r>
              <a:rPr lang="en-US" altLang="ko-KR" sz="1600" dirty="0"/>
              <a:t>("%b || %b = %b\n", </a:t>
            </a:r>
            <a:r>
              <a:rPr lang="en-US" altLang="ko-KR" sz="1600" dirty="0" smtClean="0"/>
              <a:t>false</a:t>
            </a:r>
            <a:r>
              <a:rPr lang="en-US" altLang="ko-KR" sz="1600" dirty="0"/>
              <a:t>, false, false || false);</a:t>
            </a:r>
          </a:p>
          <a:p>
            <a:pPr marL="1428750" lvl="2" indent="-285750"/>
            <a:r>
              <a:rPr lang="en-US" altLang="ko-KR" sz="1600" dirty="0" err="1" smtClean="0"/>
              <a:t>System.out.printf</a:t>
            </a:r>
            <a:r>
              <a:rPr lang="en-US" altLang="ko-KR" sz="1600" dirty="0"/>
              <a:t>("%b || %b = %b\n", </a:t>
            </a:r>
            <a:r>
              <a:rPr lang="en-US" altLang="ko-KR" sz="1600" dirty="0" smtClean="0"/>
              <a:t>false</a:t>
            </a:r>
            <a:r>
              <a:rPr lang="en-US" altLang="ko-KR" sz="1600" dirty="0"/>
              <a:t>, true, false || true);</a:t>
            </a:r>
          </a:p>
          <a:p>
            <a:pPr marL="1428750" lvl="2" indent="-285750"/>
            <a:r>
              <a:rPr lang="en-US" altLang="ko-KR" sz="1600" dirty="0" err="1" smtClean="0"/>
              <a:t>System.out.printf</a:t>
            </a:r>
            <a:r>
              <a:rPr lang="en-US" altLang="ko-KR" sz="1600" dirty="0"/>
              <a:t>("%b || %b = %b\n", </a:t>
            </a:r>
            <a:r>
              <a:rPr lang="en-US" altLang="ko-KR" sz="1600" dirty="0" smtClean="0"/>
              <a:t>true</a:t>
            </a:r>
            <a:r>
              <a:rPr lang="en-US" altLang="ko-KR" sz="1600" dirty="0"/>
              <a:t>, false, true || false);</a:t>
            </a:r>
          </a:p>
          <a:p>
            <a:pPr marL="1428750" lvl="2" indent="-285750"/>
            <a:r>
              <a:rPr lang="en-US" altLang="ko-KR" sz="1600" dirty="0" err="1" smtClean="0"/>
              <a:t>System.out.printf</a:t>
            </a:r>
            <a:r>
              <a:rPr lang="en-US" altLang="ko-KR" sz="1600" dirty="0"/>
              <a:t>("%b || %b = %b\n", </a:t>
            </a:r>
            <a:r>
              <a:rPr lang="en-US" altLang="ko-KR" sz="1600" dirty="0" smtClean="0"/>
              <a:t>true</a:t>
            </a:r>
            <a:r>
              <a:rPr lang="en-US" altLang="ko-KR" sz="1600" dirty="0"/>
              <a:t>, true, true || true);</a:t>
            </a:r>
          </a:p>
        </p:txBody>
      </p:sp>
    </p:spTree>
    <p:extLst>
      <p:ext uri="{BB962C8B-B14F-4D97-AF65-F5344CB8AC3E}">
        <p14:creationId xmlns:p14="http://schemas.microsoft.com/office/powerpoint/2010/main" val="172112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논리 연산자 </a:t>
            </a:r>
            <a:r>
              <a:rPr lang="en-US" altLang="ko-KR" dirty="0" smtClean="0"/>
              <a:t>(3/3)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200" dirty="0" smtClean="0">
                <a:solidFill>
                  <a:schemeClr val="accent5">
                    <a:lumMod val="75000"/>
                  </a:schemeClr>
                </a:solidFill>
              </a:rPr>
              <a:t>다수 개의 </a:t>
            </a:r>
            <a:r>
              <a:rPr lang="ko-KR" altLang="en-US" sz="2200" dirty="0">
                <a:solidFill>
                  <a:schemeClr val="accent5">
                    <a:lumMod val="75000"/>
                  </a:schemeClr>
                </a:solidFill>
              </a:rPr>
              <a:t>관계식을 취합하여 참</a:t>
            </a:r>
            <a:r>
              <a:rPr lang="en-US" altLang="ko-KR" sz="22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ko-KR" altLang="en-US" sz="2200" dirty="0">
                <a:solidFill>
                  <a:schemeClr val="accent5">
                    <a:lumMod val="75000"/>
                  </a:schemeClr>
                </a:solidFill>
              </a:rPr>
              <a:t>거짓을 돌려주는 </a:t>
            </a:r>
            <a:r>
              <a:rPr lang="ko-KR" altLang="en-US" sz="2200" dirty="0" smtClean="0">
                <a:solidFill>
                  <a:schemeClr val="accent5">
                    <a:lumMod val="75000"/>
                  </a:schemeClr>
                </a:solidFill>
              </a:rPr>
              <a:t>연산자</a:t>
            </a:r>
            <a:endParaRPr lang="en-US" altLang="ko-KR" sz="22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ko-KR" sz="2200" dirty="0" smtClean="0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en-US" altLang="ko-KR" sz="2200" dirty="0">
                <a:solidFill>
                  <a:schemeClr val="accent5">
                    <a:lumMod val="75000"/>
                  </a:schemeClr>
                </a:solidFill>
              </a:rPr>
              <a:t>(&amp;&amp;), OR(||), NOT(!)</a:t>
            </a:r>
            <a:endParaRPr lang="en-US" altLang="ko-KR" sz="22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sz="1800" dirty="0" smtClean="0"/>
          </a:p>
          <a:p>
            <a:pPr marL="742950" lvl="1" indent="-285750"/>
            <a:r>
              <a:rPr lang="en-US" altLang="ko-KR" sz="1800" dirty="0"/>
              <a:t>NOT </a:t>
            </a:r>
            <a:r>
              <a:rPr lang="ko-KR" altLang="en-US" sz="1800" dirty="0"/>
              <a:t>연산자 </a:t>
            </a:r>
            <a:r>
              <a:rPr lang="en-US" altLang="ko-KR" sz="1800" dirty="0"/>
              <a:t>( ! )</a:t>
            </a:r>
          </a:p>
          <a:p>
            <a:pPr marL="742950" lvl="1" indent="-285750"/>
            <a:r>
              <a:rPr lang="ko-KR" altLang="en-US" sz="1800" dirty="0" err="1"/>
              <a:t>단항연산자로서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우항의</a:t>
            </a:r>
            <a:r>
              <a:rPr lang="ko-KR" altLang="en-US" sz="1800" dirty="0"/>
              <a:t> 식의 결과가 </a:t>
            </a:r>
            <a:r>
              <a:rPr lang="en-US" altLang="ko-KR" sz="1800" dirty="0"/>
              <a:t>true </a:t>
            </a:r>
            <a:r>
              <a:rPr lang="ko-KR" altLang="en-US" sz="1800" dirty="0" smtClean="0"/>
              <a:t>일 경우 </a:t>
            </a:r>
            <a:r>
              <a:rPr lang="en-US" altLang="ko-KR" sz="1800" dirty="0"/>
              <a:t>false,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false </a:t>
            </a:r>
            <a:r>
              <a:rPr lang="ko-KR" altLang="en-US" sz="1800" dirty="0" smtClean="0"/>
              <a:t>일 경우 </a:t>
            </a:r>
            <a:r>
              <a:rPr lang="en-US" altLang="ko-KR" sz="1800" dirty="0"/>
              <a:t>true </a:t>
            </a:r>
            <a:r>
              <a:rPr lang="ko-KR" altLang="en-US" sz="1800" dirty="0"/>
              <a:t>를 반환합니다</a:t>
            </a:r>
            <a:r>
              <a:rPr lang="en-US" altLang="ko-KR" sz="1800" dirty="0"/>
              <a:t>.</a:t>
            </a:r>
          </a:p>
          <a:p>
            <a:pPr marL="1428750" lvl="2" indent="-285750"/>
            <a:r>
              <a:rPr lang="en-US" altLang="ko-KR" sz="1600" dirty="0" err="1"/>
              <a:t>System.out.printf</a:t>
            </a:r>
            <a:r>
              <a:rPr lang="en-US" altLang="ko-KR" sz="1600" dirty="0"/>
              <a:t>("!%b = %b\n</a:t>
            </a:r>
            <a:r>
              <a:rPr lang="en-US" altLang="ko-KR" sz="1600" dirty="0" smtClean="0"/>
              <a:t>", true</a:t>
            </a:r>
            <a:r>
              <a:rPr lang="en-US" altLang="ko-KR" sz="1600" dirty="0"/>
              <a:t>, !true);</a:t>
            </a:r>
          </a:p>
          <a:p>
            <a:pPr marL="1428750" lvl="2" indent="-285750"/>
            <a:r>
              <a:rPr lang="en-US" altLang="ko-KR" sz="1600" dirty="0" err="1" smtClean="0"/>
              <a:t>System.out.printf</a:t>
            </a:r>
            <a:r>
              <a:rPr lang="en-US" altLang="ko-KR" sz="1600" dirty="0"/>
              <a:t>("!%b = %b\n</a:t>
            </a:r>
            <a:r>
              <a:rPr lang="en-US" altLang="ko-KR" sz="1600" dirty="0" smtClean="0"/>
              <a:t>", false</a:t>
            </a:r>
            <a:r>
              <a:rPr lang="en-US" altLang="ko-KR" sz="1600" dirty="0"/>
              <a:t>, !false);</a:t>
            </a:r>
          </a:p>
        </p:txBody>
      </p:sp>
    </p:spTree>
    <p:extLst>
      <p:ext uri="{BB962C8B-B14F-4D97-AF65-F5344CB8AC3E}">
        <p14:creationId xmlns:p14="http://schemas.microsoft.com/office/powerpoint/2010/main" val="399545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증가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증감 연산자 </a:t>
            </a:r>
            <a:r>
              <a:rPr lang="en-US" altLang="ko-KR" dirty="0" smtClean="0"/>
              <a:t>(1/5)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증가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증감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연산자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특정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변수의 값을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씩 증가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감소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할수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 있는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연산자로서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대입 연산자의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사용없이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 값을 변경할 수 있는 연산자 입니다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  <a:t>++, --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7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/>
              <a:t>변수의 값을 증가</a:t>
            </a:r>
            <a:r>
              <a:rPr lang="en-US" altLang="ko-KR" sz="1700" dirty="0"/>
              <a:t>/</a:t>
            </a:r>
            <a:r>
              <a:rPr lang="ko-KR" altLang="en-US" sz="1700" dirty="0"/>
              <a:t>증감 하기 위해서는 대입연산자가 필요합니다</a:t>
            </a:r>
            <a:r>
              <a:rPr lang="en-US" altLang="ko-KR" sz="1700" dirty="0"/>
              <a:t>.</a:t>
            </a:r>
          </a:p>
          <a:p>
            <a:pPr marL="742950" lvl="1" indent="-285750"/>
            <a:r>
              <a:rPr lang="en-US" altLang="ko-KR" sz="1700" dirty="0" err="1"/>
              <a:t>int</a:t>
            </a:r>
            <a:r>
              <a:rPr lang="en-US" altLang="ko-KR" sz="1700" dirty="0"/>
              <a:t> </a:t>
            </a:r>
            <a:r>
              <a:rPr lang="en-US" altLang="ko-KR" sz="1700" dirty="0" err="1"/>
              <a:t>num</a:t>
            </a:r>
            <a:r>
              <a:rPr lang="en-US" altLang="ko-KR" sz="1700" dirty="0"/>
              <a:t>;		</a:t>
            </a:r>
          </a:p>
          <a:p>
            <a:pPr marL="742950" lvl="1" indent="-285750"/>
            <a:r>
              <a:rPr lang="en-US" altLang="ko-KR" sz="1700" dirty="0" err="1" smtClean="0"/>
              <a:t>num</a:t>
            </a:r>
            <a:r>
              <a:rPr lang="en-US" altLang="ko-KR" sz="1700" dirty="0" smtClean="0"/>
              <a:t> </a:t>
            </a:r>
            <a:r>
              <a:rPr lang="en-US" altLang="ko-KR" sz="1700" dirty="0"/>
              <a:t>= 10</a:t>
            </a:r>
            <a:r>
              <a:rPr lang="en-US" altLang="ko-KR" sz="1700" dirty="0" smtClean="0"/>
              <a:t>;</a:t>
            </a:r>
          </a:p>
          <a:p>
            <a:pPr marL="742950" lvl="1" indent="-285750"/>
            <a:r>
              <a:rPr lang="en-US" altLang="ko-KR" sz="1700" dirty="0" err="1"/>
              <a:t>num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num</a:t>
            </a:r>
            <a:r>
              <a:rPr lang="en-US" altLang="ko-KR" sz="1700" dirty="0"/>
              <a:t> + 1;</a:t>
            </a:r>
          </a:p>
        </p:txBody>
      </p:sp>
    </p:spTree>
    <p:extLst>
      <p:ext uri="{BB962C8B-B14F-4D97-AF65-F5344CB8AC3E}">
        <p14:creationId xmlns:p14="http://schemas.microsoft.com/office/powerpoint/2010/main" val="334266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증가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증감 연산자 </a:t>
            </a:r>
            <a:r>
              <a:rPr lang="en-US" altLang="ko-KR" dirty="0" smtClean="0"/>
              <a:t>(2/5)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증가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증감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연산자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특정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변수의 값을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씩 증가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감소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할수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 있는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연산자로서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대입 연산자의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사용없이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 값을 변경할 수 있는 연산자 입니다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  <a:t>++, --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7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/>
              <a:t>특정 변수의 값을 </a:t>
            </a:r>
            <a:r>
              <a:rPr lang="en-US" altLang="ko-KR" sz="1700" dirty="0"/>
              <a:t>1 </a:t>
            </a:r>
            <a:r>
              <a:rPr lang="ko-KR" altLang="en-US" sz="1700" dirty="0"/>
              <a:t>씩 증가</a:t>
            </a:r>
            <a:r>
              <a:rPr lang="en-US" altLang="ko-KR" sz="1700" dirty="0"/>
              <a:t>/</a:t>
            </a:r>
            <a:r>
              <a:rPr lang="ko-KR" altLang="en-US" sz="1700" dirty="0"/>
              <a:t>감소 시키는 연산자</a:t>
            </a:r>
          </a:p>
          <a:p>
            <a:pPr marL="742950" lvl="1" indent="-285750"/>
            <a:r>
              <a:rPr lang="en-US" altLang="ko-KR" sz="1700" dirty="0" err="1"/>
              <a:t>int</a:t>
            </a:r>
            <a:r>
              <a:rPr lang="en-US" altLang="ko-KR" sz="1700" dirty="0"/>
              <a:t> </a:t>
            </a:r>
            <a:r>
              <a:rPr lang="en-US" altLang="ko-KR" sz="1700" dirty="0" err="1"/>
              <a:t>num</a:t>
            </a:r>
            <a:r>
              <a:rPr lang="en-US" altLang="ko-KR" sz="1700" dirty="0"/>
              <a:t>;		</a:t>
            </a:r>
          </a:p>
          <a:p>
            <a:pPr marL="742950" lvl="1" indent="-285750"/>
            <a:r>
              <a:rPr lang="en-US" altLang="ko-KR" sz="1700" dirty="0" err="1"/>
              <a:t>num</a:t>
            </a:r>
            <a:r>
              <a:rPr lang="en-US" altLang="ko-KR" sz="1700" dirty="0"/>
              <a:t> = 10;</a:t>
            </a:r>
          </a:p>
          <a:p>
            <a:pPr marL="742950" lvl="1" indent="-285750"/>
            <a:r>
              <a:rPr lang="en-US" altLang="ko-KR" sz="1700" dirty="0" err="1" smtClean="0"/>
              <a:t>num</a:t>
            </a:r>
            <a:r>
              <a:rPr lang="en-US" altLang="ko-KR" sz="1700" dirty="0" smtClean="0"/>
              <a:t>++;	-&gt; </a:t>
            </a:r>
            <a:r>
              <a:rPr lang="en-US" altLang="ko-KR" sz="1700" dirty="0" err="1" smtClean="0"/>
              <a:t>num</a:t>
            </a:r>
            <a:r>
              <a:rPr lang="en-US" altLang="ko-KR" sz="1700" dirty="0" smtClean="0"/>
              <a:t> </a:t>
            </a:r>
            <a:r>
              <a:rPr lang="en-US" altLang="ko-KR" sz="1700" dirty="0"/>
              <a:t>= </a:t>
            </a:r>
            <a:r>
              <a:rPr lang="en-US" altLang="ko-KR" sz="1700" dirty="0" err="1"/>
              <a:t>num</a:t>
            </a:r>
            <a:r>
              <a:rPr lang="en-US" altLang="ko-KR" sz="1700" dirty="0"/>
              <a:t> + 1;</a:t>
            </a:r>
          </a:p>
          <a:p>
            <a:pPr marL="742950" lvl="1" indent="-285750"/>
            <a:r>
              <a:rPr lang="en-US" altLang="ko-KR" sz="1700" dirty="0" err="1" smtClean="0"/>
              <a:t>System.out.println</a:t>
            </a:r>
            <a:r>
              <a:rPr lang="en-US" altLang="ko-KR" sz="1700" dirty="0" smtClean="0"/>
              <a:t>(</a:t>
            </a:r>
            <a:r>
              <a:rPr lang="en-US" altLang="ko-KR" sz="1700" dirty="0" err="1" smtClean="0"/>
              <a:t>num</a:t>
            </a:r>
            <a:r>
              <a:rPr lang="en-US" altLang="ko-KR" sz="1700" dirty="0"/>
              <a:t>);</a:t>
            </a:r>
          </a:p>
          <a:p>
            <a:pPr marL="742950" lvl="1" indent="-285750"/>
            <a:r>
              <a:rPr lang="en-US" altLang="ko-KR" sz="1700" dirty="0" err="1" smtClean="0"/>
              <a:t>num</a:t>
            </a:r>
            <a:r>
              <a:rPr lang="en-US" altLang="ko-KR" sz="1700" dirty="0" smtClean="0"/>
              <a:t>--;	-&gt; </a:t>
            </a:r>
            <a:r>
              <a:rPr lang="en-US" altLang="ko-KR" sz="1700" dirty="0" err="1" smtClean="0"/>
              <a:t>num</a:t>
            </a:r>
            <a:r>
              <a:rPr lang="en-US" altLang="ko-KR" sz="1700" dirty="0" smtClean="0"/>
              <a:t> </a:t>
            </a:r>
            <a:r>
              <a:rPr lang="en-US" altLang="ko-KR" sz="1700" dirty="0"/>
              <a:t>= </a:t>
            </a:r>
            <a:r>
              <a:rPr lang="en-US" altLang="ko-KR" sz="1700" dirty="0" err="1"/>
              <a:t>num</a:t>
            </a:r>
            <a:r>
              <a:rPr lang="en-US" altLang="ko-KR" sz="1700" dirty="0"/>
              <a:t> - 1;</a:t>
            </a:r>
          </a:p>
          <a:p>
            <a:pPr marL="742950" lvl="1" indent="-285750"/>
            <a:r>
              <a:rPr lang="en-US" altLang="ko-KR" sz="1700" dirty="0" err="1" smtClean="0"/>
              <a:t>System.out.println</a:t>
            </a:r>
            <a:r>
              <a:rPr lang="en-US" altLang="ko-KR" sz="1700" dirty="0" smtClean="0"/>
              <a:t>(</a:t>
            </a:r>
            <a:r>
              <a:rPr lang="en-US" altLang="ko-KR" sz="1700" dirty="0" err="1" smtClean="0"/>
              <a:t>num</a:t>
            </a:r>
            <a:r>
              <a:rPr lang="en-US" altLang="ko-KR" sz="17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927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342900" indent="-342900">
              <a:buFont typeface="Wingdings" pitchFamily="2" charset="2"/>
              <a:buChar char="ü"/>
            </a:pP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연산자란</a:t>
            </a:r>
            <a:r>
              <a:rPr lang="en-US" altLang="ko-KR" dirty="0" smtClean="0"/>
              <a:t>?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산술 연산자</a:t>
            </a: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관계 연산자</a:t>
            </a: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논리 연산자</a:t>
            </a: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증가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증감 연산자</a:t>
            </a: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대입 연산자</a:t>
            </a: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비트 연산자</a:t>
            </a: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err="1"/>
              <a:t>쉬프트</a:t>
            </a:r>
            <a:r>
              <a:rPr lang="ko-KR" altLang="en-US" dirty="0"/>
              <a:t>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err="1" smtClean="0"/>
              <a:t>삼항</a:t>
            </a:r>
            <a:r>
              <a:rPr lang="ko-KR" altLang="en-US" dirty="0" smtClean="0"/>
              <a:t> 연산자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5026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증가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증감 연산자 </a:t>
            </a:r>
            <a:r>
              <a:rPr lang="en-US" altLang="ko-KR" dirty="0" smtClean="0"/>
              <a:t>(3/5)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증가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증감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연산자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특정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변수의 값을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씩 증가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감소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할수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 있는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연산자로서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대입 연산자의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사용없이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 값을 변경할 수 있는 연산자 입니다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  <a:t>++, --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7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/>
              <a:t>전위</a:t>
            </a:r>
            <a:r>
              <a:rPr lang="en-US" altLang="ko-KR" sz="1700" dirty="0"/>
              <a:t>/</a:t>
            </a:r>
            <a:r>
              <a:rPr lang="ko-KR" altLang="en-US" sz="1700" dirty="0"/>
              <a:t>후위 연산자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 smtClean="0"/>
              <a:t>증가</a:t>
            </a:r>
            <a:r>
              <a:rPr lang="en-US" altLang="ko-KR" sz="1700" dirty="0"/>
              <a:t>/</a:t>
            </a:r>
            <a:r>
              <a:rPr lang="ko-KR" altLang="en-US" sz="1700" dirty="0"/>
              <a:t>증감 연산자는 변수명의 앞 또는 뒤에 위치할 수 있습니다</a:t>
            </a:r>
            <a:r>
              <a:rPr lang="en-US" altLang="ko-KR" sz="1700" dirty="0" smtClean="0"/>
              <a:t>. </a:t>
            </a:r>
            <a:br>
              <a:rPr lang="en-US" altLang="ko-KR" sz="1700" dirty="0" smtClean="0"/>
            </a:br>
            <a:r>
              <a:rPr lang="ko-KR" altLang="en-US" sz="1700" dirty="0" smtClean="0"/>
              <a:t>변수명의 </a:t>
            </a:r>
            <a:r>
              <a:rPr lang="ko-KR" altLang="en-US" sz="1700" dirty="0"/>
              <a:t>앞에 위치한 경우 전위 증가</a:t>
            </a:r>
            <a:r>
              <a:rPr lang="en-US" altLang="ko-KR" sz="1700" dirty="0"/>
              <a:t>/</a:t>
            </a:r>
            <a:r>
              <a:rPr lang="ko-KR" altLang="en-US" sz="1700" dirty="0"/>
              <a:t>증감 연산자</a:t>
            </a:r>
            <a:r>
              <a:rPr lang="en-US" altLang="ko-KR" sz="1700" dirty="0"/>
              <a:t>, </a:t>
            </a:r>
            <a:r>
              <a:rPr lang="ko-KR" altLang="en-US" sz="1700" dirty="0"/>
              <a:t>뒤에 위치한 경우 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ko-KR" altLang="en-US" sz="1700" dirty="0" smtClean="0"/>
              <a:t>후위 </a:t>
            </a:r>
            <a:r>
              <a:rPr lang="ko-KR" altLang="en-US" sz="1700" dirty="0"/>
              <a:t>증가</a:t>
            </a:r>
            <a:r>
              <a:rPr lang="en-US" altLang="ko-KR" sz="1700" dirty="0"/>
              <a:t>/</a:t>
            </a:r>
            <a:r>
              <a:rPr lang="ko-KR" altLang="en-US" sz="1700" dirty="0"/>
              <a:t>증감 </a:t>
            </a:r>
            <a:r>
              <a:rPr lang="ko-KR" altLang="en-US" sz="1700" dirty="0" smtClean="0"/>
              <a:t>연산자라고</a:t>
            </a:r>
            <a:r>
              <a:rPr lang="en-US" altLang="ko-KR" sz="1700" dirty="0" smtClean="0"/>
              <a:t> </a:t>
            </a:r>
            <a:r>
              <a:rPr lang="ko-KR" altLang="en-US" sz="1700" dirty="0"/>
              <a:t>부릅니다</a:t>
            </a:r>
            <a:r>
              <a:rPr lang="en-US" altLang="ko-KR" sz="1700" dirty="0" smtClean="0"/>
              <a:t>.</a:t>
            </a:r>
          </a:p>
          <a:p>
            <a:pPr marL="742950" lvl="1" indent="-285750"/>
            <a:r>
              <a:rPr lang="en-US" altLang="ko-KR" sz="1700" dirty="0" smtClean="0"/>
              <a:t>++</a:t>
            </a:r>
            <a:r>
              <a:rPr lang="en-US" altLang="ko-KR" sz="1700" dirty="0" err="1" smtClean="0"/>
              <a:t>num</a:t>
            </a:r>
            <a:r>
              <a:rPr lang="en-US" altLang="ko-KR" sz="1700" dirty="0" smtClean="0"/>
              <a:t>;	-&gt; </a:t>
            </a:r>
            <a:r>
              <a:rPr lang="ko-KR" altLang="en-US" sz="1700" dirty="0" smtClean="0"/>
              <a:t>전위 증가 연산자</a:t>
            </a:r>
            <a:endParaRPr lang="en-US" altLang="ko-KR" sz="1700" dirty="0"/>
          </a:p>
          <a:p>
            <a:pPr marL="742950" lvl="1" indent="-285750"/>
            <a:r>
              <a:rPr lang="en-US" altLang="ko-KR" sz="1700" dirty="0" err="1" smtClean="0"/>
              <a:t>num</a:t>
            </a:r>
            <a:r>
              <a:rPr lang="en-US" altLang="ko-KR" sz="1700" dirty="0" smtClean="0"/>
              <a:t>++;	-&gt; </a:t>
            </a:r>
            <a:r>
              <a:rPr lang="ko-KR" altLang="en-US" sz="1700" dirty="0" smtClean="0"/>
              <a:t>후위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증가 연산자</a:t>
            </a:r>
            <a:endParaRPr lang="en-US" altLang="ko-KR" sz="1700" dirty="0"/>
          </a:p>
          <a:p>
            <a:pPr marL="742950" lvl="1" indent="-285750"/>
            <a:r>
              <a:rPr lang="en-US" altLang="ko-KR" sz="1700" dirty="0" smtClean="0"/>
              <a:t>--</a:t>
            </a:r>
            <a:r>
              <a:rPr lang="en-US" altLang="ko-KR" sz="1700" dirty="0" err="1" smtClean="0"/>
              <a:t>num</a:t>
            </a:r>
            <a:r>
              <a:rPr lang="en-US" altLang="ko-KR" sz="1700" dirty="0"/>
              <a:t>;	-&gt; </a:t>
            </a:r>
            <a:r>
              <a:rPr lang="ko-KR" altLang="en-US" sz="1700" dirty="0"/>
              <a:t>전위 </a:t>
            </a:r>
            <a:r>
              <a:rPr lang="ko-KR" altLang="en-US" sz="1700" dirty="0" smtClean="0"/>
              <a:t>감소 </a:t>
            </a:r>
            <a:r>
              <a:rPr lang="ko-KR" altLang="en-US" sz="1700" dirty="0"/>
              <a:t>연산자</a:t>
            </a:r>
            <a:endParaRPr lang="en-US" altLang="ko-KR" sz="1700" dirty="0"/>
          </a:p>
          <a:p>
            <a:pPr marL="742950" lvl="1" indent="-285750"/>
            <a:r>
              <a:rPr lang="en-US" altLang="ko-KR" sz="1700" dirty="0" err="1" smtClean="0"/>
              <a:t>num</a:t>
            </a:r>
            <a:r>
              <a:rPr lang="en-US" altLang="ko-KR" sz="1700" dirty="0" smtClean="0"/>
              <a:t>--;</a:t>
            </a:r>
            <a:r>
              <a:rPr lang="en-US" altLang="ko-KR" sz="1700" dirty="0"/>
              <a:t>	-&gt; </a:t>
            </a:r>
            <a:r>
              <a:rPr lang="ko-KR" altLang="en-US" sz="1700" dirty="0"/>
              <a:t>후위</a:t>
            </a:r>
            <a:r>
              <a:rPr lang="en-US" altLang="ko-KR" sz="1700" dirty="0"/>
              <a:t> </a:t>
            </a:r>
            <a:r>
              <a:rPr lang="ko-KR" altLang="en-US" sz="1700" dirty="0" smtClean="0"/>
              <a:t>감</a:t>
            </a:r>
            <a:r>
              <a:rPr lang="ko-KR" altLang="en-US" sz="1700" dirty="0"/>
              <a:t>소</a:t>
            </a:r>
            <a:r>
              <a:rPr lang="ko-KR" altLang="en-US" sz="1700" dirty="0" smtClean="0"/>
              <a:t> </a:t>
            </a:r>
            <a:r>
              <a:rPr lang="ko-KR" altLang="en-US" sz="1700" dirty="0"/>
              <a:t>연산자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19973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증가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증감 연산자 </a:t>
            </a:r>
            <a:r>
              <a:rPr lang="en-US" altLang="ko-KR" dirty="0" smtClean="0"/>
              <a:t>(4/5)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증가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증감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연산자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특정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변수의 값을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씩 증가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감소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할수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 있는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연산자로서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대입 연산자의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사용없이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 값을 변경할 수 있는 연산자 입니다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  <a:t>++, 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 smtClean="0"/>
              <a:t>후위 </a:t>
            </a:r>
            <a:r>
              <a:rPr lang="ko-KR" altLang="en-US" sz="1700" dirty="0"/>
              <a:t>증가연산자는 연산자의 실행을 한 템포 늦춰서 증가시키는 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ko-KR" altLang="en-US" sz="1700" dirty="0" smtClean="0"/>
              <a:t>연산자 </a:t>
            </a:r>
            <a:r>
              <a:rPr lang="ko-KR" altLang="en-US" sz="1700" dirty="0"/>
              <a:t>입니다</a:t>
            </a:r>
            <a:r>
              <a:rPr lang="en-US" altLang="ko-KR" sz="1700" dirty="0"/>
              <a:t>.</a:t>
            </a:r>
          </a:p>
          <a:p>
            <a:pPr marL="742950" lvl="1" indent="-285750"/>
            <a:r>
              <a:rPr lang="en-US" altLang="ko-KR" sz="1700" dirty="0" err="1" smtClean="0"/>
              <a:t>int</a:t>
            </a:r>
            <a:r>
              <a:rPr lang="en-US" altLang="ko-KR" sz="1700" dirty="0" smtClean="0"/>
              <a:t> </a:t>
            </a:r>
            <a:r>
              <a:rPr lang="en-US" altLang="ko-KR" sz="1700" dirty="0"/>
              <a:t>n1 = 10;</a:t>
            </a:r>
          </a:p>
          <a:p>
            <a:pPr marL="742950" lvl="1" indent="-285750"/>
            <a:r>
              <a:rPr lang="en-US" altLang="ko-KR" sz="1700" dirty="0" err="1" smtClean="0"/>
              <a:t>int</a:t>
            </a:r>
            <a:r>
              <a:rPr lang="en-US" altLang="ko-KR" sz="1700" dirty="0" smtClean="0"/>
              <a:t> </a:t>
            </a:r>
            <a:r>
              <a:rPr lang="en-US" altLang="ko-KR" sz="1700" dirty="0"/>
              <a:t>n2 = n1++;</a:t>
            </a:r>
          </a:p>
          <a:p>
            <a:pPr marL="742950" lvl="1" indent="-285750"/>
            <a:r>
              <a:rPr lang="en-US" altLang="ko-KR" sz="1700" dirty="0" err="1" smtClean="0"/>
              <a:t>System.out.printf</a:t>
            </a:r>
            <a:r>
              <a:rPr lang="en-US" altLang="ko-KR" sz="1700" dirty="0"/>
              <a:t>("n1 = %d, n2 = %d\n", n1, n2);		</a:t>
            </a:r>
          </a:p>
          <a:p>
            <a:pPr marL="742950" lvl="1" indent="-285750"/>
            <a:r>
              <a:rPr lang="en-US" altLang="ko-KR" sz="1700" dirty="0"/>
              <a:t>		</a:t>
            </a:r>
          </a:p>
          <a:p>
            <a:pPr marL="742950" lvl="1" indent="-285750"/>
            <a:r>
              <a:rPr lang="en-US" altLang="ko-KR" sz="1700" dirty="0" err="1" smtClean="0"/>
              <a:t>int</a:t>
            </a:r>
            <a:r>
              <a:rPr lang="en-US" altLang="ko-KR" sz="1700" dirty="0" smtClean="0"/>
              <a:t> </a:t>
            </a:r>
            <a:r>
              <a:rPr lang="en-US" altLang="ko-KR" sz="1700" dirty="0"/>
              <a:t>n3 = 10;</a:t>
            </a:r>
          </a:p>
          <a:p>
            <a:pPr marL="742950" lvl="1" indent="-285750"/>
            <a:r>
              <a:rPr lang="en-US" altLang="ko-KR" sz="1700" dirty="0" err="1" smtClean="0"/>
              <a:t>System.out.printf</a:t>
            </a:r>
            <a:r>
              <a:rPr lang="en-US" altLang="ko-KR" sz="1700" dirty="0"/>
              <a:t>("n3 = %d\n", n3++ );</a:t>
            </a:r>
          </a:p>
          <a:p>
            <a:pPr marL="742950" lvl="1" indent="-285750"/>
            <a:r>
              <a:rPr lang="en-US" altLang="ko-KR" sz="1700" dirty="0" err="1" smtClean="0"/>
              <a:t>System.out.printf</a:t>
            </a:r>
            <a:r>
              <a:rPr lang="en-US" altLang="ko-KR" sz="1700" dirty="0"/>
              <a:t>("n3 = %d\n", n3 );</a:t>
            </a:r>
          </a:p>
        </p:txBody>
      </p:sp>
    </p:spTree>
    <p:extLst>
      <p:ext uri="{BB962C8B-B14F-4D97-AF65-F5344CB8AC3E}">
        <p14:creationId xmlns:p14="http://schemas.microsoft.com/office/powerpoint/2010/main" val="78266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증가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증감 연산자 </a:t>
            </a:r>
            <a:r>
              <a:rPr lang="en-US" altLang="ko-KR" dirty="0" smtClean="0"/>
              <a:t>(5/5)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증가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증감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연산자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특정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변수의 값을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씩 증가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감소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할수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 있는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연산자로서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대입 연산자의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사용없이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 값을 변경할 수 있는 연산자 입니다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  <a:t>++, 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/>
              <a:t>전위 증가</a:t>
            </a:r>
            <a:r>
              <a:rPr lang="en-US" altLang="ko-KR" sz="1700" dirty="0"/>
              <a:t>/</a:t>
            </a:r>
            <a:r>
              <a:rPr lang="ko-KR" altLang="en-US" sz="1700" dirty="0"/>
              <a:t>증감 </a:t>
            </a:r>
            <a:r>
              <a:rPr lang="ko-KR" altLang="en-US" sz="1700" dirty="0" smtClean="0"/>
              <a:t>연산자는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연산자를 </a:t>
            </a:r>
            <a:r>
              <a:rPr lang="ko-KR" altLang="en-US" sz="1700" dirty="0"/>
              <a:t>만나는 즉시 실행을 합니다</a:t>
            </a:r>
            <a:r>
              <a:rPr lang="en-US" altLang="ko-KR" sz="1700" dirty="0"/>
              <a:t>.</a:t>
            </a:r>
          </a:p>
          <a:p>
            <a:pPr marL="742950" lvl="1" indent="-285750"/>
            <a:r>
              <a:rPr lang="en-US" altLang="ko-KR" sz="1700" dirty="0" err="1" smtClean="0"/>
              <a:t>int</a:t>
            </a:r>
            <a:r>
              <a:rPr lang="en-US" altLang="ko-KR" sz="1700" dirty="0" smtClean="0"/>
              <a:t> </a:t>
            </a:r>
            <a:r>
              <a:rPr lang="en-US" altLang="ko-KR" sz="1700" dirty="0"/>
              <a:t>n4 = 10;</a:t>
            </a:r>
          </a:p>
          <a:p>
            <a:pPr marL="742950" lvl="1" indent="-285750"/>
            <a:r>
              <a:rPr lang="en-US" altLang="ko-KR" sz="1700" dirty="0" err="1" smtClean="0"/>
              <a:t>System.out.printf</a:t>
            </a:r>
            <a:r>
              <a:rPr lang="en-US" altLang="ko-KR" sz="1700" dirty="0"/>
              <a:t>("n4 = %d\n", ++n4 );</a:t>
            </a:r>
          </a:p>
          <a:p>
            <a:pPr marL="742950" lvl="1" indent="-285750"/>
            <a:r>
              <a:rPr lang="en-US" altLang="ko-KR" sz="1700" dirty="0" err="1" smtClean="0"/>
              <a:t>System.out.printf</a:t>
            </a:r>
            <a:r>
              <a:rPr lang="en-US" altLang="ko-KR" sz="1700" dirty="0"/>
              <a:t>("n4 = %d\n", n4 );</a:t>
            </a:r>
          </a:p>
        </p:txBody>
      </p:sp>
    </p:spTree>
    <p:extLst>
      <p:ext uri="{BB962C8B-B14F-4D97-AF65-F5344CB8AC3E}">
        <p14:creationId xmlns:p14="http://schemas.microsoft.com/office/powerpoint/2010/main" val="128671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대입 연산자 </a:t>
            </a:r>
            <a:r>
              <a:rPr lang="en-US" altLang="ko-KR" dirty="0" smtClean="0"/>
              <a:t>(1/3)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우항의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값 또는 식의 결과를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좌항에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 대입하는 연산자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=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, +=, -=, *=, /=, %=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...</a:t>
            </a:r>
          </a:p>
          <a:p>
            <a:endParaRPr lang="en-US" altLang="ko-KR" sz="17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 err="1"/>
              <a:t>우항의</a:t>
            </a:r>
            <a:r>
              <a:rPr lang="ko-KR" altLang="en-US" sz="1700" dirty="0"/>
              <a:t> 값 </a:t>
            </a:r>
            <a:r>
              <a:rPr lang="en-US" altLang="ko-KR" sz="1700" dirty="0"/>
              <a:t>10</a:t>
            </a:r>
            <a:r>
              <a:rPr lang="ko-KR" altLang="en-US" sz="1700" dirty="0"/>
              <a:t>을 </a:t>
            </a:r>
            <a:r>
              <a:rPr lang="ko-KR" altLang="en-US" sz="1700" dirty="0" err="1"/>
              <a:t>좌항</a:t>
            </a:r>
            <a:r>
              <a:rPr lang="ko-KR" altLang="en-US" sz="1700" dirty="0"/>
              <a:t> </a:t>
            </a:r>
            <a:r>
              <a:rPr lang="en-US" altLang="ko-KR" sz="1700" dirty="0" err="1"/>
              <a:t>num</a:t>
            </a:r>
            <a:r>
              <a:rPr lang="en-US" altLang="ko-KR" sz="1700" dirty="0"/>
              <a:t> </a:t>
            </a:r>
            <a:r>
              <a:rPr lang="ko-KR" altLang="en-US" sz="1700" dirty="0"/>
              <a:t>에 대입하는 코드</a:t>
            </a:r>
            <a:endParaRPr lang="en-US" altLang="ko-KR" sz="1700" dirty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/>
            <a:r>
              <a:rPr lang="en-US" altLang="ko-KR" sz="1700" dirty="0" err="1"/>
              <a:t>int</a:t>
            </a:r>
            <a:r>
              <a:rPr lang="en-US" altLang="ko-KR" sz="1700" dirty="0"/>
              <a:t> </a:t>
            </a:r>
            <a:r>
              <a:rPr lang="en-US" altLang="ko-KR" sz="1700" dirty="0" err="1" smtClean="0"/>
              <a:t>num</a:t>
            </a:r>
            <a:r>
              <a:rPr lang="en-US" altLang="ko-KR" sz="1700" dirty="0" smtClean="0"/>
              <a:t>;</a:t>
            </a:r>
            <a:endParaRPr lang="en-US" altLang="ko-KR" sz="1700" dirty="0"/>
          </a:p>
          <a:p>
            <a:pPr marL="742950" lvl="1" indent="-285750"/>
            <a:r>
              <a:rPr lang="en-US" altLang="ko-KR" sz="1700" dirty="0" err="1" smtClean="0"/>
              <a:t>num</a:t>
            </a:r>
            <a:r>
              <a:rPr lang="en-US" altLang="ko-KR" sz="1700" dirty="0" smtClean="0"/>
              <a:t> </a:t>
            </a:r>
            <a:r>
              <a:rPr lang="en-US" altLang="ko-KR" sz="1700" dirty="0"/>
              <a:t>= 10</a:t>
            </a:r>
            <a:r>
              <a:rPr lang="en-US" altLang="ko-KR" sz="1700" dirty="0" smtClean="0"/>
              <a:t>;</a:t>
            </a:r>
            <a:r>
              <a:rPr lang="en-US" altLang="ko-KR" sz="1700" dirty="0"/>
              <a:t>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 err="1" smtClean="0"/>
              <a:t>우항의</a:t>
            </a:r>
            <a:r>
              <a:rPr lang="ko-KR" altLang="en-US" sz="1700" dirty="0" smtClean="0"/>
              <a:t> </a:t>
            </a:r>
            <a:r>
              <a:rPr lang="ko-KR" altLang="en-US" sz="1700" dirty="0"/>
              <a:t>식 </a:t>
            </a:r>
            <a:r>
              <a:rPr lang="en-US" altLang="ko-KR" sz="1700" dirty="0"/>
              <a:t>10 * 3 </a:t>
            </a:r>
            <a:r>
              <a:rPr lang="ko-KR" altLang="en-US" sz="1700" dirty="0"/>
              <a:t>의 결과 </a:t>
            </a:r>
            <a:r>
              <a:rPr lang="en-US" altLang="ko-KR" sz="1700" dirty="0"/>
              <a:t>30 </a:t>
            </a:r>
            <a:r>
              <a:rPr lang="ko-KR" altLang="en-US" sz="1700" dirty="0"/>
              <a:t>을 </a:t>
            </a:r>
            <a:r>
              <a:rPr lang="ko-KR" altLang="en-US" sz="1700" dirty="0" err="1"/>
              <a:t>좌항</a:t>
            </a:r>
            <a:r>
              <a:rPr lang="ko-KR" altLang="en-US" sz="1700" dirty="0"/>
              <a:t> </a:t>
            </a:r>
            <a:r>
              <a:rPr lang="en-US" altLang="ko-KR" sz="1700" dirty="0" err="1"/>
              <a:t>num</a:t>
            </a:r>
            <a:r>
              <a:rPr lang="en-US" altLang="ko-KR" sz="1700" dirty="0"/>
              <a:t> </a:t>
            </a:r>
            <a:r>
              <a:rPr lang="ko-KR" altLang="en-US" sz="1700" dirty="0"/>
              <a:t>에 대입하는 코드</a:t>
            </a:r>
          </a:p>
          <a:p>
            <a:pPr marL="742950" lvl="1" indent="-285750"/>
            <a:r>
              <a:rPr lang="en-US" altLang="ko-KR" sz="1700" dirty="0" err="1" smtClean="0"/>
              <a:t>num</a:t>
            </a:r>
            <a:r>
              <a:rPr lang="en-US" altLang="ko-KR" sz="1700" dirty="0" smtClean="0"/>
              <a:t> </a:t>
            </a:r>
            <a:r>
              <a:rPr lang="en-US" altLang="ko-KR" sz="1700" dirty="0"/>
              <a:t>= 10 * 3;</a:t>
            </a:r>
          </a:p>
        </p:txBody>
      </p:sp>
    </p:spTree>
    <p:extLst>
      <p:ext uri="{BB962C8B-B14F-4D97-AF65-F5344CB8AC3E}">
        <p14:creationId xmlns:p14="http://schemas.microsoft.com/office/powerpoint/2010/main" val="141637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대입 연산자 </a:t>
            </a:r>
            <a:r>
              <a:rPr lang="en-US" altLang="ko-KR" dirty="0" smtClean="0"/>
              <a:t>(2/3)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우항의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값 또는 식의 결과를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좌항에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 대입하는 연산자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=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, +=, -=, *=, /=, %=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...</a:t>
            </a:r>
          </a:p>
          <a:p>
            <a:endParaRPr lang="en-US" altLang="ko-KR" sz="17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/>
              <a:t>변형된 타입의 대입연산자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 smtClean="0"/>
              <a:t>자기 </a:t>
            </a:r>
            <a:r>
              <a:rPr lang="ko-KR" altLang="en-US" sz="1700" dirty="0"/>
              <a:t>자신에 연산한 후의 결과값을 대입할 수 있는 연산자 입니다</a:t>
            </a:r>
            <a:r>
              <a:rPr lang="en-US" altLang="ko-KR" sz="1700" dirty="0"/>
              <a:t>.		</a:t>
            </a:r>
          </a:p>
          <a:p>
            <a:pPr marL="742950" lvl="1" indent="-285750"/>
            <a:r>
              <a:rPr lang="en-US" altLang="ko-KR" sz="1700" dirty="0" smtClean="0"/>
              <a:t>n1 </a:t>
            </a:r>
            <a:r>
              <a:rPr lang="ko-KR" altLang="en-US" sz="1700" dirty="0"/>
              <a:t>변수의 값을 </a:t>
            </a:r>
            <a:r>
              <a:rPr lang="en-US" altLang="ko-KR" sz="1700" dirty="0"/>
              <a:t>10 </a:t>
            </a:r>
            <a:r>
              <a:rPr lang="ko-KR" altLang="en-US" sz="1700" dirty="0"/>
              <a:t>증가 시키는 </a:t>
            </a:r>
            <a:r>
              <a:rPr lang="ko-KR" altLang="en-US" sz="1700" dirty="0" smtClean="0"/>
              <a:t>코드</a:t>
            </a:r>
            <a:endParaRPr lang="en-US" altLang="ko-KR" sz="1700" dirty="0"/>
          </a:p>
          <a:p>
            <a:pPr marL="742950" lvl="1" indent="-285750"/>
            <a:r>
              <a:rPr lang="en-US" altLang="ko-KR" sz="1700" dirty="0" smtClean="0"/>
              <a:t>n1 </a:t>
            </a:r>
            <a:r>
              <a:rPr lang="en-US" altLang="ko-KR" sz="1700" dirty="0"/>
              <a:t>+= </a:t>
            </a:r>
            <a:r>
              <a:rPr lang="en-US" altLang="ko-KR" sz="1700" dirty="0" smtClean="0"/>
              <a:t>10;		-&gt; n1 </a:t>
            </a:r>
            <a:r>
              <a:rPr lang="en-US" altLang="ko-KR" sz="1700" dirty="0"/>
              <a:t>= n1 + 10;</a:t>
            </a:r>
          </a:p>
          <a:p>
            <a:pPr marL="742950" lvl="1" indent="-285750"/>
            <a:r>
              <a:rPr lang="en-US" altLang="ko-KR" sz="1700" dirty="0" smtClean="0"/>
              <a:t>n1 </a:t>
            </a:r>
            <a:r>
              <a:rPr lang="ko-KR" altLang="en-US" sz="1700" dirty="0"/>
              <a:t>변수의 값에 </a:t>
            </a:r>
            <a:r>
              <a:rPr lang="en-US" altLang="ko-KR" sz="1700" dirty="0"/>
              <a:t>3</a:t>
            </a:r>
            <a:r>
              <a:rPr lang="ko-KR" altLang="en-US" sz="1700" dirty="0"/>
              <a:t>을 곱하는 코드</a:t>
            </a:r>
            <a:r>
              <a:rPr lang="en-US" altLang="ko-KR" sz="1700" dirty="0"/>
              <a:t>...</a:t>
            </a:r>
          </a:p>
          <a:p>
            <a:pPr marL="742950" lvl="1" indent="-285750"/>
            <a:r>
              <a:rPr lang="en-US" altLang="ko-KR" sz="1700" dirty="0" smtClean="0"/>
              <a:t>n1 </a:t>
            </a:r>
            <a:r>
              <a:rPr lang="en-US" altLang="ko-KR" sz="1700" dirty="0"/>
              <a:t>*= 3</a:t>
            </a:r>
            <a:r>
              <a:rPr lang="en-US" altLang="ko-KR" sz="1700" dirty="0" smtClean="0"/>
              <a:t>;		-&gt; n1 </a:t>
            </a:r>
            <a:r>
              <a:rPr lang="en-US" altLang="ko-KR" sz="1700" dirty="0"/>
              <a:t>= n1 * 3;</a:t>
            </a:r>
          </a:p>
        </p:txBody>
      </p:sp>
    </p:spTree>
    <p:extLst>
      <p:ext uri="{BB962C8B-B14F-4D97-AF65-F5344CB8AC3E}">
        <p14:creationId xmlns:p14="http://schemas.microsoft.com/office/powerpoint/2010/main" val="217761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대입 연산자 </a:t>
            </a:r>
            <a:r>
              <a:rPr lang="en-US" altLang="ko-KR" dirty="0" smtClean="0"/>
              <a:t>(3/3)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우항의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값 또는 식의 결과를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좌항에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 대입하는 연산자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=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, +=, -=, *=, /=, %=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...</a:t>
            </a:r>
          </a:p>
          <a:p>
            <a:endParaRPr lang="en-US" altLang="ko-KR" sz="17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/>
              <a:t>대입 연산자는 </a:t>
            </a:r>
            <a:r>
              <a:rPr lang="ko-KR" altLang="en-US" sz="1700" dirty="0" err="1"/>
              <a:t>우항의</a:t>
            </a:r>
            <a:r>
              <a:rPr lang="ko-KR" altLang="en-US" sz="1700" dirty="0"/>
              <a:t> 값을 </a:t>
            </a:r>
            <a:r>
              <a:rPr lang="ko-KR" altLang="en-US" sz="1700" dirty="0" err="1"/>
              <a:t>좌항에</a:t>
            </a:r>
            <a:r>
              <a:rPr lang="ko-KR" altLang="en-US" sz="1700" dirty="0"/>
              <a:t> 대입한 </a:t>
            </a:r>
            <a:r>
              <a:rPr lang="ko-KR" altLang="en-US" sz="1700" dirty="0" smtClean="0"/>
              <a:t>후</a:t>
            </a:r>
            <a:r>
              <a:rPr lang="en-US" altLang="ko-KR" sz="1700" dirty="0" smtClean="0"/>
              <a:t>,</a:t>
            </a:r>
            <a:r>
              <a:rPr lang="ko-KR" altLang="en-US" sz="1700" dirty="0" smtClean="0"/>
              <a:t> </a:t>
            </a:r>
            <a:r>
              <a:rPr lang="ko-KR" altLang="en-US" sz="1700" dirty="0" err="1"/>
              <a:t>좌항의</a:t>
            </a:r>
            <a:r>
              <a:rPr lang="ko-KR" altLang="en-US" sz="1700" dirty="0"/>
              <a:t> 값을 돌려주는 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ko-KR" altLang="en-US" sz="1700" dirty="0" smtClean="0"/>
              <a:t>연산자 </a:t>
            </a:r>
            <a:r>
              <a:rPr lang="ko-KR" altLang="en-US" sz="1700" dirty="0"/>
              <a:t>입니다</a:t>
            </a:r>
            <a:r>
              <a:rPr lang="en-US" altLang="ko-KR" sz="1700" dirty="0"/>
              <a:t>.</a:t>
            </a:r>
            <a:endParaRPr lang="en-US" altLang="ko-KR" sz="1700" dirty="0" smtClean="0"/>
          </a:p>
          <a:p>
            <a:pPr marL="742950" lvl="1" indent="-285750"/>
            <a:r>
              <a:rPr lang="en-US" altLang="ko-KR" sz="1700" dirty="0" err="1" smtClean="0"/>
              <a:t>int</a:t>
            </a:r>
            <a:r>
              <a:rPr lang="en-US" altLang="ko-KR" sz="1700" dirty="0" smtClean="0"/>
              <a:t> </a:t>
            </a:r>
            <a:r>
              <a:rPr lang="en-US" altLang="ko-KR" sz="1700" dirty="0"/>
              <a:t>n2</a:t>
            </a:r>
            <a:r>
              <a:rPr lang="en-US" altLang="ko-KR" sz="1700" dirty="0" smtClean="0"/>
              <a:t>;</a:t>
            </a:r>
          </a:p>
          <a:p>
            <a:pPr marL="742950" lvl="1" indent="-285750"/>
            <a:r>
              <a:rPr lang="en-US" altLang="ko-KR" sz="1700" dirty="0" err="1" smtClean="0"/>
              <a:t>System.out.println</a:t>
            </a:r>
            <a:r>
              <a:rPr lang="en-US" altLang="ko-KR" sz="1700" dirty="0"/>
              <a:t>( n2 = 100 </a:t>
            </a:r>
            <a:r>
              <a:rPr lang="en-US" altLang="ko-KR" sz="1700" dirty="0" smtClean="0"/>
              <a:t>);</a:t>
            </a:r>
          </a:p>
          <a:p>
            <a:pPr marL="742950" lvl="1" indent="-285750"/>
            <a:endParaRPr lang="en-US" altLang="ko-KR" sz="1700" dirty="0"/>
          </a:p>
          <a:p>
            <a:pPr marL="742950" lvl="1" indent="-285750"/>
            <a:r>
              <a:rPr lang="ko-KR" altLang="en-US" sz="1700" dirty="0" smtClean="0"/>
              <a:t>다수개의 </a:t>
            </a:r>
            <a:r>
              <a:rPr lang="ko-KR" altLang="en-US" sz="1700" dirty="0"/>
              <a:t>변수에 동일한 값을 대입연산자를 통해 처리하는 코드</a:t>
            </a:r>
          </a:p>
          <a:p>
            <a:pPr marL="742950" lvl="1" indent="-285750"/>
            <a:r>
              <a:rPr lang="en-US" altLang="ko-KR" sz="1700" dirty="0" err="1" smtClean="0"/>
              <a:t>int</a:t>
            </a:r>
            <a:r>
              <a:rPr lang="en-US" altLang="ko-KR" sz="1700" dirty="0" smtClean="0"/>
              <a:t> </a:t>
            </a:r>
            <a:r>
              <a:rPr lang="en-US" altLang="ko-KR" sz="1700" dirty="0"/>
              <a:t>n3, n4, n5;</a:t>
            </a:r>
          </a:p>
          <a:p>
            <a:pPr marL="742950" lvl="1" indent="-285750"/>
            <a:r>
              <a:rPr lang="en-US" altLang="ko-KR" sz="1700" dirty="0" smtClean="0"/>
              <a:t>n3 </a:t>
            </a:r>
            <a:r>
              <a:rPr lang="en-US" altLang="ko-KR" sz="1700" dirty="0"/>
              <a:t>= n4 = n5 = 10</a:t>
            </a:r>
            <a:r>
              <a:rPr lang="en-US" altLang="ko-KR" sz="1700" dirty="0" smtClean="0"/>
              <a:t>;</a:t>
            </a:r>
          </a:p>
          <a:p>
            <a:pPr marL="742950" lvl="1" indent="-285750"/>
            <a:endParaRPr lang="en-US" altLang="ko-KR" sz="1700" dirty="0"/>
          </a:p>
          <a:p>
            <a:pPr marL="742950" lvl="1" indent="-285750"/>
            <a:r>
              <a:rPr lang="en-US" altLang="ko-KR" sz="1700" dirty="0" smtClean="0"/>
              <a:t>n2 </a:t>
            </a:r>
            <a:r>
              <a:rPr lang="ko-KR" altLang="en-US" sz="1700" dirty="0"/>
              <a:t>변수에 </a:t>
            </a:r>
            <a:r>
              <a:rPr lang="en-US" altLang="ko-KR" sz="1700" dirty="0"/>
              <a:t>30</a:t>
            </a:r>
            <a:r>
              <a:rPr lang="ko-KR" altLang="en-US" sz="1700" dirty="0"/>
              <a:t>을 대입한 후 </a:t>
            </a:r>
            <a:r>
              <a:rPr lang="en-US" altLang="ko-KR" sz="1700" dirty="0"/>
              <a:t>50 </a:t>
            </a:r>
            <a:r>
              <a:rPr lang="ko-KR" altLang="en-US" sz="1700" dirty="0"/>
              <a:t>과 관계연산을 하는 코드</a:t>
            </a:r>
          </a:p>
          <a:p>
            <a:pPr marL="742950" lvl="1" indent="-285750"/>
            <a:r>
              <a:rPr lang="en-US" altLang="ko-KR" sz="1700" dirty="0" err="1" smtClean="0"/>
              <a:t>System.out.println</a:t>
            </a:r>
            <a:r>
              <a:rPr lang="en-US" altLang="ko-KR" sz="1700" dirty="0"/>
              <a:t>(  (n2 += 30) &gt;= 50 );</a:t>
            </a:r>
          </a:p>
        </p:txBody>
      </p:sp>
    </p:spTree>
    <p:extLst>
      <p:ext uri="{BB962C8B-B14F-4D97-AF65-F5344CB8AC3E}">
        <p14:creationId xmlns:p14="http://schemas.microsoft.com/office/powerpoint/2010/main" val="140602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비트 연산자 </a:t>
            </a:r>
            <a:r>
              <a:rPr lang="en-US" altLang="ko-KR" dirty="0" smtClean="0"/>
              <a:t>(1/3)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비트를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사용해 연산하는 연산자로서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정수와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정수 형태의 연산만 가능합니다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(&amp;), OR(|), XOR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(^)</a:t>
            </a:r>
          </a:p>
          <a:p>
            <a:endParaRPr lang="en-US" altLang="ko-KR" sz="17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/>
              <a:t>비트연산자 </a:t>
            </a:r>
            <a:r>
              <a:rPr lang="en-US" altLang="ko-KR" sz="1700" dirty="0"/>
              <a:t>AND( &amp;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 err="1" smtClean="0"/>
              <a:t>좌항의</a:t>
            </a:r>
            <a:r>
              <a:rPr lang="ko-KR" altLang="en-US" sz="1700" dirty="0" smtClean="0"/>
              <a:t> </a:t>
            </a:r>
            <a:r>
              <a:rPr lang="ko-KR" altLang="en-US" sz="1700" dirty="0" err="1"/>
              <a:t>우항의</a:t>
            </a:r>
            <a:r>
              <a:rPr lang="ko-KR" altLang="en-US" sz="1700" dirty="0"/>
              <a:t> 각 </a:t>
            </a:r>
            <a:r>
              <a:rPr lang="ko-KR" altLang="en-US" sz="1700" dirty="0" err="1"/>
              <a:t>비트를</a:t>
            </a:r>
            <a:r>
              <a:rPr lang="ko-KR" altLang="en-US" sz="1700" dirty="0"/>
              <a:t> </a:t>
            </a:r>
            <a:r>
              <a:rPr lang="ko-KR" altLang="en-US" sz="1700" dirty="0" smtClean="0"/>
              <a:t>비교하여 모두 </a:t>
            </a:r>
            <a:r>
              <a:rPr lang="en-US" altLang="ko-KR" sz="1700" dirty="0"/>
              <a:t>1</a:t>
            </a:r>
            <a:r>
              <a:rPr lang="ko-KR" altLang="en-US" sz="1700" dirty="0"/>
              <a:t>인 자리만 </a:t>
            </a:r>
            <a:r>
              <a:rPr lang="en-US" altLang="ko-KR" sz="1700" dirty="0"/>
              <a:t>1</a:t>
            </a:r>
            <a:r>
              <a:rPr lang="ko-KR" altLang="en-US" sz="1700" dirty="0"/>
              <a:t>을 돌려주는 </a:t>
            </a:r>
            <a:r>
              <a:rPr lang="ko-KR" altLang="en-US" sz="1700" dirty="0" smtClean="0"/>
              <a:t>연산자</a:t>
            </a:r>
            <a:endParaRPr lang="en-US" altLang="ko-KR" sz="1700" dirty="0" smtClean="0"/>
          </a:p>
          <a:p>
            <a:pPr marL="742950" lvl="1" indent="-285750"/>
            <a:r>
              <a:rPr lang="pt-BR" altLang="ko-KR" sz="1700" dirty="0"/>
              <a:t>int n1 = </a:t>
            </a:r>
            <a:r>
              <a:rPr lang="pt-BR" altLang="ko-KR" sz="1700" dirty="0" smtClean="0"/>
              <a:t>10;	int </a:t>
            </a:r>
            <a:r>
              <a:rPr lang="pt-BR" altLang="ko-KR" sz="1700" dirty="0"/>
              <a:t>n2 = 5</a:t>
            </a:r>
            <a:r>
              <a:rPr lang="pt-BR" altLang="ko-KR" sz="1700" dirty="0" smtClean="0"/>
              <a:t>;</a:t>
            </a:r>
          </a:p>
          <a:p>
            <a:pPr marL="742950" lvl="1" indent="-285750"/>
            <a:endParaRPr lang="pt-BR" altLang="ko-KR" sz="1700" dirty="0" smtClean="0"/>
          </a:p>
          <a:p>
            <a:pPr marL="742950" lvl="1" indent="-285750"/>
            <a:r>
              <a:rPr lang="pt-BR" altLang="ko-KR" sz="1700" dirty="0" smtClean="0"/>
              <a:t>int </a:t>
            </a:r>
            <a:r>
              <a:rPr lang="pt-BR" altLang="ko-KR" sz="1700" dirty="0"/>
              <a:t>result = n1 &amp; n2</a:t>
            </a:r>
            <a:r>
              <a:rPr lang="pt-BR" altLang="ko-KR" sz="1700" dirty="0" smtClean="0"/>
              <a:t>;</a:t>
            </a:r>
            <a:endParaRPr lang="pt-BR" altLang="ko-KR" sz="1700" dirty="0"/>
          </a:p>
          <a:p>
            <a:pPr marL="742950" lvl="1" indent="-285750"/>
            <a:r>
              <a:rPr lang="pt-BR" altLang="ko-KR" sz="1700" dirty="0" smtClean="0"/>
              <a:t>System.out.println(result);</a:t>
            </a:r>
          </a:p>
          <a:p>
            <a:pPr marL="742950" lvl="1" indent="-285750"/>
            <a:endParaRPr lang="pt-BR" altLang="ko-KR" sz="1700" dirty="0"/>
          </a:p>
          <a:p>
            <a:pPr marL="742950" lvl="1" indent="-285750"/>
            <a:r>
              <a:rPr lang="pt-BR" altLang="ko-KR" sz="1700" dirty="0" smtClean="0"/>
              <a:t>        16 </a:t>
            </a:r>
            <a:r>
              <a:rPr lang="pt-BR" altLang="ko-KR" sz="1700" dirty="0"/>
              <a:t>8 4 2 1</a:t>
            </a:r>
          </a:p>
          <a:p>
            <a:pPr marL="742950" lvl="1" indent="-285750"/>
            <a:r>
              <a:rPr lang="pt-BR" altLang="ko-KR" sz="1700" dirty="0"/>
              <a:t>n1 -&gt;  0 1 0 1 0</a:t>
            </a:r>
          </a:p>
          <a:p>
            <a:pPr marL="742950" lvl="1" indent="-285750"/>
            <a:r>
              <a:rPr lang="pt-BR" altLang="ko-KR" sz="1700" dirty="0"/>
              <a:t>n2 -&gt;  0 0 1 0 1</a:t>
            </a:r>
          </a:p>
          <a:p>
            <a:pPr marL="742950" lvl="1" indent="-285750"/>
            <a:r>
              <a:rPr lang="pt-BR" altLang="ko-KR" sz="1700" dirty="0"/>
              <a:t>&amp;   -&gt;  0 0 0 0 0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289986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비트 연산자 </a:t>
            </a:r>
            <a:r>
              <a:rPr lang="en-US" altLang="ko-KR" dirty="0" smtClean="0"/>
              <a:t>(2/3)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비트를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사용해 연산하는 연산자로서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정수와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정수 형태의 연산만 가능합니다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(&amp;), OR(|), XOR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(^)</a:t>
            </a:r>
          </a:p>
          <a:p>
            <a:endParaRPr lang="en-US" altLang="ko-KR" sz="17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/>
              <a:t>비트연산자 </a:t>
            </a:r>
            <a:r>
              <a:rPr lang="en-US" altLang="ko-KR" sz="1700" dirty="0"/>
              <a:t>OR( |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 err="1" smtClean="0"/>
              <a:t>좌항의</a:t>
            </a:r>
            <a:r>
              <a:rPr lang="ko-KR" altLang="en-US" sz="1700" dirty="0" smtClean="0"/>
              <a:t> </a:t>
            </a:r>
            <a:r>
              <a:rPr lang="ko-KR" altLang="en-US" sz="1700" dirty="0" err="1"/>
              <a:t>우항의</a:t>
            </a:r>
            <a:r>
              <a:rPr lang="ko-KR" altLang="en-US" sz="1700" dirty="0"/>
              <a:t> 각 </a:t>
            </a:r>
            <a:r>
              <a:rPr lang="ko-KR" altLang="en-US" sz="1700" dirty="0" err="1"/>
              <a:t>비트를</a:t>
            </a:r>
            <a:r>
              <a:rPr lang="ko-KR" altLang="en-US" sz="1700" dirty="0"/>
              <a:t> </a:t>
            </a:r>
            <a:r>
              <a:rPr lang="ko-KR" altLang="en-US" sz="1700" dirty="0" smtClean="0"/>
              <a:t>비교하여 </a:t>
            </a:r>
            <a:r>
              <a:rPr lang="ko-KR" altLang="en-US" sz="1700" dirty="0" err="1" smtClean="0"/>
              <a:t>둘중하나라도</a:t>
            </a:r>
            <a:r>
              <a:rPr lang="ko-KR" altLang="en-US" sz="1700" dirty="0" smtClean="0"/>
              <a:t> </a:t>
            </a:r>
            <a:r>
              <a:rPr lang="en-US" altLang="ko-KR" sz="1700" dirty="0"/>
              <a:t>1</a:t>
            </a:r>
            <a:r>
              <a:rPr lang="ko-KR" altLang="en-US" sz="1700" dirty="0"/>
              <a:t>인 자리를 </a:t>
            </a:r>
            <a:r>
              <a:rPr lang="en-US" altLang="ko-KR" sz="1700" dirty="0"/>
              <a:t>1</a:t>
            </a:r>
            <a:r>
              <a:rPr lang="ko-KR" altLang="en-US" sz="1700" dirty="0"/>
              <a:t>로 돌려주는 </a:t>
            </a:r>
            <a:r>
              <a:rPr lang="ko-KR" altLang="en-US" sz="1700" dirty="0" smtClean="0"/>
              <a:t>연산자</a:t>
            </a:r>
            <a:endParaRPr lang="en-US" altLang="ko-KR" sz="1700" dirty="0" smtClean="0"/>
          </a:p>
          <a:p>
            <a:pPr marL="742950" lvl="1" indent="-285750"/>
            <a:r>
              <a:rPr lang="pt-BR" altLang="ko-KR" sz="1700" dirty="0" smtClean="0"/>
              <a:t>int </a:t>
            </a:r>
            <a:r>
              <a:rPr lang="pt-BR" altLang="ko-KR" sz="1700" dirty="0"/>
              <a:t>n1 = </a:t>
            </a:r>
            <a:r>
              <a:rPr lang="pt-BR" altLang="ko-KR" sz="1700" dirty="0" smtClean="0"/>
              <a:t>10;	int </a:t>
            </a:r>
            <a:r>
              <a:rPr lang="pt-BR" altLang="ko-KR" sz="1700" dirty="0"/>
              <a:t>n2 = 5</a:t>
            </a:r>
            <a:r>
              <a:rPr lang="pt-BR" altLang="ko-KR" sz="1700" dirty="0" smtClean="0"/>
              <a:t>;</a:t>
            </a:r>
          </a:p>
          <a:p>
            <a:pPr marL="742950" lvl="1" indent="-285750"/>
            <a:endParaRPr lang="pt-BR" altLang="ko-KR" sz="1700" dirty="0" smtClean="0"/>
          </a:p>
          <a:p>
            <a:pPr marL="742950" lvl="1" indent="-285750"/>
            <a:r>
              <a:rPr lang="pt-BR" altLang="ko-KR" sz="1700" dirty="0" smtClean="0"/>
              <a:t>int </a:t>
            </a:r>
            <a:r>
              <a:rPr lang="pt-BR" altLang="ko-KR" sz="1700" dirty="0"/>
              <a:t>result = n1 </a:t>
            </a:r>
            <a:r>
              <a:rPr lang="pt-BR" altLang="ko-KR" sz="1700" dirty="0" smtClean="0"/>
              <a:t>| </a:t>
            </a:r>
            <a:r>
              <a:rPr lang="pt-BR" altLang="ko-KR" sz="1700" dirty="0"/>
              <a:t>n2</a:t>
            </a:r>
            <a:r>
              <a:rPr lang="pt-BR" altLang="ko-KR" sz="1700" dirty="0" smtClean="0"/>
              <a:t>;</a:t>
            </a:r>
            <a:endParaRPr lang="pt-BR" altLang="ko-KR" sz="1700" dirty="0"/>
          </a:p>
          <a:p>
            <a:pPr marL="742950" lvl="1" indent="-285750"/>
            <a:r>
              <a:rPr lang="pt-BR" altLang="ko-KR" sz="1700" dirty="0" smtClean="0"/>
              <a:t>System.out.println(result);</a:t>
            </a:r>
          </a:p>
          <a:p>
            <a:pPr marL="742950" lvl="1" indent="-285750"/>
            <a:endParaRPr lang="pt-BR" altLang="ko-KR" sz="1700" dirty="0"/>
          </a:p>
          <a:p>
            <a:pPr marL="742950" lvl="1" indent="-285750"/>
            <a:r>
              <a:rPr lang="pt-BR" altLang="ko-KR" sz="1700" dirty="0" smtClean="0"/>
              <a:t>        16 </a:t>
            </a:r>
            <a:r>
              <a:rPr lang="pt-BR" altLang="ko-KR" sz="1700" dirty="0"/>
              <a:t>8 4 2 1</a:t>
            </a:r>
          </a:p>
          <a:p>
            <a:pPr marL="742950" lvl="1" indent="-285750"/>
            <a:r>
              <a:rPr lang="pt-BR" altLang="ko-KR" sz="1700" dirty="0"/>
              <a:t>n1 -&gt;  0 1 0 1 0</a:t>
            </a:r>
          </a:p>
          <a:p>
            <a:pPr marL="742950" lvl="1" indent="-285750"/>
            <a:r>
              <a:rPr lang="pt-BR" altLang="ko-KR" sz="1700" dirty="0"/>
              <a:t>n2 -&gt;  0 0 1 0 1</a:t>
            </a:r>
          </a:p>
          <a:p>
            <a:pPr marL="742950" lvl="1" indent="-285750"/>
            <a:r>
              <a:rPr lang="pt-BR" altLang="ko-KR" sz="1700" dirty="0" smtClean="0"/>
              <a:t>|    </a:t>
            </a:r>
            <a:r>
              <a:rPr lang="pt-BR" altLang="ko-KR" sz="1700" dirty="0"/>
              <a:t>-&gt;  0 1 1 1 1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369907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비트 연산자 </a:t>
            </a:r>
            <a:r>
              <a:rPr lang="en-US" altLang="ko-KR" dirty="0" smtClean="0"/>
              <a:t>(3/3)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비트를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사용해 연산하는 연산자로서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정수와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정수 형태의 연산만 가능합니다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(&amp;), OR(|), XOR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(^)</a:t>
            </a:r>
          </a:p>
          <a:p>
            <a:endParaRPr lang="en-US" altLang="ko-KR" sz="17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/>
              <a:t>비트연산자 </a:t>
            </a:r>
            <a:r>
              <a:rPr lang="en-US" altLang="ko-KR" sz="1700" dirty="0"/>
              <a:t>XOR( ^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 err="1" smtClean="0"/>
              <a:t>좌항의</a:t>
            </a:r>
            <a:r>
              <a:rPr lang="ko-KR" altLang="en-US" sz="1700" dirty="0" smtClean="0"/>
              <a:t> </a:t>
            </a:r>
            <a:r>
              <a:rPr lang="ko-KR" altLang="en-US" sz="1700" dirty="0" err="1"/>
              <a:t>우항의</a:t>
            </a:r>
            <a:r>
              <a:rPr lang="ko-KR" altLang="en-US" sz="1700" dirty="0"/>
              <a:t> 각 </a:t>
            </a:r>
            <a:r>
              <a:rPr lang="ko-KR" altLang="en-US" sz="1700" dirty="0" err="1"/>
              <a:t>비트를</a:t>
            </a:r>
            <a:r>
              <a:rPr lang="ko-KR" altLang="en-US" sz="1700" dirty="0"/>
              <a:t> </a:t>
            </a:r>
            <a:r>
              <a:rPr lang="ko-KR" altLang="en-US" sz="1700" dirty="0" smtClean="0"/>
              <a:t>비교하여</a:t>
            </a:r>
            <a:r>
              <a:rPr lang="en-US" altLang="ko-KR" sz="1700" dirty="0" smtClean="0"/>
              <a:t> </a:t>
            </a:r>
            <a:r>
              <a:rPr lang="ko-KR" altLang="en-US" sz="1700" dirty="0"/>
              <a:t>서로 다른 값을 가지는 자리를 </a:t>
            </a:r>
            <a:r>
              <a:rPr lang="en-US" altLang="ko-KR" sz="1700" dirty="0"/>
              <a:t>1</a:t>
            </a:r>
            <a:r>
              <a:rPr lang="ko-KR" altLang="en-US" sz="1700" dirty="0"/>
              <a:t>로 돌려주는 </a:t>
            </a:r>
            <a:r>
              <a:rPr lang="ko-KR" altLang="en-US" sz="1700" dirty="0" smtClean="0"/>
              <a:t>연산자</a:t>
            </a:r>
            <a:endParaRPr lang="en-US" altLang="ko-KR" sz="1700" dirty="0" smtClean="0"/>
          </a:p>
          <a:p>
            <a:pPr marL="742950" lvl="1" indent="-285750"/>
            <a:r>
              <a:rPr lang="pt-BR" altLang="ko-KR" sz="1700" dirty="0" smtClean="0"/>
              <a:t>int </a:t>
            </a:r>
            <a:r>
              <a:rPr lang="pt-BR" altLang="ko-KR" sz="1700" dirty="0"/>
              <a:t>n1 = </a:t>
            </a:r>
            <a:r>
              <a:rPr lang="pt-BR" altLang="ko-KR" sz="1700" dirty="0" smtClean="0"/>
              <a:t>10;	int </a:t>
            </a:r>
            <a:r>
              <a:rPr lang="pt-BR" altLang="ko-KR" sz="1700" dirty="0"/>
              <a:t>n2 = 5</a:t>
            </a:r>
            <a:r>
              <a:rPr lang="pt-BR" altLang="ko-KR" sz="1700" dirty="0" smtClean="0"/>
              <a:t>;</a:t>
            </a:r>
          </a:p>
          <a:p>
            <a:pPr marL="742950" lvl="1" indent="-285750"/>
            <a:endParaRPr lang="pt-BR" altLang="ko-KR" sz="1700" dirty="0" smtClean="0"/>
          </a:p>
          <a:p>
            <a:pPr marL="742950" lvl="1" indent="-285750"/>
            <a:r>
              <a:rPr lang="pt-BR" altLang="ko-KR" sz="1700" dirty="0" smtClean="0"/>
              <a:t>int </a:t>
            </a:r>
            <a:r>
              <a:rPr lang="pt-BR" altLang="ko-KR" sz="1700" dirty="0"/>
              <a:t>result = n1 </a:t>
            </a:r>
            <a:r>
              <a:rPr lang="pt-BR" altLang="ko-KR" sz="1700" dirty="0" smtClean="0"/>
              <a:t>^ </a:t>
            </a:r>
            <a:r>
              <a:rPr lang="pt-BR" altLang="ko-KR" sz="1700" dirty="0"/>
              <a:t>n2</a:t>
            </a:r>
            <a:r>
              <a:rPr lang="pt-BR" altLang="ko-KR" sz="1700" dirty="0" smtClean="0"/>
              <a:t>;</a:t>
            </a:r>
            <a:endParaRPr lang="pt-BR" altLang="ko-KR" sz="1700" dirty="0"/>
          </a:p>
          <a:p>
            <a:pPr marL="742950" lvl="1" indent="-285750"/>
            <a:r>
              <a:rPr lang="pt-BR" altLang="ko-KR" sz="1700" dirty="0" smtClean="0"/>
              <a:t>System.out.println(result);</a:t>
            </a:r>
          </a:p>
          <a:p>
            <a:pPr marL="742950" lvl="1" indent="-285750"/>
            <a:endParaRPr lang="pt-BR" altLang="ko-KR" sz="1700" dirty="0"/>
          </a:p>
          <a:p>
            <a:pPr marL="742950" lvl="1" indent="-285750"/>
            <a:r>
              <a:rPr lang="pt-BR" altLang="ko-KR" sz="1700" dirty="0" smtClean="0"/>
              <a:t>        16 </a:t>
            </a:r>
            <a:r>
              <a:rPr lang="pt-BR" altLang="ko-KR" sz="1700" dirty="0"/>
              <a:t>8 4 2 1</a:t>
            </a:r>
          </a:p>
          <a:p>
            <a:pPr marL="742950" lvl="1" indent="-285750"/>
            <a:r>
              <a:rPr lang="pt-BR" altLang="ko-KR" sz="1700" dirty="0"/>
              <a:t>n1 -&gt;  0 1 0 1 0</a:t>
            </a:r>
          </a:p>
          <a:p>
            <a:pPr marL="742950" lvl="1" indent="-285750"/>
            <a:r>
              <a:rPr lang="pt-BR" altLang="ko-KR" sz="1700" dirty="0"/>
              <a:t>n2 -&gt;  0 0 1 0 1</a:t>
            </a:r>
          </a:p>
          <a:p>
            <a:pPr marL="742950" lvl="1" indent="-285750"/>
            <a:r>
              <a:rPr lang="pt-BR" altLang="ko-KR" sz="1700" dirty="0" smtClean="0"/>
              <a:t>^   -&gt;  </a:t>
            </a:r>
            <a:r>
              <a:rPr lang="pt-BR" altLang="ko-KR" sz="1700" dirty="0"/>
              <a:t>0 1 1 1 1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216293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쉬프트</a:t>
            </a:r>
            <a:r>
              <a:rPr lang="ko-KR" altLang="en-US" dirty="0" smtClean="0"/>
              <a:t> 연산자 </a:t>
            </a:r>
            <a:r>
              <a:rPr lang="en-US" altLang="ko-KR" dirty="0" smtClean="0"/>
              <a:t>(1/3)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좌항의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비트 중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인 자리를 왼쪽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오른쪽으로 이동시키는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연산자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&lt;&lt; (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레프트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쉬프트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), &gt;&gt; (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라이트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쉬프트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&lt;&lt; (</a:t>
            </a:r>
            <a:r>
              <a:rPr lang="ko-KR" altLang="en-US" sz="1700" dirty="0" smtClean="0"/>
              <a:t>레프트 </a:t>
            </a:r>
            <a:r>
              <a:rPr lang="ko-KR" altLang="en-US" sz="1700" dirty="0" err="1" smtClean="0"/>
              <a:t>쉬프트</a:t>
            </a:r>
            <a:r>
              <a:rPr lang="en-US" altLang="ko-KR" sz="1700" dirty="0" smtClean="0"/>
              <a:t>)</a:t>
            </a:r>
            <a:endParaRPr lang="ko-KR" altLang="en-US" sz="1700" dirty="0"/>
          </a:p>
          <a:p>
            <a:pPr marL="742950" lvl="1" indent="-285750"/>
            <a:r>
              <a:rPr lang="ko-KR" altLang="en-US" sz="1700" dirty="0" err="1" smtClean="0"/>
              <a:t>좌항에는</a:t>
            </a:r>
            <a:r>
              <a:rPr lang="ko-KR" altLang="en-US" sz="1700" dirty="0" smtClean="0"/>
              <a:t> </a:t>
            </a:r>
            <a:r>
              <a:rPr lang="ko-KR" altLang="en-US" sz="1700" dirty="0"/>
              <a:t>변수 </a:t>
            </a:r>
            <a:r>
              <a:rPr lang="ko-KR" altLang="en-US" sz="1700" dirty="0" err="1"/>
              <a:t>우항에는</a:t>
            </a:r>
            <a:r>
              <a:rPr lang="ko-KR" altLang="en-US" sz="1700" dirty="0"/>
              <a:t> 정수타입의 </a:t>
            </a:r>
            <a:r>
              <a:rPr lang="ko-KR" altLang="en-US" sz="1700" dirty="0" smtClean="0"/>
              <a:t>값</a:t>
            </a:r>
            <a:endParaRPr lang="en-US" altLang="ko-KR" sz="1700" dirty="0" smtClean="0"/>
          </a:p>
          <a:p>
            <a:pPr marL="742950" lvl="1" indent="-285750"/>
            <a:r>
              <a:rPr lang="ko-KR" altLang="en-US" sz="1700" dirty="0" err="1" smtClean="0"/>
              <a:t>좌항의</a:t>
            </a:r>
            <a:r>
              <a:rPr lang="ko-KR" altLang="en-US" sz="1700" dirty="0" smtClean="0"/>
              <a:t> </a:t>
            </a:r>
            <a:r>
              <a:rPr lang="ko-KR" altLang="en-US" sz="1700" dirty="0"/>
              <a:t>비트 중 </a:t>
            </a:r>
            <a:r>
              <a:rPr lang="en-US" altLang="ko-KR" sz="1700" dirty="0"/>
              <a:t>1</a:t>
            </a:r>
            <a:r>
              <a:rPr lang="ko-KR" altLang="en-US" sz="1700" dirty="0"/>
              <a:t>인 자리를 </a:t>
            </a:r>
            <a:r>
              <a:rPr lang="ko-KR" altLang="en-US" sz="1700" dirty="0" err="1"/>
              <a:t>우항의</a:t>
            </a:r>
            <a:r>
              <a:rPr lang="ko-KR" altLang="en-US" sz="1700" dirty="0"/>
              <a:t> 값만 큼 왼쪽으로 이동하는 명령</a:t>
            </a:r>
          </a:p>
          <a:p>
            <a:pPr marL="742950" lvl="1" indent="-285750"/>
            <a:r>
              <a:rPr lang="ko-KR" altLang="en-US" sz="1700" dirty="0" err="1" smtClean="0"/>
              <a:t>좌항의</a:t>
            </a:r>
            <a:r>
              <a:rPr lang="ko-KR" altLang="en-US" sz="1700" dirty="0" smtClean="0"/>
              <a:t> </a:t>
            </a:r>
            <a:r>
              <a:rPr lang="ko-KR" altLang="en-US" sz="1700" dirty="0" err="1"/>
              <a:t>변수값에서</a:t>
            </a:r>
            <a:r>
              <a:rPr lang="ko-KR" altLang="en-US" sz="1700" dirty="0"/>
              <a:t> </a:t>
            </a:r>
            <a:r>
              <a:rPr lang="en-US" altLang="ko-KR" sz="1700" dirty="0"/>
              <a:t>2</a:t>
            </a:r>
            <a:r>
              <a:rPr lang="ko-KR" altLang="en-US" sz="1700" dirty="0"/>
              <a:t>의 </a:t>
            </a:r>
            <a:r>
              <a:rPr lang="en-US" altLang="ko-KR" sz="1700" dirty="0"/>
              <a:t>n </a:t>
            </a:r>
            <a:r>
              <a:rPr lang="ko-KR" altLang="en-US" sz="1700" dirty="0"/>
              <a:t>승 만큼 곱한 결과를 돌려줍니다</a:t>
            </a:r>
            <a:r>
              <a:rPr lang="en-US" altLang="ko-KR" sz="1700" dirty="0" smtClean="0"/>
              <a:t>.</a:t>
            </a:r>
          </a:p>
          <a:p>
            <a:pPr marL="742950" lvl="1" indent="-285750"/>
            <a:endParaRPr lang="en-US" altLang="ko-KR" sz="1700" dirty="0"/>
          </a:p>
          <a:p>
            <a:pPr marL="742950" lvl="1" indent="-285750"/>
            <a:r>
              <a:rPr lang="pt-BR" altLang="ko-KR" sz="1700" dirty="0"/>
              <a:t>int </a:t>
            </a:r>
            <a:r>
              <a:rPr lang="pt-BR" altLang="ko-KR" sz="1700" dirty="0" smtClean="0"/>
              <a:t>num = 5;	-&gt; 0 </a:t>
            </a:r>
            <a:r>
              <a:rPr lang="pt-BR" altLang="ko-KR" sz="1700" dirty="0"/>
              <a:t>0 1 0 </a:t>
            </a:r>
            <a:r>
              <a:rPr lang="pt-BR" altLang="ko-KR" sz="1700" dirty="0" smtClean="0"/>
              <a:t>1</a:t>
            </a:r>
          </a:p>
          <a:p>
            <a:pPr marL="742950" lvl="1" indent="-285750"/>
            <a:r>
              <a:rPr lang="en-US" altLang="ko-KR" sz="1700" dirty="0" err="1"/>
              <a:t>System.out.println</a:t>
            </a:r>
            <a:r>
              <a:rPr lang="en-US" altLang="ko-KR" sz="1700" dirty="0"/>
              <a:t>( </a:t>
            </a:r>
            <a:r>
              <a:rPr lang="en-US" altLang="ko-KR" sz="1700" dirty="0" err="1"/>
              <a:t>num</a:t>
            </a:r>
            <a:r>
              <a:rPr lang="en-US" altLang="ko-KR" sz="1700" dirty="0"/>
              <a:t> &lt;&lt; 1 </a:t>
            </a:r>
            <a:r>
              <a:rPr lang="en-US" altLang="ko-KR" sz="1700" dirty="0" smtClean="0"/>
              <a:t>);</a:t>
            </a:r>
          </a:p>
          <a:p>
            <a:pPr marL="742950" lvl="1" indent="-285750"/>
            <a:endParaRPr lang="en-US" altLang="ko-KR" sz="1700" dirty="0"/>
          </a:p>
          <a:p>
            <a:pPr marL="742950" lvl="1" indent="-285750"/>
            <a:r>
              <a:rPr lang="en-US" altLang="ko-KR" sz="1700" dirty="0"/>
              <a:t>0 1 0 1 </a:t>
            </a:r>
            <a:r>
              <a:rPr lang="en-US" altLang="ko-KR" sz="1700" dirty="0" smtClean="0"/>
              <a:t>0	-&gt; </a:t>
            </a:r>
            <a:r>
              <a:rPr lang="en-US" altLang="ko-KR" sz="1700" dirty="0" err="1" smtClean="0"/>
              <a:t>num</a:t>
            </a:r>
            <a:r>
              <a:rPr lang="en-US" altLang="ko-KR" sz="1700" dirty="0" smtClean="0"/>
              <a:t> </a:t>
            </a:r>
            <a:r>
              <a:rPr lang="en-US" altLang="ko-KR" sz="1700" dirty="0"/>
              <a:t>* 2</a:t>
            </a:r>
            <a:r>
              <a:rPr lang="ko-KR" altLang="en-US" sz="1700" dirty="0"/>
              <a:t>의 </a:t>
            </a:r>
            <a:r>
              <a:rPr lang="en-US" altLang="ko-KR" sz="1700" dirty="0"/>
              <a:t>1</a:t>
            </a:r>
            <a:r>
              <a:rPr lang="ko-KR" altLang="en-US" sz="1700" dirty="0"/>
              <a:t>승을 곱한 결과</a:t>
            </a:r>
            <a:endParaRPr lang="en-US" altLang="ko-KR" sz="1700" dirty="0"/>
          </a:p>
          <a:p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00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연산자란</a:t>
            </a:r>
            <a:r>
              <a:rPr lang="en-US" altLang="ko-KR" dirty="0" smtClean="0"/>
              <a:t>?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연산자는 </a:t>
            </a:r>
            <a:r>
              <a:rPr lang="en-US" altLang="ko-KR" dirty="0"/>
              <a:t>Java </a:t>
            </a:r>
            <a:r>
              <a:rPr lang="ko-KR" altLang="en-US" dirty="0"/>
              <a:t>의 문법에서 사용되는 여러 기호들에 대한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정의를 </a:t>
            </a:r>
            <a:r>
              <a:rPr lang="ko-KR" altLang="en-US" dirty="0" smtClean="0"/>
              <a:t>나타냅니다</a:t>
            </a:r>
            <a:r>
              <a:rPr lang="en-US" altLang="ko-KR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 smtClean="0"/>
              <a:t>ex</a:t>
            </a:r>
            <a:r>
              <a:rPr lang="en-US" altLang="ko-KR" dirty="0"/>
              <a:t>) +, -, = ...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연산자는 </a:t>
            </a:r>
            <a:r>
              <a:rPr lang="ko-KR" altLang="en-US" dirty="0"/>
              <a:t>대입되는 피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들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</a:t>
            </a:r>
            <a:r>
              <a:rPr lang="ko-KR" altLang="en-US" dirty="0" err="1"/>
              <a:t>리턴되는</a:t>
            </a:r>
            <a:r>
              <a:rPr lang="ko-KR" altLang="en-US" dirty="0"/>
              <a:t> 값을 확인해야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합니다</a:t>
            </a:r>
            <a:r>
              <a:rPr lang="en-US" altLang="ko-KR" dirty="0"/>
              <a:t>.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33669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쉬프트</a:t>
            </a:r>
            <a:r>
              <a:rPr lang="ko-KR" altLang="en-US" dirty="0" smtClean="0"/>
              <a:t> 연산자 </a:t>
            </a:r>
            <a:r>
              <a:rPr lang="en-US" altLang="ko-KR" dirty="0" smtClean="0"/>
              <a:t>(2/3)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좌항의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비트 중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인 자리를 왼쪽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오른쪽으로 이동시키는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연산자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&lt;&lt; (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레프트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쉬프트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), &gt;&gt; (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라이트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쉬프트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&gt;&gt; (</a:t>
            </a:r>
            <a:r>
              <a:rPr lang="ko-KR" altLang="en-US" sz="1700" dirty="0" err="1" smtClean="0"/>
              <a:t>라이트</a:t>
            </a:r>
            <a:r>
              <a:rPr lang="ko-KR" altLang="en-US" sz="1700" dirty="0" smtClean="0"/>
              <a:t> </a:t>
            </a:r>
            <a:r>
              <a:rPr lang="ko-KR" altLang="en-US" sz="1700" dirty="0" err="1" smtClean="0"/>
              <a:t>쉬프트</a:t>
            </a:r>
            <a:r>
              <a:rPr lang="en-US" altLang="ko-KR" sz="1700" dirty="0" smtClean="0"/>
              <a:t>)</a:t>
            </a:r>
            <a:endParaRPr lang="ko-KR" altLang="en-US" sz="1700" dirty="0"/>
          </a:p>
          <a:p>
            <a:pPr marL="742950" lvl="1" indent="-285750"/>
            <a:r>
              <a:rPr lang="ko-KR" altLang="en-US" sz="1700" dirty="0" err="1" smtClean="0"/>
              <a:t>좌항에는</a:t>
            </a:r>
            <a:r>
              <a:rPr lang="ko-KR" altLang="en-US" sz="1700" dirty="0" smtClean="0"/>
              <a:t> </a:t>
            </a:r>
            <a:r>
              <a:rPr lang="ko-KR" altLang="en-US" sz="1700" dirty="0"/>
              <a:t>변수 </a:t>
            </a:r>
            <a:r>
              <a:rPr lang="ko-KR" altLang="en-US" sz="1700" dirty="0" err="1"/>
              <a:t>우항에는</a:t>
            </a:r>
            <a:r>
              <a:rPr lang="ko-KR" altLang="en-US" sz="1700" dirty="0"/>
              <a:t> 정수타입의 값</a:t>
            </a:r>
          </a:p>
          <a:p>
            <a:pPr marL="742950" lvl="1" indent="-285750"/>
            <a:r>
              <a:rPr lang="ko-KR" altLang="en-US" sz="1700" dirty="0" err="1" smtClean="0"/>
              <a:t>좌항의</a:t>
            </a:r>
            <a:r>
              <a:rPr lang="ko-KR" altLang="en-US" sz="1700" dirty="0" smtClean="0"/>
              <a:t> </a:t>
            </a:r>
            <a:r>
              <a:rPr lang="ko-KR" altLang="en-US" sz="1700" dirty="0"/>
              <a:t>비트 중 </a:t>
            </a:r>
            <a:r>
              <a:rPr lang="en-US" altLang="ko-KR" sz="1700" dirty="0"/>
              <a:t>1</a:t>
            </a:r>
            <a:r>
              <a:rPr lang="ko-KR" altLang="en-US" sz="1700" dirty="0"/>
              <a:t>인 자리를 </a:t>
            </a:r>
            <a:r>
              <a:rPr lang="ko-KR" altLang="en-US" sz="1700" dirty="0" err="1"/>
              <a:t>우항의</a:t>
            </a:r>
            <a:r>
              <a:rPr lang="ko-KR" altLang="en-US" sz="1700" dirty="0"/>
              <a:t> 값만 큼 오른쪽으로 이동하는 명령</a:t>
            </a:r>
          </a:p>
          <a:p>
            <a:pPr marL="742950" lvl="1" indent="-285750"/>
            <a:r>
              <a:rPr lang="ko-KR" altLang="en-US" sz="1700" dirty="0" err="1" smtClean="0"/>
              <a:t>좌항의</a:t>
            </a:r>
            <a:r>
              <a:rPr lang="ko-KR" altLang="en-US" sz="1700" dirty="0" smtClean="0"/>
              <a:t> </a:t>
            </a:r>
            <a:r>
              <a:rPr lang="ko-KR" altLang="en-US" sz="1700" dirty="0" err="1"/>
              <a:t>변수값에서</a:t>
            </a:r>
            <a:r>
              <a:rPr lang="ko-KR" altLang="en-US" sz="1700" dirty="0"/>
              <a:t> </a:t>
            </a:r>
            <a:r>
              <a:rPr lang="en-US" altLang="ko-KR" sz="1700" dirty="0"/>
              <a:t>2</a:t>
            </a:r>
            <a:r>
              <a:rPr lang="ko-KR" altLang="en-US" sz="1700" dirty="0"/>
              <a:t>의 </a:t>
            </a:r>
            <a:r>
              <a:rPr lang="en-US" altLang="ko-KR" sz="1700" dirty="0"/>
              <a:t>n </a:t>
            </a:r>
            <a:r>
              <a:rPr lang="ko-KR" altLang="en-US" sz="1700" dirty="0"/>
              <a:t>승 만큼 나눈 결과를 돌려줍니다</a:t>
            </a:r>
            <a:r>
              <a:rPr lang="en-US" altLang="ko-KR" sz="1700" dirty="0" smtClean="0"/>
              <a:t>.</a:t>
            </a:r>
          </a:p>
          <a:p>
            <a:pPr marL="742950" lvl="1" indent="-285750"/>
            <a:endParaRPr lang="en-US" altLang="ko-KR" sz="1700" dirty="0"/>
          </a:p>
          <a:p>
            <a:pPr marL="742950" lvl="1" indent="-285750"/>
            <a:r>
              <a:rPr lang="pt-BR" altLang="ko-KR" sz="1700" dirty="0"/>
              <a:t>int </a:t>
            </a:r>
            <a:r>
              <a:rPr lang="pt-BR" altLang="ko-KR" sz="1700" dirty="0" smtClean="0"/>
              <a:t>num = 5;	-&gt; 0 </a:t>
            </a:r>
            <a:r>
              <a:rPr lang="pt-BR" altLang="ko-KR" sz="1700" dirty="0"/>
              <a:t>0 1 0 </a:t>
            </a:r>
            <a:r>
              <a:rPr lang="pt-BR" altLang="ko-KR" sz="1700" dirty="0" smtClean="0"/>
              <a:t>1</a:t>
            </a:r>
          </a:p>
          <a:p>
            <a:pPr marL="742950" lvl="1" indent="-285750"/>
            <a:r>
              <a:rPr lang="en-US" altLang="ko-KR" sz="1700" dirty="0" err="1"/>
              <a:t>System.out.println</a:t>
            </a:r>
            <a:r>
              <a:rPr lang="en-US" altLang="ko-KR" sz="1700" dirty="0"/>
              <a:t>( </a:t>
            </a:r>
            <a:r>
              <a:rPr lang="en-US" altLang="ko-KR" sz="1700" dirty="0" err="1"/>
              <a:t>num</a:t>
            </a:r>
            <a:r>
              <a:rPr lang="en-US" altLang="ko-KR" sz="1700" dirty="0"/>
              <a:t> </a:t>
            </a:r>
            <a:r>
              <a:rPr lang="en-US" altLang="ko-KR" sz="1700" dirty="0" smtClean="0"/>
              <a:t>&gt;&gt; </a:t>
            </a:r>
            <a:r>
              <a:rPr lang="en-US" altLang="ko-KR" sz="1700" dirty="0"/>
              <a:t>1 </a:t>
            </a:r>
            <a:r>
              <a:rPr lang="en-US" altLang="ko-KR" sz="1700" dirty="0" smtClean="0"/>
              <a:t>);</a:t>
            </a:r>
          </a:p>
          <a:p>
            <a:pPr marL="742950" lvl="1" indent="-285750"/>
            <a:endParaRPr lang="en-US" altLang="ko-KR" sz="1700" dirty="0"/>
          </a:p>
          <a:p>
            <a:pPr marL="742950" lvl="1" indent="-285750"/>
            <a:r>
              <a:rPr lang="en-US" altLang="ko-KR" sz="1700" dirty="0"/>
              <a:t>0 0 0 1 </a:t>
            </a:r>
            <a:r>
              <a:rPr lang="en-US" altLang="ko-KR" sz="1700" dirty="0" smtClean="0"/>
              <a:t>0	-&gt; </a:t>
            </a:r>
            <a:r>
              <a:rPr lang="en-US" altLang="ko-KR" sz="1700" dirty="0" err="1" smtClean="0"/>
              <a:t>num</a:t>
            </a:r>
            <a:r>
              <a:rPr lang="en-US" altLang="ko-KR" sz="1700" dirty="0" smtClean="0"/>
              <a:t> </a:t>
            </a:r>
            <a:r>
              <a:rPr lang="en-US" altLang="ko-KR" sz="1700" dirty="0"/>
              <a:t>/ 2</a:t>
            </a:r>
            <a:r>
              <a:rPr lang="ko-KR" altLang="en-US" sz="1700" dirty="0"/>
              <a:t>의 </a:t>
            </a:r>
            <a:r>
              <a:rPr lang="en-US" altLang="ko-KR" sz="1700" dirty="0"/>
              <a:t>1</a:t>
            </a:r>
            <a:r>
              <a:rPr lang="ko-KR" altLang="en-US" sz="1700" dirty="0"/>
              <a:t>승을 나눈 결과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45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쉬프트</a:t>
            </a:r>
            <a:r>
              <a:rPr lang="ko-KR" altLang="en-US" dirty="0" smtClean="0"/>
              <a:t> 연산자 </a:t>
            </a:r>
            <a:r>
              <a:rPr lang="en-US" altLang="ko-KR" dirty="0" smtClean="0"/>
              <a:t>(3/3)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좌항의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비트 중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인 자리를 왼쪽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오른쪽으로 이동시키는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연산자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&lt;&lt; (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레프트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쉬프트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), &gt;&gt; (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라이트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쉬프트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 err="1"/>
              <a:t>쉬프트</a:t>
            </a:r>
            <a:r>
              <a:rPr lang="ko-KR" altLang="en-US" sz="1700" dirty="0"/>
              <a:t> 연산자는 </a:t>
            </a:r>
            <a:r>
              <a:rPr lang="ko-KR" altLang="en-US" sz="1700" dirty="0" err="1"/>
              <a:t>피연산자의</a:t>
            </a:r>
            <a:r>
              <a:rPr lang="ko-KR" altLang="en-US" sz="1700" dirty="0"/>
              <a:t> 값을 변경하지 않습니다</a:t>
            </a:r>
            <a:r>
              <a:rPr lang="en-US" altLang="ko-KR" sz="1700" dirty="0" smtClean="0"/>
              <a:t>.</a:t>
            </a:r>
            <a:endParaRPr lang="en-US" altLang="ko-KR" sz="1700" dirty="0"/>
          </a:p>
          <a:p>
            <a:pPr marL="742950" lvl="1" indent="-285750"/>
            <a:r>
              <a:rPr lang="pt-BR" altLang="ko-KR" sz="1700" dirty="0"/>
              <a:t>int </a:t>
            </a:r>
            <a:r>
              <a:rPr lang="pt-BR" altLang="ko-KR" sz="1700" dirty="0" smtClean="0"/>
              <a:t>num = 5;	-&gt; 0 </a:t>
            </a:r>
            <a:r>
              <a:rPr lang="pt-BR" altLang="ko-KR" sz="1700" dirty="0"/>
              <a:t>0 1 0 </a:t>
            </a:r>
            <a:r>
              <a:rPr lang="pt-BR" altLang="ko-KR" sz="1700" dirty="0" smtClean="0"/>
              <a:t>1</a:t>
            </a:r>
          </a:p>
          <a:p>
            <a:pPr marL="742950" lvl="1" indent="-285750"/>
            <a:r>
              <a:rPr lang="en-US" altLang="ko-KR" sz="1700" dirty="0" err="1"/>
              <a:t>System.out.println</a:t>
            </a:r>
            <a:r>
              <a:rPr lang="en-US" altLang="ko-KR" sz="1700" dirty="0"/>
              <a:t>( </a:t>
            </a:r>
            <a:r>
              <a:rPr lang="en-US" altLang="ko-KR" sz="1700" dirty="0" err="1"/>
              <a:t>num</a:t>
            </a:r>
            <a:r>
              <a:rPr lang="en-US" altLang="ko-KR" sz="1700" dirty="0"/>
              <a:t> </a:t>
            </a:r>
            <a:r>
              <a:rPr lang="en-US" altLang="ko-KR" sz="1700" dirty="0" smtClean="0"/>
              <a:t>&gt;&gt; </a:t>
            </a:r>
            <a:r>
              <a:rPr lang="en-US" altLang="ko-KR" sz="1700" dirty="0"/>
              <a:t>1 </a:t>
            </a:r>
            <a:r>
              <a:rPr lang="en-US" altLang="ko-KR" sz="1700" dirty="0" smtClean="0"/>
              <a:t>);</a:t>
            </a:r>
          </a:p>
          <a:p>
            <a:pPr marL="742950" lvl="1" indent="-285750"/>
            <a:r>
              <a:rPr lang="en-US" altLang="ko-KR" sz="1700" dirty="0" err="1"/>
              <a:t>System.out.println</a:t>
            </a:r>
            <a:r>
              <a:rPr lang="en-US" altLang="ko-KR" sz="1700" dirty="0"/>
              <a:t>(</a:t>
            </a:r>
            <a:r>
              <a:rPr lang="en-US" altLang="ko-KR" sz="1700" dirty="0" err="1"/>
              <a:t>num</a:t>
            </a:r>
            <a:r>
              <a:rPr lang="en-US" altLang="ko-KR" sz="1700" dirty="0" smtClean="0"/>
              <a:t>);</a:t>
            </a:r>
          </a:p>
          <a:p>
            <a:pPr marL="742950" lvl="1" indent="-285750"/>
            <a:endParaRPr lang="en-US" altLang="ko-K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 err="1"/>
              <a:t>쉬프트</a:t>
            </a:r>
            <a:r>
              <a:rPr lang="ko-KR" altLang="en-US" sz="1700" dirty="0"/>
              <a:t> </a:t>
            </a:r>
            <a:r>
              <a:rPr lang="ko-KR" altLang="en-US" sz="1700" dirty="0" smtClean="0"/>
              <a:t>연산자를 사용해 </a:t>
            </a:r>
            <a:r>
              <a:rPr lang="ko-KR" altLang="en-US" sz="1700" dirty="0" err="1" smtClean="0"/>
              <a:t>피연산자의</a:t>
            </a:r>
            <a:r>
              <a:rPr lang="ko-KR" altLang="en-US" sz="1700" dirty="0" smtClean="0"/>
              <a:t> </a:t>
            </a:r>
            <a:r>
              <a:rPr lang="ko-KR" altLang="en-US" sz="1700" dirty="0"/>
              <a:t>값을 </a:t>
            </a:r>
            <a:r>
              <a:rPr lang="ko-KR" altLang="en-US" sz="1700" dirty="0" smtClean="0"/>
              <a:t>변경하려면 대입 연산자를 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ko-KR" altLang="en-US" sz="1700" dirty="0" smtClean="0"/>
              <a:t>사용해야 합니다</a:t>
            </a:r>
            <a:r>
              <a:rPr lang="en-US" altLang="ko-KR" sz="1700" dirty="0" smtClean="0"/>
              <a:t>.</a:t>
            </a:r>
            <a:endParaRPr lang="en-US" altLang="ko-KR" sz="1700" dirty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/>
            <a:r>
              <a:rPr lang="pt-BR" altLang="ko-KR" sz="1700" dirty="0"/>
              <a:t>num &lt;&lt;= </a:t>
            </a:r>
            <a:r>
              <a:rPr lang="pt-BR" altLang="ko-KR" sz="1700" dirty="0" smtClean="0"/>
              <a:t>2;	-&gt; num </a:t>
            </a:r>
            <a:r>
              <a:rPr lang="pt-BR" altLang="ko-KR" sz="1700" dirty="0"/>
              <a:t>= num &lt;&lt; 2;</a:t>
            </a:r>
          </a:p>
          <a:p>
            <a:pPr marL="742950" lvl="1" indent="-285750"/>
            <a:r>
              <a:rPr lang="pt-BR" altLang="ko-KR" sz="1700" dirty="0" smtClean="0"/>
              <a:t>System.out.println(num</a:t>
            </a:r>
            <a:r>
              <a:rPr lang="pt-BR" altLang="ko-KR" sz="1700" dirty="0"/>
              <a:t>);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16159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삼항</a:t>
            </a:r>
            <a:r>
              <a:rPr lang="ko-KR" altLang="en-US" dirty="0" smtClean="0"/>
              <a:t> 연산자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조건식의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결과에 따라 값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식을 분기하는 연산자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형식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-&gt;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조건식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?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참일경우의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 값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식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거짓일경우의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 값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식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조건식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식의 결과가 참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거짓으로 나눠지는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식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sz="1700" dirty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/>
            <a:r>
              <a:rPr lang="en-US" altLang="ko-KR" sz="1700" dirty="0" err="1"/>
              <a:t>int</a:t>
            </a:r>
            <a:r>
              <a:rPr lang="en-US" altLang="ko-KR" sz="1700" dirty="0"/>
              <a:t> number;</a:t>
            </a:r>
          </a:p>
          <a:p>
            <a:pPr marL="742950" lvl="1" indent="-285750"/>
            <a:r>
              <a:rPr lang="en-US" altLang="ko-KR" sz="1700" dirty="0" smtClean="0"/>
              <a:t>number </a:t>
            </a:r>
            <a:r>
              <a:rPr lang="en-US" altLang="ko-KR" sz="1700" dirty="0"/>
              <a:t>= 12;</a:t>
            </a:r>
          </a:p>
          <a:p>
            <a:pPr marL="742950" lvl="1" indent="-285750"/>
            <a:r>
              <a:rPr lang="en-US" altLang="ko-KR" sz="1700" dirty="0" err="1" smtClean="0"/>
              <a:t>System.out.printf</a:t>
            </a:r>
            <a:r>
              <a:rPr lang="en-US" altLang="ko-KR" sz="1700" dirty="0"/>
              <a:t>("%d </a:t>
            </a:r>
            <a:r>
              <a:rPr lang="ko-KR" altLang="en-US" sz="1700" dirty="0"/>
              <a:t>는 </a:t>
            </a:r>
            <a:r>
              <a:rPr lang="en-US" altLang="ko-KR" sz="1700" dirty="0"/>
              <a:t>%s </a:t>
            </a:r>
            <a:r>
              <a:rPr lang="ko-KR" altLang="en-US" sz="1700" dirty="0"/>
              <a:t>입니다</a:t>
            </a:r>
            <a:r>
              <a:rPr lang="en-US" altLang="ko-KR" sz="1700" dirty="0"/>
              <a:t>.\n", number, 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en-US" altLang="ko-KR" sz="1700" dirty="0" smtClean="0"/>
              <a:t>			number </a:t>
            </a:r>
            <a:r>
              <a:rPr lang="en-US" altLang="ko-KR" sz="1700" dirty="0"/>
              <a:t>% 2 == 0 ? "</a:t>
            </a:r>
            <a:r>
              <a:rPr lang="ko-KR" altLang="en-US" sz="1700" dirty="0"/>
              <a:t>짝수</a:t>
            </a:r>
            <a:r>
              <a:rPr lang="en-US" altLang="ko-KR" sz="1700" dirty="0"/>
              <a:t>" : "</a:t>
            </a:r>
            <a:r>
              <a:rPr lang="ko-KR" altLang="en-US" sz="1700" dirty="0"/>
              <a:t>홀수</a:t>
            </a:r>
            <a:r>
              <a:rPr lang="en-US" altLang="ko-KR" sz="1700" dirty="0"/>
              <a:t>" );</a:t>
            </a:r>
          </a:p>
        </p:txBody>
      </p:sp>
    </p:spTree>
    <p:extLst>
      <p:ext uri="{BB962C8B-B14F-4D97-AF65-F5344CB8AC3E}">
        <p14:creationId xmlns:p14="http://schemas.microsoft.com/office/powerpoint/2010/main" val="43202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산술 연산자 </a:t>
            </a:r>
            <a:r>
              <a:rPr lang="en-US" altLang="ko-KR" dirty="0" smtClean="0"/>
              <a:t>(1/7)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사칙 연산과 나머지 연산에 사용되는 연산자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+, -, *,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/, %</a:t>
            </a:r>
          </a:p>
          <a:p>
            <a:endParaRPr lang="en-US" altLang="ko-K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/>
              <a:t>+ </a:t>
            </a:r>
            <a:r>
              <a:rPr lang="ko-KR" altLang="en-US" sz="1700" dirty="0"/>
              <a:t>연산자 </a:t>
            </a:r>
            <a:r>
              <a:rPr lang="en-US" altLang="ko-KR" sz="1700" dirty="0"/>
              <a:t>: </a:t>
            </a:r>
            <a:r>
              <a:rPr lang="ko-KR" altLang="en-US" sz="1700" dirty="0" err="1"/>
              <a:t>좌항과</a:t>
            </a:r>
            <a:r>
              <a:rPr lang="ko-KR" altLang="en-US" sz="1700" dirty="0"/>
              <a:t> </a:t>
            </a:r>
            <a:r>
              <a:rPr lang="ko-KR" altLang="en-US" sz="1700" dirty="0" err="1"/>
              <a:t>우항의</a:t>
            </a:r>
            <a:r>
              <a:rPr lang="ko-KR" altLang="en-US" sz="1700" dirty="0"/>
              <a:t> 합을 돌려주는 </a:t>
            </a:r>
            <a:r>
              <a:rPr lang="ko-KR" altLang="en-US" sz="1700" dirty="0" smtClean="0"/>
              <a:t>연산자</a:t>
            </a:r>
            <a:endParaRPr lang="en-US" altLang="ko-KR" sz="1700" dirty="0" smtClean="0"/>
          </a:p>
          <a:p>
            <a:pPr marL="742950" lvl="1" indent="-285750"/>
            <a:r>
              <a:rPr lang="en-US" altLang="ko-KR" sz="1700" dirty="0" smtClean="0"/>
              <a:t>result </a:t>
            </a:r>
            <a:r>
              <a:rPr lang="en-US" altLang="ko-KR" sz="1700" dirty="0"/>
              <a:t>= n1 + n2;</a:t>
            </a:r>
          </a:p>
          <a:p>
            <a:pPr marL="742950" lvl="1" indent="-285750"/>
            <a:r>
              <a:rPr lang="en-US" altLang="ko-KR" sz="1700" dirty="0" err="1" smtClean="0"/>
              <a:t>System.out.printf</a:t>
            </a:r>
            <a:r>
              <a:rPr lang="en-US" altLang="ko-KR" sz="1700" dirty="0"/>
              <a:t>("%d %c %d = %d\n", n1, '+', </a:t>
            </a:r>
            <a:r>
              <a:rPr lang="en-US" altLang="ko-KR" sz="1700" dirty="0" smtClean="0"/>
              <a:t>n2, result);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/>
              <a:t>- </a:t>
            </a:r>
            <a:r>
              <a:rPr lang="ko-KR" altLang="en-US" sz="1700" dirty="0"/>
              <a:t>연산자 </a:t>
            </a:r>
            <a:r>
              <a:rPr lang="en-US" altLang="ko-KR" sz="1700" dirty="0"/>
              <a:t>: </a:t>
            </a:r>
            <a:r>
              <a:rPr lang="ko-KR" altLang="en-US" sz="1700" dirty="0" err="1"/>
              <a:t>좌항에서</a:t>
            </a:r>
            <a:r>
              <a:rPr lang="ko-KR" altLang="en-US" sz="1700" dirty="0"/>
              <a:t> </a:t>
            </a:r>
            <a:r>
              <a:rPr lang="ko-KR" altLang="en-US" sz="1700" dirty="0" err="1"/>
              <a:t>우항을</a:t>
            </a:r>
            <a:r>
              <a:rPr lang="ko-KR" altLang="en-US" sz="1700" dirty="0"/>
              <a:t> 뺀 결과를 돌려주는 연산자</a:t>
            </a:r>
          </a:p>
          <a:p>
            <a:pPr marL="742950" lvl="1" indent="-285750"/>
            <a:r>
              <a:rPr lang="en-US" altLang="ko-KR" sz="1700" dirty="0" smtClean="0"/>
              <a:t>result </a:t>
            </a:r>
            <a:r>
              <a:rPr lang="en-US" altLang="ko-KR" sz="1700" dirty="0"/>
              <a:t>= n1 - n2;</a:t>
            </a:r>
          </a:p>
          <a:p>
            <a:pPr marL="742950" lvl="1" indent="-285750"/>
            <a:r>
              <a:rPr lang="en-US" altLang="ko-KR" sz="1700" dirty="0" err="1" smtClean="0"/>
              <a:t>System.out.printf</a:t>
            </a:r>
            <a:r>
              <a:rPr lang="en-US" altLang="ko-KR" sz="1700" dirty="0"/>
              <a:t>("%d %c %d = %d\n", n1, '-', </a:t>
            </a:r>
            <a:r>
              <a:rPr lang="en-US" altLang="ko-KR" sz="1700" dirty="0" smtClean="0"/>
              <a:t>n2, result</a:t>
            </a:r>
            <a:r>
              <a:rPr lang="en-US" altLang="ko-KR" sz="1700" dirty="0"/>
              <a:t>);</a:t>
            </a:r>
            <a:endParaRPr lang="en-US" altLang="ko-K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7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26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산술 연산자 </a:t>
            </a:r>
            <a:r>
              <a:rPr lang="en-US" altLang="ko-KR" dirty="0" smtClean="0"/>
              <a:t>(2/7)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사칙 연산과 나머지 연산에 사용되는 연산자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+, -, *,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/, %</a:t>
            </a:r>
          </a:p>
          <a:p>
            <a:endParaRPr lang="en-US" altLang="ko-K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/>
              <a:t>* 연산자 </a:t>
            </a:r>
            <a:r>
              <a:rPr lang="en-US" altLang="ko-KR" sz="1700" dirty="0"/>
              <a:t>: </a:t>
            </a:r>
            <a:r>
              <a:rPr lang="ko-KR" altLang="en-US" sz="1700" dirty="0" err="1"/>
              <a:t>좌항과</a:t>
            </a:r>
            <a:r>
              <a:rPr lang="ko-KR" altLang="en-US" sz="1700" dirty="0"/>
              <a:t> </a:t>
            </a:r>
            <a:r>
              <a:rPr lang="ko-KR" altLang="en-US" sz="1700" dirty="0" err="1"/>
              <a:t>우항의</a:t>
            </a:r>
            <a:r>
              <a:rPr lang="ko-KR" altLang="en-US" sz="1700" dirty="0"/>
              <a:t> 곱을 돌려주는 연산자</a:t>
            </a:r>
          </a:p>
          <a:p>
            <a:pPr marL="742950" lvl="1" indent="-285750"/>
            <a:r>
              <a:rPr lang="en-US" altLang="ko-KR" sz="1700" dirty="0" smtClean="0"/>
              <a:t>result </a:t>
            </a:r>
            <a:r>
              <a:rPr lang="en-US" altLang="ko-KR" sz="1700" dirty="0"/>
              <a:t>= n1 * n2;</a:t>
            </a:r>
          </a:p>
          <a:p>
            <a:pPr marL="742950" lvl="1" indent="-285750"/>
            <a:r>
              <a:rPr lang="en-US" altLang="ko-KR" sz="1700" dirty="0" err="1" smtClean="0"/>
              <a:t>System.out.printf</a:t>
            </a:r>
            <a:r>
              <a:rPr lang="en-US" altLang="ko-KR" sz="1700" dirty="0"/>
              <a:t>("%d %c %d = %d\n", n1, '*', </a:t>
            </a:r>
            <a:r>
              <a:rPr lang="en-US" altLang="ko-KR" sz="1700" dirty="0" smtClean="0"/>
              <a:t>n2, result</a:t>
            </a:r>
            <a:r>
              <a:rPr lang="en-US" altLang="ko-KR" sz="1700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/>
              <a:t>		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/ </a:t>
            </a:r>
            <a:r>
              <a:rPr lang="ko-KR" altLang="en-US" sz="1700" dirty="0"/>
              <a:t>연산자 </a:t>
            </a:r>
            <a:r>
              <a:rPr lang="en-US" altLang="ko-KR" sz="1700" dirty="0"/>
              <a:t>: </a:t>
            </a:r>
            <a:r>
              <a:rPr lang="ko-KR" altLang="en-US" sz="1700" dirty="0" err="1"/>
              <a:t>좌항에서</a:t>
            </a:r>
            <a:r>
              <a:rPr lang="ko-KR" altLang="en-US" sz="1700" dirty="0"/>
              <a:t> </a:t>
            </a:r>
            <a:r>
              <a:rPr lang="ko-KR" altLang="en-US" sz="1700" dirty="0" err="1"/>
              <a:t>우항을</a:t>
            </a:r>
            <a:r>
              <a:rPr lang="ko-KR" altLang="en-US" sz="1700" dirty="0"/>
              <a:t> 나눈 결과의 몫을 돌려주는 연산자</a:t>
            </a:r>
          </a:p>
          <a:p>
            <a:pPr marL="742950" lvl="1" indent="-285750"/>
            <a:r>
              <a:rPr lang="en-US" altLang="ko-KR" sz="1700" dirty="0" smtClean="0"/>
              <a:t>result </a:t>
            </a:r>
            <a:r>
              <a:rPr lang="en-US" altLang="ko-KR" sz="1700" dirty="0"/>
              <a:t>= n1 / n2;</a:t>
            </a:r>
          </a:p>
          <a:p>
            <a:pPr marL="742950" lvl="1" indent="-285750"/>
            <a:r>
              <a:rPr lang="en-US" altLang="ko-KR" sz="1700" dirty="0" err="1" smtClean="0"/>
              <a:t>System.out.printf</a:t>
            </a:r>
            <a:r>
              <a:rPr lang="en-US" altLang="ko-KR" sz="1700" dirty="0"/>
              <a:t>("%d %c %d = %d\n", n1, '/', </a:t>
            </a:r>
            <a:r>
              <a:rPr lang="en-US" altLang="ko-KR" sz="1700" dirty="0" smtClean="0"/>
              <a:t>n2, result</a:t>
            </a:r>
            <a:r>
              <a:rPr lang="en-US" altLang="ko-KR" sz="1700" dirty="0"/>
              <a:t>);</a:t>
            </a:r>
            <a:endParaRPr lang="ko-KR" altLang="en-US" sz="17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32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산술 연산자 </a:t>
            </a:r>
            <a:r>
              <a:rPr lang="en-US" altLang="ko-KR" dirty="0" smtClean="0"/>
              <a:t>(3/7)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사칙 연산과 나머지 연산에 사용되는 연산자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+, -, *,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/, %</a:t>
            </a:r>
          </a:p>
          <a:p>
            <a:endParaRPr lang="en-US" altLang="ko-K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/>
              <a:t>산술연산자의 결과</a:t>
            </a:r>
            <a:r>
              <a:rPr lang="en-US" altLang="ko-KR" sz="1700" dirty="0"/>
              <a:t>(</a:t>
            </a:r>
            <a:r>
              <a:rPr lang="ko-KR" altLang="en-US" sz="1700" dirty="0" smtClean="0"/>
              <a:t>리턴 값의 </a:t>
            </a:r>
            <a:r>
              <a:rPr lang="ko-KR" altLang="en-US" sz="1700" dirty="0"/>
              <a:t>타입</a:t>
            </a:r>
            <a:r>
              <a:rPr lang="en-US" altLang="ko-KR" sz="1700" dirty="0"/>
              <a:t>)</a:t>
            </a:r>
          </a:p>
          <a:p>
            <a:pPr marL="742950" lvl="1" indent="-285750"/>
            <a:r>
              <a:rPr lang="ko-KR" altLang="en-US" sz="1700" dirty="0" smtClean="0"/>
              <a:t>정수와 </a:t>
            </a:r>
            <a:r>
              <a:rPr lang="ko-KR" altLang="en-US" sz="1700" dirty="0"/>
              <a:t>정수 </a:t>
            </a:r>
            <a:r>
              <a:rPr lang="en-US" altLang="ko-KR" sz="1700" dirty="0"/>
              <a:t>-&gt; </a:t>
            </a:r>
            <a:r>
              <a:rPr lang="ko-KR" altLang="en-US" sz="1700" dirty="0"/>
              <a:t>정수</a:t>
            </a:r>
            <a:r>
              <a:rPr lang="en-US" altLang="ko-KR" sz="1700" dirty="0"/>
              <a:t>(</a:t>
            </a:r>
            <a:r>
              <a:rPr lang="en-US" altLang="ko-KR" sz="1700" dirty="0" err="1"/>
              <a:t>int</a:t>
            </a:r>
            <a:r>
              <a:rPr lang="en-US" altLang="ko-KR" sz="1700" dirty="0"/>
              <a:t>) 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en-US" altLang="ko-KR" sz="1700" dirty="0" smtClean="0"/>
              <a:t>( </a:t>
            </a:r>
            <a:r>
              <a:rPr lang="ko-KR" altLang="en-US" sz="1700" dirty="0"/>
              <a:t>나눗셈의 경우 실수 부분은 생략된 결과가 나옴 </a:t>
            </a:r>
            <a:r>
              <a:rPr lang="en-US" altLang="ko-KR" sz="1700" dirty="0"/>
              <a:t>- </a:t>
            </a:r>
            <a:r>
              <a:rPr lang="ko-KR" altLang="en-US" sz="1700" dirty="0"/>
              <a:t>반올림</a:t>
            </a:r>
            <a:r>
              <a:rPr lang="en-US" altLang="ko-KR" sz="1700" dirty="0"/>
              <a:t>X)</a:t>
            </a:r>
          </a:p>
          <a:p>
            <a:pPr marL="742950" lvl="1" indent="-285750"/>
            <a:r>
              <a:rPr lang="ko-KR" altLang="en-US" sz="1700" dirty="0" smtClean="0"/>
              <a:t>실수와 </a:t>
            </a:r>
            <a:r>
              <a:rPr lang="ko-KR" altLang="en-US" sz="1700" dirty="0"/>
              <a:t>정수 </a:t>
            </a:r>
            <a:r>
              <a:rPr lang="en-US" altLang="ko-KR" sz="1700" dirty="0"/>
              <a:t>-&gt; </a:t>
            </a:r>
            <a:r>
              <a:rPr lang="ko-KR" altLang="en-US" sz="1700" dirty="0"/>
              <a:t>실수 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en-US" altLang="ko-KR" sz="1700" dirty="0" smtClean="0"/>
              <a:t>( </a:t>
            </a:r>
            <a:r>
              <a:rPr lang="ko-KR" altLang="en-US" sz="1700" dirty="0"/>
              <a:t>연산이 이뤄지는 실수의 </a:t>
            </a:r>
            <a:r>
              <a:rPr lang="ko-KR" altLang="en-US" sz="1700" dirty="0" smtClean="0"/>
              <a:t>타입 중에서 큰 </a:t>
            </a:r>
            <a:r>
              <a:rPr lang="ko-KR" altLang="en-US" sz="1700" dirty="0" err="1" smtClean="0"/>
              <a:t>자료형이</a:t>
            </a:r>
            <a:r>
              <a:rPr lang="ko-KR" altLang="en-US" sz="1700" dirty="0" smtClean="0"/>
              <a:t> </a:t>
            </a:r>
            <a:r>
              <a:rPr lang="ko-KR" altLang="en-US" sz="1700" dirty="0" err="1"/>
              <a:t>리턴됩니다</a:t>
            </a:r>
            <a:r>
              <a:rPr lang="en-US" altLang="ko-KR" sz="1700" dirty="0" smtClean="0"/>
              <a:t>.)</a:t>
            </a:r>
          </a:p>
          <a:p>
            <a:pPr marL="742950" lvl="1" indent="-285750"/>
            <a:r>
              <a:rPr lang="ko-KR" altLang="en-US" sz="1700" dirty="0" smtClean="0"/>
              <a:t>정수와 실수 </a:t>
            </a:r>
            <a:r>
              <a:rPr lang="en-US" altLang="ko-KR" sz="1700" dirty="0" smtClean="0"/>
              <a:t>-&gt; </a:t>
            </a:r>
            <a:r>
              <a:rPr lang="ko-KR" altLang="en-US" sz="1700" dirty="0" smtClean="0"/>
              <a:t>실수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en-US" altLang="ko-KR" sz="1700" dirty="0" smtClean="0"/>
              <a:t>( </a:t>
            </a:r>
            <a:r>
              <a:rPr lang="ko-KR" altLang="en-US" sz="1700" dirty="0"/>
              <a:t>연산이 이뤄지는 실수의 타입에 맞춰 </a:t>
            </a:r>
            <a:r>
              <a:rPr lang="ko-KR" altLang="en-US" sz="1700" dirty="0" err="1"/>
              <a:t>리턴됩니다</a:t>
            </a:r>
            <a:r>
              <a:rPr lang="en-US" altLang="ko-KR" sz="1700" dirty="0" smtClean="0"/>
              <a:t>.)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14947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산술 연산자 </a:t>
            </a:r>
            <a:r>
              <a:rPr lang="en-US" altLang="ko-KR" dirty="0" smtClean="0"/>
              <a:t>(4/7)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사칙 연산과 나머지 연산에 사용되는 연산자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+, -, *,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/, %</a:t>
            </a:r>
          </a:p>
          <a:p>
            <a:endParaRPr lang="en-US" altLang="ko-K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/>
              <a:t>산술연산자의 결과</a:t>
            </a:r>
            <a:r>
              <a:rPr lang="en-US" altLang="ko-KR" sz="1700" dirty="0"/>
              <a:t>(</a:t>
            </a:r>
            <a:r>
              <a:rPr lang="ko-KR" altLang="en-US" sz="1700" dirty="0" err="1"/>
              <a:t>리턴값의</a:t>
            </a:r>
            <a:r>
              <a:rPr lang="ko-KR" altLang="en-US" sz="1700" dirty="0"/>
              <a:t> 타입</a:t>
            </a:r>
            <a:r>
              <a:rPr lang="en-US" altLang="ko-KR" sz="1700" dirty="0"/>
              <a:t>)</a:t>
            </a:r>
          </a:p>
          <a:p>
            <a:pPr marL="742950" lvl="1" indent="-285750"/>
            <a:r>
              <a:rPr lang="ko-KR" altLang="en-US" sz="1700" dirty="0" smtClean="0"/>
              <a:t>정수</a:t>
            </a:r>
            <a:r>
              <a:rPr lang="en-US" altLang="ko-KR" sz="1700" dirty="0"/>
              <a:t>(</a:t>
            </a:r>
            <a:r>
              <a:rPr lang="en-US" altLang="ko-KR" sz="1700" dirty="0" err="1"/>
              <a:t>int</a:t>
            </a:r>
            <a:r>
              <a:rPr lang="en-US" altLang="ko-KR" sz="1700" dirty="0"/>
              <a:t>) </a:t>
            </a:r>
            <a:r>
              <a:rPr lang="ko-KR" altLang="en-US" sz="1700" dirty="0"/>
              <a:t>와 실수</a:t>
            </a:r>
            <a:r>
              <a:rPr lang="en-US" altLang="ko-KR" sz="1700" dirty="0"/>
              <a:t>(double) </a:t>
            </a:r>
            <a:r>
              <a:rPr lang="ko-KR" altLang="en-US" sz="1700" dirty="0"/>
              <a:t>의 산술연산의 결과는 실수타입</a:t>
            </a:r>
            <a:r>
              <a:rPr lang="en-US" altLang="ko-KR" sz="1700" dirty="0"/>
              <a:t>(double</a:t>
            </a:r>
            <a:r>
              <a:rPr lang="en-US" altLang="ko-KR" sz="1700" dirty="0" smtClean="0"/>
              <a:t>)</a:t>
            </a:r>
            <a:r>
              <a:rPr lang="ko-KR" altLang="en-US" sz="1700" dirty="0" smtClean="0"/>
              <a:t>이 반환됩니다</a:t>
            </a:r>
            <a:r>
              <a:rPr lang="en-US" altLang="ko-KR" sz="1700" dirty="0"/>
              <a:t>.</a:t>
            </a:r>
          </a:p>
          <a:p>
            <a:pPr marL="1428750" lvl="2" indent="-285750"/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n3 = 10 + 1.1;</a:t>
            </a:r>
          </a:p>
          <a:p>
            <a:pPr marL="742950" lvl="1" indent="-285750"/>
            <a:r>
              <a:rPr lang="ko-KR" altLang="en-US" sz="1700" dirty="0" err="1" smtClean="0"/>
              <a:t>리턴되는</a:t>
            </a:r>
            <a:r>
              <a:rPr lang="ko-KR" altLang="en-US" sz="1700" dirty="0" smtClean="0"/>
              <a:t> </a:t>
            </a:r>
            <a:r>
              <a:rPr lang="ko-KR" altLang="en-US" sz="1700" dirty="0"/>
              <a:t>타입이 저장하고자 하는 변수의 타입과 </a:t>
            </a:r>
            <a:r>
              <a:rPr lang="ko-KR" altLang="en-US" sz="1700" dirty="0" smtClean="0"/>
              <a:t>일치하지 않으면</a:t>
            </a:r>
            <a:r>
              <a:rPr lang="en-US" altLang="ko-KR" sz="1700" dirty="0" smtClean="0"/>
              <a:t>, </a:t>
            </a:r>
            <a:br>
              <a:rPr lang="en-US" altLang="ko-KR" sz="1700" dirty="0" smtClean="0"/>
            </a:br>
            <a:r>
              <a:rPr lang="ko-KR" altLang="en-US" sz="1700" dirty="0" smtClean="0"/>
              <a:t>타입 </a:t>
            </a:r>
            <a:r>
              <a:rPr lang="ko-KR" altLang="en-US" sz="1700" dirty="0"/>
              <a:t>미스매치 </a:t>
            </a:r>
            <a:r>
              <a:rPr lang="ko-KR" altLang="en-US" sz="1700" dirty="0" smtClean="0"/>
              <a:t>에러가</a:t>
            </a:r>
            <a:r>
              <a:rPr lang="en-US" altLang="ko-KR" sz="1700" dirty="0" smtClean="0"/>
              <a:t> </a:t>
            </a:r>
            <a:r>
              <a:rPr lang="ko-KR" altLang="en-US" sz="1700" dirty="0"/>
              <a:t>발생됩니다</a:t>
            </a:r>
            <a:r>
              <a:rPr lang="en-US" altLang="ko-KR" sz="1700" dirty="0"/>
              <a:t>.</a:t>
            </a:r>
          </a:p>
          <a:p>
            <a:pPr marL="742950" lvl="1" indent="-285750"/>
            <a:r>
              <a:rPr lang="ko-KR" altLang="en-US" sz="1700" dirty="0" smtClean="0"/>
              <a:t>이때 </a:t>
            </a:r>
            <a:r>
              <a:rPr lang="ko-KR" altLang="en-US" sz="1700" dirty="0" err="1"/>
              <a:t>리턴되는</a:t>
            </a:r>
            <a:r>
              <a:rPr lang="ko-KR" altLang="en-US" sz="1700" dirty="0"/>
              <a:t> 값의 타입을 캐스팅 연산을 통해 변경할 수 있습니다</a:t>
            </a:r>
            <a:r>
              <a:rPr lang="en-US" altLang="ko-KR" sz="1700" dirty="0"/>
              <a:t>.</a:t>
            </a:r>
          </a:p>
          <a:p>
            <a:pPr marL="742950" lvl="1" indent="-285750"/>
            <a:r>
              <a:rPr lang="ko-KR" altLang="en-US" sz="1700" dirty="0" smtClean="0"/>
              <a:t>만약 </a:t>
            </a:r>
            <a:r>
              <a:rPr lang="ko-KR" altLang="en-US" sz="1700" dirty="0"/>
              <a:t>실수를 정수 타입으로 캐스팅한다면</a:t>
            </a:r>
            <a:r>
              <a:rPr lang="en-US" altLang="ko-KR" sz="1700" dirty="0"/>
              <a:t>, </a:t>
            </a:r>
            <a:r>
              <a:rPr lang="ko-KR" altLang="en-US" sz="1700" dirty="0"/>
              <a:t>실수 부분은 반올림 없이 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ko-KR" altLang="en-US" sz="1700" dirty="0" smtClean="0"/>
              <a:t>삭제됩니다</a:t>
            </a:r>
            <a:r>
              <a:rPr lang="en-US" altLang="ko-KR" sz="1700" dirty="0"/>
              <a:t>.</a:t>
            </a:r>
          </a:p>
          <a:p>
            <a:pPr marL="1428750" lvl="2" indent="-285750"/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n3 = 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)(10 + 1.1);</a:t>
            </a:r>
            <a:endParaRPr lang="ko-KR" altLang="en-US" sz="15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83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산술 연산자 </a:t>
            </a:r>
            <a:r>
              <a:rPr lang="en-US" altLang="ko-KR" dirty="0" smtClean="0"/>
              <a:t>(5/7)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사칙 연산과 나머지 연산에 사용되는 연산자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+, -, *,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/, %</a:t>
            </a:r>
          </a:p>
          <a:p>
            <a:endParaRPr lang="en-US" altLang="ko-K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/>
              <a:t>산술연산자의 결과</a:t>
            </a:r>
            <a:r>
              <a:rPr lang="en-US" altLang="ko-KR" sz="1700" dirty="0"/>
              <a:t>(</a:t>
            </a:r>
            <a:r>
              <a:rPr lang="ko-KR" altLang="en-US" sz="1700" dirty="0" err="1"/>
              <a:t>리턴값의</a:t>
            </a:r>
            <a:r>
              <a:rPr lang="ko-KR" altLang="en-US" sz="1700" dirty="0"/>
              <a:t> 타입</a:t>
            </a:r>
            <a:r>
              <a:rPr lang="en-US" altLang="ko-KR" sz="1700" dirty="0"/>
              <a:t>)</a:t>
            </a:r>
          </a:p>
          <a:p>
            <a:pPr marL="742950" lvl="1" indent="-285750"/>
            <a:r>
              <a:rPr lang="en-US" altLang="ko-KR" sz="1700" dirty="0"/>
              <a:t>byte b1 = 10;</a:t>
            </a:r>
          </a:p>
          <a:p>
            <a:pPr marL="742950" lvl="1" indent="-285750"/>
            <a:r>
              <a:rPr lang="en-US" altLang="ko-KR" sz="1700" dirty="0" smtClean="0"/>
              <a:t>byte </a:t>
            </a:r>
            <a:r>
              <a:rPr lang="en-US" altLang="ko-KR" sz="1700" dirty="0"/>
              <a:t>b2 = 10;</a:t>
            </a:r>
          </a:p>
          <a:p>
            <a:pPr marL="742950" lvl="1" indent="-285750"/>
            <a:endParaRPr lang="en-US" altLang="ko-KR" sz="1700" dirty="0" smtClean="0"/>
          </a:p>
          <a:p>
            <a:pPr marL="742950" lvl="1" indent="-285750"/>
            <a:r>
              <a:rPr lang="ko-KR" altLang="en-US" sz="1700" dirty="0" smtClean="0"/>
              <a:t>정수 </a:t>
            </a:r>
            <a:r>
              <a:rPr lang="ko-KR" altLang="en-US" sz="1700" dirty="0"/>
              <a:t>사이에서의 연산은 </a:t>
            </a:r>
            <a:r>
              <a:rPr lang="en-US" altLang="ko-KR" sz="1700" dirty="0" err="1"/>
              <a:t>int</a:t>
            </a:r>
            <a:r>
              <a:rPr lang="en-US" altLang="ko-KR" sz="1700" dirty="0"/>
              <a:t> </a:t>
            </a:r>
            <a:r>
              <a:rPr lang="ko-KR" altLang="en-US" sz="1700" dirty="0"/>
              <a:t>가 </a:t>
            </a:r>
            <a:r>
              <a:rPr lang="ko-KR" altLang="en-US" sz="1700" dirty="0" err="1" smtClean="0"/>
              <a:t>리턴되므로</a:t>
            </a:r>
            <a:r>
              <a:rPr lang="ko-KR" altLang="en-US" sz="1700" dirty="0" smtClean="0"/>
              <a:t> 작은 </a:t>
            </a:r>
            <a:r>
              <a:rPr lang="ko-KR" altLang="en-US" sz="1700" dirty="0"/>
              <a:t>사이즈의 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ko-KR" altLang="en-US" sz="1700" dirty="0" err="1" smtClean="0"/>
              <a:t>자료형에는</a:t>
            </a:r>
            <a:r>
              <a:rPr lang="ko-KR" altLang="en-US" sz="1700" dirty="0" smtClean="0"/>
              <a:t> </a:t>
            </a:r>
            <a:r>
              <a:rPr lang="ko-KR" altLang="en-US" sz="1700" dirty="0"/>
              <a:t>대입할 수 없습니다</a:t>
            </a:r>
            <a:r>
              <a:rPr lang="en-US" altLang="ko-KR" sz="1700" dirty="0"/>
              <a:t>.</a:t>
            </a:r>
          </a:p>
          <a:p>
            <a:pPr marL="742950" lvl="1" indent="-285750"/>
            <a:r>
              <a:rPr lang="en-US" altLang="ko-KR" sz="1700" dirty="0" smtClean="0"/>
              <a:t>byte </a:t>
            </a:r>
            <a:r>
              <a:rPr lang="en-US" altLang="ko-KR" sz="1700" dirty="0"/>
              <a:t>b3 = b1 + b2</a:t>
            </a:r>
            <a:r>
              <a:rPr lang="en-US" altLang="ko-KR" sz="1700" dirty="0" smtClean="0"/>
              <a:t>;		-&gt; X</a:t>
            </a:r>
            <a:endParaRPr lang="en-US" altLang="ko-KR" sz="1700" dirty="0"/>
          </a:p>
          <a:p>
            <a:pPr marL="742950" lvl="1" indent="-285750"/>
            <a:r>
              <a:rPr lang="en-US" altLang="ko-KR" sz="1700" dirty="0" smtClean="0"/>
              <a:t>byte </a:t>
            </a:r>
            <a:r>
              <a:rPr lang="en-US" altLang="ko-KR" sz="1700" dirty="0"/>
              <a:t>b3 = (byte)(b1 + b2</a:t>
            </a:r>
            <a:r>
              <a:rPr lang="en-US" altLang="ko-KR" sz="1700" dirty="0" smtClean="0"/>
              <a:t>);	-&gt; O</a:t>
            </a:r>
            <a:endParaRPr lang="ko-KR" altLang="en-US" sz="15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76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산술 연산자 </a:t>
            </a:r>
            <a:r>
              <a:rPr lang="en-US" altLang="ko-KR" dirty="0" smtClean="0"/>
              <a:t>(6/7)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사칙 연산과 나머지 연산에 사용되는 연산자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+, -, *,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/, %</a:t>
            </a:r>
          </a:p>
          <a:p>
            <a:endParaRPr lang="en-US" altLang="ko-K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%</a:t>
            </a:r>
            <a:r>
              <a:rPr lang="ko-KR" altLang="en-US" sz="1700" dirty="0" smtClean="0"/>
              <a:t> </a:t>
            </a:r>
            <a:r>
              <a:rPr lang="ko-KR" altLang="en-US" sz="1700" dirty="0"/>
              <a:t>연산자 </a:t>
            </a:r>
            <a:r>
              <a:rPr lang="en-US" altLang="ko-KR" sz="1700" dirty="0"/>
              <a:t>: </a:t>
            </a:r>
            <a:r>
              <a:rPr lang="ko-KR" altLang="en-US" sz="1700" dirty="0" err="1"/>
              <a:t>좌항에서</a:t>
            </a:r>
            <a:r>
              <a:rPr lang="ko-KR" altLang="en-US" sz="1700" dirty="0"/>
              <a:t> </a:t>
            </a:r>
            <a:r>
              <a:rPr lang="ko-KR" altLang="en-US" sz="1700" dirty="0" err="1"/>
              <a:t>우항을</a:t>
            </a:r>
            <a:r>
              <a:rPr lang="ko-KR" altLang="en-US" sz="1700" dirty="0"/>
              <a:t> 나눈 결과의 나머지를 </a:t>
            </a:r>
            <a:r>
              <a:rPr lang="ko-KR" altLang="en-US" sz="1700" dirty="0" smtClean="0"/>
              <a:t>돌려주는 연산자</a:t>
            </a:r>
            <a:endParaRPr lang="en-US" altLang="ko-KR" sz="1700" dirty="0" smtClean="0"/>
          </a:p>
          <a:p>
            <a:pPr marL="742950" lvl="1" indent="-285750"/>
            <a:r>
              <a:rPr lang="en-US" altLang="ko-KR" sz="1700" dirty="0"/>
              <a:t>10 % 3 -&gt; 1, 20 % 3 -&gt; 2</a:t>
            </a:r>
            <a:endParaRPr lang="ko-KR" altLang="en-US" sz="1700" dirty="0"/>
          </a:p>
          <a:p>
            <a:pPr marL="742950" lvl="1" indent="-285750"/>
            <a:r>
              <a:rPr lang="en-US" altLang="ko-KR" sz="1700" dirty="0"/>
              <a:t>result = n1 % n2;</a:t>
            </a:r>
          </a:p>
          <a:p>
            <a:pPr marL="742950" lvl="1" indent="-285750"/>
            <a:r>
              <a:rPr lang="en-US" altLang="ko-KR" sz="1700" dirty="0" err="1" smtClean="0"/>
              <a:t>System.out.printf</a:t>
            </a:r>
            <a:r>
              <a:rPr lang="en-US" altLang="ko-KR" sz="1700" dirty="0"/>
              <a:t>("%d %c %d = %d\n", n1, '%', n2, result);</a:t>
            </a:r>
            <a:endParaRPr lang="ko-KR" altLang="en-US" sz="15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700" dirty="0" smtClean="0"/>
          </a:p>
        </p:txBody>
      </p:sp>
    </p:spTree>
    <p:extLst>
      <p:ext uri="{BB962C8B-B14F-4D97-AF65-F5344CB8AC3E}">
        <p14:creationId xmlns:p14="http://schemas.microsoft.com/office/powerpoint/2010/main" val="268330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180</TotalTime>
  <Words>1272</Words>
  <Application>Microsoft Office PowerPoint</Application>
  <PresentationFormat>화면 슬라이드 쇼(4:3)</PresentationFormat>
  <Paragraphs>369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필수</vt:lpstr>
      <vt:lpstr>연산자 (Operator)</vt:lpstr>
      <vt:lpstr>목차</vt:lpstr>
      <vt:lpstr>연산자란?</vt:lpstr>
      <vt:lpstr>산술 연산자 (1/7)</vt:lpstr>
      <vt:lpstr>산술 연산자 (2/7)</vt:lpstr>
      <vt:lpstr>산술 연산자 (3/7)</vt:lpstr>
      <vt:lpstr>산술 연산자 (4/7)</vt:lpstr>
      <vt:lpstr>산술 연산자 (5/7)</vt:lpstr>
      <vt:lpstr>산술 연산자 (6/7)</vt:lpstr>
      <vt:lpstr>산술 연산자 (7/7)</vt:lpstr>
      <vt:lpstr>관계 연산자 (1/4)</vt:lpstr>
      <vt:lpstr>관계 연산자 (2/4)</vt:lpstr>
      <vt:lpstr>관계 연산자 (3/4)</vt:lpstr>
      <vt:lpstr>관계 연산자 (4/4)</vt:lpstr>
      <vt:lpstr>논리 연산자 (1/3)</vt:lpstr>
      <vt:lpstr>논리 연산자 (2/3)</vt:lpstr>
      <vt:lpstr>논리 연산자 (3/3)</vt:lpstr>
      <vt:lpstr>증가/증감 연산자 (1/5)</vt:lpstr>
      <vt:lpstr>증가/증감 연산자 (2/5)</vt:lpstr>
      <vt:lpstr>증가/증감 연산자 (3/5)</vt:lpstr>
      <vt:lpstr>증가/증감 연산자 (4/5)</vt:lpstr>
      <vt:lpstr>증가/증감 연산자 (5/5)</vt:lpstr>
      <vt:lpstr>대입 연산자 (1/3)</vt:lpstr>
      <vt:lpstr>대입 연산자 (2/3)</vt:lpstr>
      <vt:lpstr>대입 연산자 (3/3)</vt:lpstr>
      <vt:lpstr>비트 연산자 (1/3)</vt:lpstr>
      <vt:lpstr>비트 연산자 (2/3)</vt:lpstr>
      <vt:lpstr>비트 연산자 (3/3)</vt:lpstr>
      <vt:lpstr>쉬프트 연산자 (1/3)</vt:lpstr>
      <vt:lpstr>쉬프트 연산자 (2/3)</vt:lpstr>
      <vt:lpstr>쉬프트 연산자 (3/3)</vt:lpstr>
      <vt:lpstr>삼항 연산자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…</dc:title>
  <dc:creator>Yongseong.Cho</dc:creator>
  <cp:lastModifiedBy>yongseong.cho</cp:lastModifiedBy>
  <cp:revision>64</cp:revision>
  <dcterms:created xsi:type="dcterms:W3CDTF">2016-03-14T09:12:30Z</dcterms:created>
  <dcterms:modified xsi:type="dcterms:W3CDTF">2016-03-16T15:18:04Z</dcterms:modified>
</cp:coreProperties>
</file>