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7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59" r:id="rId13"/>
    <p:sldId id="379" r:id="rId14"/>
    <p:sldId id="380" r:id="rId15"/>
    <p:sldId id="381" r:id="rId16"/>
    <p:sldId id="382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2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smtClean="0"/>
              <a:t>객체지향과 클래스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객체지향의 </a:t>
            </a:r>
            <a:r>
              <a:rPr lang="ko-KR" altLang="en-US" dirty="0"/>
              <a:t>장점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문제를 쉽고 자연스럽게 프로그램화</a:t>
            </a:r>
            <a:r>
              <a:rPr lang="en-US" altLang="ko-KR" sz="1700" dirty="0"/>
              <a:t>(</a:t>
            </a:r>
            <a:r>
              <a:rPr lang="ko-KR" altLang="en-US" sz="1700" dirty="0"/>
              <a:t>모델링</a:t>
            </a:r>
            <a:r>
              <a:rPr lang="en-US" altLang="ko-KR" sz="1700" dirty="0"/>
              <a:t>) </a:t>
            </a:r>
            <a:r>
              <a:rPr lang="ko-KR" altLang="en-US" sz="1700" dirty="0"/>
              <a:t>할 수 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쉬운 프로그램의 개발로 인한 생산성을 향상시킬 수 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프로그램 모듈을 재사용할 수 있다</a:t>
            </a:r>
            <a:r>
              <a:rPr lang="en-US" altLang="ko-KR" sz="17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8840"/>
            <a:ext cx="59436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4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객체 </a:t>
            </a:r>
            <a:r>
              <a:rPr lang="en-US" altLang="ko-KR" dirty="0" smtClean="0"/>
              <a:t>(1/5)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클래스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하나의 클래스로부터 여러 개의 객체를 생성하기 위해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사용하는 형판</a:t>
            </a:r>
            <a:endParaRPr lang="ko-KR" altLang="en-US" sz="1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9342" y="2924944"/>
            <a:ext cx="3558842" cy="363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7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객체 </a:t>
            </a:r>
            <a:r>
              <a:rPr lang="en-US" altLang="ko-KR" dirty="0" smtClean="0"/>
              <a:t>(2/5)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객체의 구성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“속성</a:t>
            </a:r>
            <a:r>
              <a:rPr lang="en-US" altLang="ko-KR" sz="1700" dirty="0"/>
              <a:t>+</a:t>
            </a:r>
            <a:r>
              <a:rPr lang="ko-KR" altLang="en-US" sz="1700" dirty="0"/>
              <a:t>기능”으로 구성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객체를 생성하는 클래스 역시  “속성</a:t>
            </a:r>
            <a:r>
              <a:rPr lang="en-US" altLang="ko-KR" sz="1700" dirty="0"/>
              <a:t>+</a:t>
            </a:r>
            <a:r>
              <a:rPr lang="ko-KR" altLang="en-US" sz="1700" dirty="0"/>
              <a:t>기능”으로 구성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284984"/>
            <a:ext cx="5429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6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객체 </a:t>
            </a:r>
            <a:r>
              <a:rPr lang="en-US" altLang="ko-KR" dirty="0" smtClean="0"/>
              <a:t>(3/5)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95" y="2222723"/>
            <a:ext cx="5762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4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객체 </a:t>
            </a:r>
            <a:r>
              <a:rPr lang="en-US" altLang="ko-KR" dirty="0" smtClean="0"/>
              <a:t>(4/5)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클래스로부터 객체를 생성하는 과정을 실체화</a:t>
            </a:r>
            <a:r>
              <a:rPr lang="en-US" altLang="ko-KR" dirty="0"/>
              <a:t>(instantiation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라고 하며</a:t>
            </a:r>
            <a:r>
              <a:rPr lang="en-US" altLang="ko-KR" dirty="0" smtClean="0"/>
              <a:t>, </a:t>
            </a:r>
            <a:r>
              <a:rPr lang="ko-KR" altLang="en-US" dirty="0"/>
              <a:t>객체를 </a:t>
            </a:r>
            <a:r>
              <a:rPr lang="ko-KR" altLang="en-US" dirty="0" err="1"/>
              <a:t>인스턴스</a:t>
            </a:r>
            <a:r>
              <a:rPr lang="en-US" altLang="ko-KR" dirty="0"/>
              <a:t>(instance)</a:t>
            </a:r>
            <a:r>
              <a:rPr lang="ko-KR" altLang="en-US" dirty="0"/>
              <a:t>라 부르기도 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즉 </a:t>
            </a:r>
            <a:r>
              <a:rPr lang="ko-KR" altLang="en-US" dirty="0"/>
              <a:t>객체와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같은 </a:t>
            </a:r>
            <a:r>
              <a:rPr lang="ko-KR" altLang="en-US" dirty="0"/>
              <a:t>용어로 간주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52578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객체 </a:t>
            </a:r>
            <a:r>
              <a:rPr lang="en-US" altLang="ko-KR" dirty="0" smtClean="0"/>
              <a:t>(5/5)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060848"/>
            <a:ext cx="78962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4910286"/>
            <a:ext cx="3314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4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기존 클래스의 기능을 가지면서 추가적인 기능을 가진 클래스를 만들려면 어떻게 해야 </a:t>
            </a:r>
            <a:r>
              <a:rPr lang="ko-KR" altLang="en-US" dirty="0" smtClean="0"/>
              <a:t>할까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기존 클래스를 그대로 복사하고</a:t>
            </a:r>
            <a:r>
              <a:rPr lang="en-US" altLang="ko-KR" sz="1700" dirty="0"/>
              <a:t>, </a:t>
            </a:r>
            <a:r>
              <a:rPr lang="ko-KR" altLang="en-US" sz="1700" dirty="0"/>
              <a:t>추가적인 기능을 추가하는 방법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/>
              <a:t>이 방법은 코드의 중복이라는 문제와</a:t>
            </a:r>
            <a:r>
              <a:rPr lang="en-US" altLang="ko-KR" sz="1500" dirty="0"/>
              <a:t>, </a:t>
            </a:r>
            <a:r>
              <a:rPr lang="ko-KR" altLang="en-US" sz="1500" dirty="0"/>
              <a:t>추후 중복된 코드가 변경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되었을 </a:t>
            </a:r>
            <a:r>
              <a:rPr lang="ko-KR" altLang="en-US" sz="1500" dirty="0"/>
              <a:t>때의 복잡한 수정</a:t>
            </a:r>
            <a:r>
              <a:rPr lang="en-US" altLang="ko-KR" sz="1500" dirty="0"/>
              <a:t>(</a:t>
            </a:r>
            <a:r>
              <a:rPr lang="ko-KR" altLang="en-US" sz="1500" dirty="0"/>
              <a:t>복사한 곳을 다 수정해야 하는 문제 발생</a:t>
            </a:r>
            <a:r>
              <a:rPr lang="en-US" altLang="ko-KR" sz="1500" dirty="0"/>
              <a:t>)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문제가 </a:t>
            </a:r>
            <a:r>
              <a:rPr lang="ko-KR" altLang="en-US" sz="1500" dirty="0"/>
              <a:t>발생</a:t>
            </a:r>
            <a:r>
              <a:rPr lang="en-US" altLang="ko-KR" sz="15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 </a:t>
            </a:r>
            <a:r>
              <a:rPr lang="ko-KR" altLang="en-US" sz="1700" dirty="0"/>
              <a:t>지향에서는 이러한 문제를 상속이라는 기능으로 해결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/>
              <a:t>즉 새로운 클래스를 만들 때 상위 클래스를 지정함으로써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상위 </a:t>
            </a:r>
            <a:r>
              <a:rPr lang="ko-KR" altLang="en-US" sz="1500" dirty="0"/>
              <a:t>클래스의 모든 속성과 기능을 상속받고</a:t>
            </a:r>
            <a:r>
              <a:rPr lang="en-US" altLang="ko-KR" sz="1500" dirty="0"/>
              <a:t>, </a:t>
            </a:r>
            <a:r>
              <a:rPr lang="ko-KR" altLang="en-US" sz="1500" dirty="0"/>
              <a:t>자신의 클래스에는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추가적인 </a:t>
            </a:r>
            <a:r>
              <a:rPr lang="ko-KR" altLang="en-US" sz="1500" dirty="0"/>
              <a:t>속성과 기능만을 추가하는 방법</a:t>
            </a:r>
          </a:p>
        </p:txBody>
      </p:sp>
    </p:spTree>
    <p:extLst>
      <p:ext uri="{BB962C8B-B14F-4D97-AF65-F5344CB8AC3E}">
        <p14:creationId xmlns:p14="http://schemas.microsoft.com/office/powerpoint/2010/main" val="15234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(2/7)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32" y="2138537"/>
            <a:ext cx="3840460" cy="395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(3/7)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159471"/>
            <a:ext cx="64960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0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객체지향의 개요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클래스와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상속 </a:t>
            </a:r>
            <a:r>
              <a:rPr lang="en-US" altLang="ko-KR" dirty="0" smtClean="0"/>
              <a:t>(Extends)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캡슐화 </a:t>
            </a:r>
            <a:r>
              <a:rPr lang="en-US" altLang="ko-KR" dirty="0"/>
              <a:t>(</a:t>
            </a:r>
            <a:r>
              <a:rPr lang="en-US" altLang="ko-KR" dirty="0" smtClean="0"/>
              <a:t>Encapsulation)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메시지 </a:t>
            </a:r>
            <a:r>
              <a:rPr lang="en-US" altLang="ko-KR" dirty="0" smtClean="0"/>
              <a:t>(Message)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추상화 </a:t>
            </a:r>
            <a:r>
              <a:rPr lang="en-US" altLang="ko-KR" dirty="0" smtClean="0"/>
              <a:t>(</a:t>
            </a:r>
            <a:r>
              <a:rPr lang="en-US" altLang="ko-KR" dirty="0" smtClean="0"/>
              <a:t>Abstraction)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Polymorphism)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(4/7)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188046"/>
            <a:ext cx="74199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380" y="5045016"/>
            <a:ext cx="2912608" cy="175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54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(5/7)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/>
              <a:t>상속은 확장</a:t>
            </a:r>
            <a:r>
              <a:rPr lang="en-US" altLang="ko-KR" dirty="0"/>
              <a:t>(extend)</a:t>
            </a:r>
            <a:r>
              <a:rPr lang="ko-KR" altLang="en-US" dirty="0"/>
              <a:t>의 개념으로 계층 구조를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가질 </a:t>
            </a:r>
            <a:r>
              <a:rPr lang="ko-KR" altLang="en-US" dirty="0"/>
              <a:t>수 있다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상위 계층으로 갈수록 공통점은 일반화되고 간단해진다</a:t>
            </a:r>
            <a:r>
              <a:rPr lang="en-US" altLang="ko-KR" sz="1700" dirty="0"/>
              <a:t>.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하위 </a:t>
            </a:r>
            <a:r>
              <a:rPr lang="ko-KR" altLang="en-US" sz="1700" dirty="0"/>
              <a:t>계층으로 갈수록 클래스는 특수화되고 개별화된다</a:t>
            </a:r>
            <a:r>
              <a:rPr lang="en-US" altLang="ko-KR" sz="1700" dirty="0"/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7082"/>
            <a:ext cx="4880397" cy="280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5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(6/7)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 </a:t>
            </a:r>
            <a:r>
              <a:rPr lang="ko-KR" altLang="en-US" dirty="0"/>
              <a:t>계층 구조에서 상속의 예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28083"/>
            <a:ext cx="596084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(7/7)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 </a:t>
            </a:r>
            <a:r>
              <a:rPr lang="ko-KR" altLang="en-US" dirty="0"/>
              <a:t>상속의 이점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소프트웨어 설계를 간단하게 할 수 있는 장점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코드를 간결하게 할 수 있다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코드의 재 </a:t>
            </a:r>
            <a:r>
              <a:rPr lang="ko-KR" altLang="en-US" sz="1700" dirty="0" err="1"/>
              <a:t>사용성을</a:t>
            </a:r>
            <a:r>
              <a:rPr lang="ko-KR" altLang="en-US" sz="1700" dirty="0"/>
              <a:t> 높인다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4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3515"/>
            <a:ext cx="6003950" cy="345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캡슐화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Encapsulation)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캡슐화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감기에 걸렸을 때 먹는 캡슐약과 같은 개념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캡슐 약에는 많은 성분이 포함되어 있지만</a:t>
            </a:r>
            <a:r>
              <a:rPr lang="en-US" altLang="ko-KR" sz="1700" dirty="0"/>
              <a:t>, </a:t>
            </a:r>
            <a:r>
              <a:rPr lang="ko-KR" altLang="en-US" sz="1700" dirty="0"/>
              <a:t>단순히 감기를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낫게 해 </a:t>
            </a:r>
            <a:r>
              <a:rPr lang="ko-KR" altLang="en-US" sz="1700" dirty="0"/>
              <a:t>준다고 생각</a:t>
            </a:r>
          </a:p>
        </p:txBody>
      </p:sp>
    </p:spTree>
    <p:extLst>
      <p:ext uri="{BB962C8B-B14F-4D97-AF65-F5344CB8AC3E}">
        <p14:creationId xmlns:p14="http://schemas.microsoft.com/office/powerpoint/2010/main" val="17090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캡슐화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Encapsulation)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캡슐화를 통한 ‘정보의 은폐</a:t>
            </a:r>
            <a:r>
              <a:rPr lang="en-US" altLang="ko-KR" dirty="0"/>
              <a:t>(information hiding)’</a:t>
            </a:r>
            <a:r>
              <a:rPr lang="ko-KR" altLang="en-US" dirty="0"/>
              <a:t>의 장점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객체에 포함된 정보의 손상과 오용을 막을 수 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 내부의 조작 방법이 바뀌어도 사용방법은 바뀌지 않는다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데이터가 바뀌어도 다른 객체에 영향을 주지 않아 독립성이 유지된다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처리된 결과만 사용하므로 객체의 </a:t>
            </a:r>
            <a:r>
              <a:rPr lang="ko-KR" altLang="en-US" sz="1700" dirty="0" err="1"/>
              <a:t>이식성이</a:t>
            </a:r>
            <a:r>
              <a:rPr lang="ko-KR" altLang="en-US" sz="1700" dirty="0"/>
              <a:t> 좋다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객체를 부품화 할 수 있어 새로운 시스템의 구성에 부품처럼 사용할 수 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393" y="3933056"/>
            <a:ext cx="4614863" cy="25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7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캡슐화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Encapsulation)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00808"/>
            <a:ext cx="55245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1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메세지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(message)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메시지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객체에 일을 시키는 </a:t>
            </a:r>
            <a:r>
              <a:rPr lang="ko-KR" altLang="en-US" sz="1700" dirty="0" smtClean="0"/>
              <a:t>행위</a:t>
            </a:r>
            <a:endParaRPr lang="ko-KR" altLang="en-US" sz="17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 사이의 메시지 전달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55615"/>
            <a:ext cx="55911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4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메세지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(message)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050" y="2204864"/>
            <a:ext cx="7372350" cy="34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91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추</a:t>
            </a:r>
            <a:r>
              <a:rPr lang="ko-KR" altLang="en-US" dirty="0"/>
              <a:t>상</a:t>
            </a:r>
            <a:r>
              <a:rPr lang="ko-KR" altLang="en-US" dirty="0" smtClean="0"/>
              <a:t>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(Abstraction)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 세계의 </a:t>
            </a:r>
            <a:r>
              <a:rPr lang="ko-KR" altLang="en-US" dirty="0"/>
              <a:t>문제를 객체로 전환할 때 중요한 개념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추상화는 복잡한 문제들 중에 공통적인 부분을 추출하여 추상 클래스로 제공하고</a:t>
            </a:r>
            <a:r>
              <a:rPr lang="en-US" altLang="ko-KR" sz="1700" dirty="0"/>
              <a:t>, </a:t>
            </a:r>
            <a:r>
              <a:rPr lang="ko-KR" altLang="en-US" sz="1700" dirty="0"/>
              <a:t>상속을 이용하여 나머지 클래스들을 하위 클래스로 제공하는 기법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921693"/>
            <a:ext cx="5610225" cy="1739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46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2457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객체지향의 개념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객체지향</a:t>
            </a:r>
            <a:r>
              <a:rPr lang="en-US" altLang="ko-KR" dirty="0"/>
              <a:t>(Object-Oriented)</a:t>
            </a:r>
            <a:r>
              <a:rPr lang="ko-KR" altLang="en-US" dirty="0"/>
              <a:t>이론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컴퓨터를 통하여 </a:t>
            </a:r>
            <a:r>
              <a:rPr lang="ko-KR" altLang="en-US" sz="1700" dirty="0" smtClean="0"/>
              <a:t>실 세계와 </a:t>
            </a:r>
            <a:r>
              <a:rPr lang="ko-KR" altLang="en-US" sz="1700" dirty="0"/>
              <a:t>같은 </a:t>
            </a:r>
            <a:r>
              <a:rPr lang="ko-KR" altLang="en-US" sz="1700" dirty="0" smtClean="0"/>
              <a:t>환경을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흉내</a:t>
            </a:r>
            <a:r>
              <a:rPr lang="en-US" altLang="ko-KR" sz="1700" dirty="0"/>
              <a:t>(simulation)</a:t>
            </a:r>
            <a:r>
              <a:rPr lang="ko-KR" altLang="en-US" sz="1700" dirty="0"/>
              <a:t>내기 위해 발전한 이론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 세계의 </a:t>
            </a:r>
            <a:r>
              <a:rPr lang="ko-KR" altLang="en-US" dirty="0"/>
              <a:t>사물 </a:t>
            </a:r>
            <a:r>
              <a:rPr lang="en-US" altLang="ko-KR" dirty="0" smtClean="0"/>
              <a:t>=&gt; </a:t>
            </a:r>
            <a:r>
              <a:rPr lang="ko-KR" altLang="en-US" dirty="0"/>
              <a:t>속성 </a:t>
            </a:r>
            <a:r>
              <a:rPr lang="en-US" altLang="ko-KR" dirty="0"/>
              <a:t>+ </a:t>
            </a:r>
            <a:r>
              <a:rPr lang="ko-KR" altLang="en-US" dirty="0"/>
              <a:t>기능으로 구성</a:t>
            </a:r>
          </a:p>
        </p:txBody>
      </p:sp>
    </p:spTree>
    <p:extLst>
      <p:ext uri="{BB962C8B-B14F-4D97-AF65-F5344CB8AC3E}">
        <p14:creationId xmlns:p14="http://schemas.microsoft.com/office/powerpoint/2010/main" val="2942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추</a:t>
            </a:r>
            <a:r>
              <a:rPr lang="ko-KR" altLang="en-US" dirty="0"/>
              <a:t>상</a:t>
            </a:r>
            <a:r>
              <a:rPr lang="ko-KR" altLang="en-US" dirty="0" smtClean="0"/>
              <a:t>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(Abstraction)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추상화를 </a:t>
            </a:r>
            <a:r>
              <a:rPr lang="ko-KR" altLang="en-US" dirty="0"/>
              <a:t>하지 않을 경우에 도형을 그리는 문제</a:t>
            </a:r>
            <a:endParaRPr lang="ko-KR" altLang="en-US" sz="17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7" y="3023592"/>
            <a:ext cx="78771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추</a:t>
            </a:r>
            <a:r>
              <a:rPr lang="ko-KR" altLang="en-US" dirty="0"/>
              <a:t>상</a:t>
            </a:r>
            <a:r>
              <a:rPr lang="ko-KR" altLang="en-US" dirty="0" smtClean="0"/>
              <a:t>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(Abstraction)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추상화를 </a:t>
            </a:r>
            <a:r>
              <a:rPr lang="ko-KR" altLang="en-US" dirty="0"/>
              <a:t>적용하여 도형을 그리는 문제</a:t>
            </a:r>
            <a:endParaRPr lang="ko-KR" altLang="en-US" sz="17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597034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7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94013"/>
            <a:ext cx="4746476" cy="285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(Polymorphism</a:t>
            </a:r>
            <a:r>
              <a:rPr lang="en-US" altLang="ko-KR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다형성</a:t>
            </a:r>
            <a:r>
              <a:rPr lang="en-US" altLang="ko-KR" dirty="0"/>
              <a:t>(Polymorphism)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객체지향의 중요한 개념 중에 하나로서 다양한</a:t>
            </a:r>
            <a:r>
              <a:rPr lang="en-US" altLang="ko-KR" sz="1700" dirty="0"/>
              <a:t>(poly)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변신</a:t>
            </a:r>
            <a:r>
              <a:rPr lang="en-US" altLang="ko-KR" sz="1700" dirty="0"/>
              <a:t>(morphism)</a:t>
            </a:r>
            <a:r>
              <a:rPr lang="ko-KR" altLang="en-US" sz="1700" dirty="0"/>
              <a:t>을 의미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서로 다른 객체가 동일한 메시지에 대하여 서로 다른 방법으로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응답할 </a:t>
            </a:r>
            <a:r>
              <a:rPr lang="ko-KR" altLang="en-US" sz="1700" dirty="0"/>
              <a:t>수 있는 기능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1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(1/7)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 </a:t>
            </a:r>
            <a:r>
              <a:rPr lang="ko-KR" altLang="en-US" dirty="0"/>
              <a:t>지향의 개요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 </a:t>
            </a:r>
            <a:r>
              <a:rPr lang="ko-KR" altLang="en-US" sz="1700" dirty="0"/>
              <a:t>지향은 </a:t>
            </a:r>
            <a:r>
              <a:rPr lang="ko-KR" altLang="en-US" sz="1700" dirty="0" smtClean="0"/>
              <a:t>실 세계의 </a:t>
            </a:r>
            <a:r>
              <a:rPr lang="ko-KR" altLang="en-US" sz="1700" dirty="0"/>
              <a:t>요소들을 “속성</a:t>
            </a:r>
            <a:r>
              <a:rPr lang="en-US" altLang="ko-KR" sz="1700" dirty="0"/>
              <a:t>+</a:t>
            </a:r>
            <a:r>
              <a:rPr lang="ko-KR" altLang="en-US" sz="1700" dirty="0"/>
              <a:t>기능”으로 표현한 것입니다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자바는 </a:t>
            </a:r>
            <a:r>
              <a:rPr lang="ko-KR" altLang="en-US" sz="1700" dirty="0"/>
              <a:t>객체 지향의 역사적 측면에서 볼 때 대표적으로 성공한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언어입니다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절차 </a:t>
            </a:r>
            <a:r>
              <a:rPr lang="ko-KR" altLang="en-US" sz="1700" dirty="0"/>
              <a:t>지향은 기능 중심과 자료와 절차의 분리에서 오는 문제점을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가진 </a:t>
            </a:r>
            <a:r>
              <a:rPr lang="ko-KR" altLang="en-US" sz="1700" dirty="0"/>
              <a:t>언어입니다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소프트웨어 </a:t>
            </a:r>
            <a:r>
              <a:rPr lang="ko-KR" altLang="en-US" sz="1700" dirty="0"/>
              <a:t>개발 분야에서 약 </a:t>
            </a:r>
            <a:r>
              <a:rPr lang="en-US" altLang="ko-KR" sz="1700" dirty="0"/>
              <a:t>60% </a:t>
            </a:r>
            <a:r>
              <a:rPr lang="ko-KR" altLang="en-US" sz="1700" dirty="0"/>
              <a:t>가까이 객체 지향 언어가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사용되고 </a:t>
            </a:r>
            <a:r>
              <a:rPr lang="ko-KR" altLang="en-US" sz="1700" dirty="0"/>
              <a:t>있습니다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 </a:t>
            </a:r>
            <a:r>
              <a:rPr lang="ko-KR" altLang="en-US" sz="1700" dirty="0"/>
              <a:t>지향은 우리들의 </a:t>
            </a:r>
            <a:r>
              <a:rPr lang="ko-KR" altLang="en-US" sz="1700" dirty="0" smtClean="0"/>
              <a:t>실 세계를 </a:t>
            </a:r>
            <a:r>
              <a:rPr lang="ko-KR" altLang="en-US" sz="1700" dirty="0"/>
              <a:t>그대로 반영할 수 있는 프로그래밍 방법입니다</a:t>
            </a:r>
            <a:r>
              <a:rPr lang="en-US" altLang="ko-KR" sz="17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46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(2/7)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클래스와 </a:t>
            </a:r>
            <a:r>
              <a:rPr lang="ko-KR" altLang="en-US" dirty="0"/>
              <a:t>객체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클래스는 </a:t>
            </a:r>
            <a:r>
              <a:rPr lang="ko-KR" altLang="en-US" sz="1700" dirty="0"/>
              <a:t>객체를 생성하는 </a:t>
            </a:r>
            <a:r>
              <a:rPr lang="ko-KR" altLang="en-US" sz="1700" dirty="0" smtClean="0"/>
              <a:t>형판</a:t>
            </a:r>
            <a:r>
              <a:rPr lang="en-US" altLang="ko-KR" sz="1700" dirty="0" smtClean="0"/>
              <a:t>(template) </a:t>
            </a:r>
            <a:r>
              <a:rPr lang="ko-KR" altLang="en-US" sz="1700" dirty="0"/>
              <a:t>역할을 합니다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하나의 </a:t>
            </a:r>
            <a:r>
              <a:rPr lang="ko-KR" altLang="en-US" sz="1700" dirty="0"/>
              <a:t>클래스로부터 다수 개의 객체가 생성됩니다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클래스는 </a:t>
            </a:r>
            <a:r>
              <a:rPr lang="ko-KR" altLang="en-US" sz="1700" dirty="0"/>
              <a:t>“속성</a:t>
            </a:r>
            <a:r>
              <a:rPr lang="en-US" altLang="ko-KR" sz="1700" dirty="0"/>
              <a:t>+</a:t>
            </a:r>
            <a:r>
              <a:rPr lang="ko-KR" altLang="en-US" sz="1700" dirty="0"/>
              <a:t>기능”으로 구성됩니다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클래스로부터 </a:t>
            </a:r>
            <a:r>
              <a:rPr lang="ko-KR" altLang="en-US" sz="1700" dirty="0"/>
              <a:t>객체를 생성하는 과정을 </a:t>
            </a:r>
            <a:r>
              <a:rPr lang="ko-KR" altLang="en-US" sz="1700" dirty="0" smtClean="0"/>
              <a:t>실체화</a:t>
            </a:r>
            <a:r>
              <a:rPr lang="en-US" altLang="ko-KR" sz="1700" dirty="0" smtClean="0"/>
              <a:t>(instantiation)</a:t>
            </a:r>
            <a:r>
              <a:rPr lang="ko-KR" altLang="en-US" sz="1700" dirty="0" smtClean="0"/>
              <a:t>라고 </a:t>
            </a:r>
            <a:r>
              <a:rPr lang="ko-KR" altLang="en-US" sz="1700" dirty="0"/>
              <a:t>하며</a:t>
            </a:r>
            <a:r>
              <a:rPr lang="en-US" altLang="ko-KR" sz="1700" dirty="0"/>
              <a:t>, </a:t>
            </a:r>
            <a:r>
              <a:rPr lang="ko-KR" altLang="en-US" sz="1700" dirty="0"/>
              <a:t>객체를 </a:t>
            </a:r>
            <a:r>
              <a:rPr lang="ko-KR" altLang="en-US" sz="1700" dirty="0" err="1" smtClean="0"/>
              <a:t>인스턴스라</a:t>
            </a:r>
            <a:r>
              <a:rPr lang="ko-KR" altLang="en-US" sz="1700" dirty="0" smtClean="0"/>
              <a:t> 부르기도 </a:t>
            </a:r>
            <a:r>
              <a:rPr lang="ko-KR" altLang="en-US" sz="1700" dirty="0"/>
              <a:t>합니다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 </a:t>
            </a:r>
            <a:r>
              <a:rPr lang="ko-KR" altLang="en-US" sz="1700" dirty="0"/>
              <a:t>지향은 절차 지향과는 달리 프로그램의 기본 단위가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객체</a:t>
            </a:r>
            <a:r>
              <a:rPr lang="en-US" altLang="ko-KR" sz="1700" dirty="0"/>
              <a:t>(</a:t>
            </a:r>
            <a:r>
              <a:rPr lang="ko-KR" altLang="en-US" sz="1700" dirty="0"/>
              <a:t>속성</a:t>
            </a:r>
            <a:r>
              <a:rPr lang="en-US" altLang="ko-KR" sz="1700" dirty="0"/>
              <a:t>+</a:t>
            </a:r>
            <a:r>
              <a:rPr lang="ko-KR" altLang="en-US" sz="1700" dirty="0"/>
              <a:t>기능</a:t>
            </a:r>
            <a:r>
              <a:rPr lang="en-US" altLang="ko-KR" sz="1700" dirty="0"/>
              <a:t>)</a:t>
            </a:r>
            <a:r>
              <a:rPr lang="ko-KR" altLang="en-US" sz="1700" dirty="0"/>
              <a:t>입니다</a:t>
            </a:r>
            <a:r>
              <a:rPr lang="en-US" altLang="ko-KR" sz="17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5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(3/7)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상속 </a:t>
            </a:r>
            <a:r>
              <a:rPr lang="en-US" altLang="ko-KR" dirty="0" smtClean="0"/>
              <a:t>(Extends)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상속을 </a:t>
            </a:r>
            <a:r>
              <a:rPr lang="ko-KR" altLang="en-US" sz="1700" dirty="0"/>
              <a:t>이용하여 비슷한 기능을 가진 클래스들을 계층 구조 형태로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구성할 </a:t>
            </a:r>
            <a:r>
              <a:rPr lang="ko-KR" altLang="en-US" sz="1700" dirty="0"/>
              <a:t>수 있습니다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상속은 </a:t>
            </a:r>
            <a:r>
              <a:rPr lang="ko-KR" altLang="en-US" sz="1700" dirty="0"/>
              <a:t>상위 클래스의 모든 속성과 기능을 상속받고</a:t>
            </a:r>
            <a:r>
              <a:rPr lang="en-US" altLang="ko-KR" sz="1700" dirty="0"/>
              <a:t>, </a:t>
            </a:r>
            <a:r>
              <a:rPr lang="ko-KR" altLang="en-US" sz="1700" dirty="0"/>
              <a:t>추가로 더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가지는 확장</a:t>
            </a:r>
            <a:r>
              <a:rPr lang="en-US" altLang="ko-KR" sz="1700" dirty="0" smtClean="0"/>
              <a:t>(extend)</a:t>
            </a:r>
            <a:r>
              <a:rPr lang="ko-KR" altLang="en-US" sz="1700" dirty="0" smtClean="0"/>
              <a:t>의 </a:t>
            </a:r>
            <a:r>
              <a:rPr lang="ko-KR" altLang="en-US" sz="1700" dirty="0"/>
              <a:t>개념입니다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자바에서는 </a:t>
            </a:r>
            <a:r>
              <a:rPr lang="ko-KR" altLang="en-US" sz="1700" dirty="0"/>
              <a:t>하나의 클래스만을 상위 클래스로 가질 수 있습니다</a:t>
            </a:r>
            <a:r>
              <a:rPr lang="en-US" altLang="ko-KR" sz="1700" dirty="0"/>
              <a:t>.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즉 </a:t>
            </a:r>
            <a:r>
              <a:rPr lang="ko-KR" altLang="en-US" sz="1700" dirty="0"/>
              <a:t>다중 상속을 허용하지 않습니다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클래스의 </a:t>
            </a:r>
            <a:r>
              <a:rPr lang="ko-KR" altLang="en-US" sz="1700" dirty="0"/>
              <a:t>상속을 나타내는 계층 구조에서 상위로 올라갈수록 일반화된 공통 속성을 가지며 하위로 내려갈수록 개별 클래스가 가지는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개별화가 </a:t>
            </a:r>
            <a:r>
              <a:rPr lang="ko-KR" altLang="en-US" sz="1700" dirty="0"/>
              <a:t>이루어집니다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4525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(4/7)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캡슐화 </a:t>
            </a:r>
            <a:r>
              <a:rPr lang="en-US" altLang="ko-KR" dirty="0"/>
              <a:t>(</a:t>
            </a:r>
            <a:r>
              <a:rPr lang="en-US" altLang="ko-KR" dirty="0" smtClean="0"/>
              <a:t>Encapsulation)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캡슐화는 </a:t>
            </a:r>
            <a:r>
              <a:rPr lang="ko-KR" altLang="en-US" sz="1700" dirty="0"/>
              <a:t>꼭 필요한 내용만 보여 주고</a:t>
            </a:r>
            <a:r>
              <a:rPr lang="en-US" altLang="ko-KR" sz="1700" dirty="0"/>
              <a:t>, </a:t>
            </a:r>
            <a:r>
              <a:rPr lang="ko-KR" altLang="en-US" sz="1700" dirty="0"/>
              <a:t>불필요한 내용을 감춘다는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개념입니다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클래스를 </a:t>
            </a:r>
            <a:r>
              <a:rPr lang="ko-KR" altLang="en-US" sz="1700" dirty="0"/>
              <a:t>작성할 때는 꼭 필요한 내용만 공개해야 합니다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클래스를 </a:t>
            </a:r>
            <a:r>
              <a:rPr lang="ko-KR" altLang="en-US" sz="1700" dirty="0"/>
              <a:t>작성할 때 캡슐화 개념을 적용하지 않으면</a:t>
            </a:r>
            <a:r>
              <a:rPr lang="en-US" altLang="ko-KR" sz="1700" dirty="0"/>
              <a:t>, </a:t>
            </a:r>
            <a:r>
              <a:rPr lang="ko-KR" altLang="en-US" sz="1700" dirty="0"/>
              <a:t>클래스가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잘못 </a:t>
            </a:r>
            <a:r>
              <a:rPr lang="ko-KR" altLang="en-US" sz="1700" dirty="0"/>
              <a:t>사용될 수 있습니다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캡슐화의 </a:t>
            </a:r>
            <a:r>
              <a:rPr lang="ko-KR" altLang="en-US" sz="1700" dirty="0"/>
              <a:t>개념을 적용하여 정보 </a:t>
            </a:r>
            <a:r>
              <a:rPr lang="ko-KR" altLang="en-US" sz="1700" dirty="0" smtClean="0"/>
              <a:t>은폐</a:t>
            </a:r>
            <a:r>
              <a:rPr lang="en-US" altLang="ko-KR" sz="1700" dirty="0" smtClean="0"/>
              <a:t>(Information hiding)</a:t>
            </a:r>
            <a:r>
              <a:rPr lang="ko-KR" altLang="en-US" sz="1700" dirty="0" smtClean="0"/>
              <a:t>를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달성할 수 </a:t>
            </a:r>
            <a:r>
              <a:rPr lang="ko-KR" altLang="en-US" sz="1700" dirty="0"/>
              <a:t>있습니다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5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(5/7)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메시지 </a:t>
            </a:r>
            <a:r>
              <a:rPr lang="en-US" altLang="ko-KR" dirty="0" smtClean="0"/>
              <a:t>(Message)</a:t>
            </a:r>
            <a:endParaRPr lang="ko-KR" altLang="en-US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생성된 </a:t>
            </a:r>
            <a:r>
              <a:rPr lang="ko-KR" altLang="en-US" sz="1700" dirty="0"/>
              <a:t>객체들 사이의 상호 관계를 정의한 것이 메시지입니다</a:t>
            </a:r>
            <a:r>
              <a:rPr lang="en-US" altLang="ko-KR" sz="17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객체들은 </a:t>
            </a:r>
            <a:r>
              <a:rPr lang="ko-KR" altLang="en-US" sz="1700" dirty="0"/>
              <a:t>메시지를 통하여 상대 객체에게 일을 시킵니다</a:t>
            </a:r>
            <a:r>
              <a:rPr lang="en-US" altLang="ko-KR" sz="17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메시지는 </a:t>
            </a:r>
            <a:r>
              <a:rPr lang="ko-KR" altLang="en-US" sz="1700" dirty="0"/>
              <a:t>객체 이름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메소드</a:t>
            </a:r>
            <a:r>
              <a:rPr lang="ko-KR" altLang="en-US" sz="1700" dirty="0"/>
              <a:t> 이름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메소드</a:t>
            </a:r>
            <a:r>
              <a:rPr lang="ko-KR" altLang="en-US" sz="1700" dirty="0"/>
              <a:t> 수행에 필요한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인자들</a:t>
            </a:r>
            <a:r>
              <a:rPr lang="en-US" altLang="ko-KR" sz="1700" dirty="0" smtClean="0"/>
              <a:t>(arguments)</a:t>
            </a:r>
            <a:r>
              <a:rPr lang="ko-KR" altLang="en-US" sz="1700" dirty="0" smtClean="0"/>
              <a:t>을 </a:t>
            </a:r>
            <a:r>
              <a:rPr lang="ko-KR" altLang="en-US" sz="1700" dirty="0"/>
              <a:t>포함합니다</a:t>
            </a:r>
            <a:r>
              <a:rPr lang="en-US" altLang="ko-KR" sz="17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상속 </a:t>
            </a:r>
            <a:r>
              <a:rPr lang="ko-KR" altLang="en-US" sz="1700" dirty="0"/>
              <a:t>관계의 클래스 구조에서 </a:t>
            </a:r>
            <a:r>
              <a:rPr lang="ko-KR" altLang="en-US" sz="1700" dirty="0" err="1"/>
              <a:t>메소드가</a:t>
            </a:r>
            <a:r>
              <a:rPr lang="ko-KR" altLang="en-US" sz="1700" dirty="0"/>
              <a:t> 호출되면 자신의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클래스에서 </a:t>
            </a:r>
            <a:r>
              <a:rPr lang="ko-KR" altLang="en-US" sz="1700" dirty="0" err="1"/>
              <a:t>메소드를</a:t>
            </a:r>
            <a:r>
              <a:rPr lang="ko-KR" altLang="en-US" sz="1700" dirty="0"/>
              <a:t> 탐색하고</a:t>
            </a:r>
            <a:r>
              <a:rPr lang="en-US" altLang="ko-KR" sz="1700" dirty="0"/>
              <a:t>, </a:t>
            </a:r>
            <a:r>
              <a:rPr lang="ko-KR" altLang="en-US" sz="1700" dirty="0"/>
              <a:t>없을 경우 상위 클래스의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err="1" smtClean="0"/>
              <a:t>메소드를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탐색합니다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이러한 과정을 반복적으로 </a:t>
            </a:r>
            <a:r>
              <a:rPr lang="ko-KR" altLang="en-US" sz="1700" dirty="0" smtClean="0"/>
              <a:t>거쳐도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err="1" smtClean="0"/>
              <a:t>메소드가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발견되지 않는 경우는 오류가 발생됩니다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2930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(6/7)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추상화 </a:t>
            </a:r>
            <a:r>
              <a:rPr lang="en-US" altLang="ko-KR" dirty="0"/>
              <a:t>(</a:t>
            </a:r>
            <a:r>
              <a:rPr lang="en-US" altLang="ko-KR" dirty="0" smtClean="0"/>
              <a:t>Abstraction)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 smtClean="0"/>
              <a:t>실세계의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문제를 객체로 변환할 때 적용할 수 있는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개념입니다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여러 </a:t>
            </a:r>
            <a:r>
              <a:rPr lang="ko-KR" altLang="en-US" sz="1700" dirty="0"/>
              <a:t>개의 문제에서 공통적인 속성을 추출하여 상위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클래스에 </a:t>
            </a:r>
            <a:r>
              <a:rPr lang="ko-KR" altLang="en-US" sz="1700" dirty="0"/>
              <a:t>작성하고</a:t>
            </a:r>
            <a:r>
              <a:rPr lang="en-US" altLang="ko-KR" sz="1700" dirty="0"/>
              <a:t>, </a:t>
            </a:r>
            <a:r>
              <a:rPr lang="ko-KR" altLang="en-US" sz="1700" dirty="0"/>
              <a:t>나머지 클래스를 하위 클래스로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구성하는 </a:t>
            </a:r>
            <a:r>
              <a:rPr lang="ko-KR" altLang="en-US" sz="1700" dirty="0"/>
              <a:t>것이 추상화의 핵심입니다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추상화와 </a:t>
            </a:r>
            <a:r>
              <a:rPr lang="ko-KR" altLang="en-US" sz="1700" dirty="0"/>
              <a:t>상속은 </a:t>
            </a:r>
            <a:r>
              <a:rPr lang="ko-KR" altLang="en-US" sz="1700" dirty="0" err="1"/>
              <a:t>다형성을</a:t>
            </a:r>
            <a:r>
              <a:rPr lang="ko-KR" altLang="en-US" sz="1700" dirty="0"/>
              <a:t> 제공하는 기반입니다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9665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(7/7)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Polymorphism)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다형성은 </a:t>
            </a:r>
            <a:r>
              <a:rPr lang="ko-KR" altLang="en-US" sz="1700" dirty="0"/>
              <a:t>다양한 변신을 의미하는 개념입니다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다형성은 </a:t>
            </a:r>
            <a:r>
              <a:rPr lang="ko-KR" altLang="en-US" sz="1700" dirty="0"/>
              <a:t>서로 다른 객체가 동일한 메시지에 대하여 서로 다른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방법으로 </a:t>
            </a:r>
            <a:r>
              <a:rPr lang="ko-KR" altLang="en-US" sz="1700" dirty="0"/>
              <a:t>응답할 수 있는 기능으로 정의할 수 있습니다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 smtClean="0"/>
              <a:t>다형성을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구현하기 위해서는 상속과 추상 클래스를 이용합니다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015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6" y="3645024"/>
            <a:ext cx="3640570" cy="302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객체지향의 역사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 </a:t>
            </a:r>
            <a:r>
              <a:rPr lang="ko-KR" altLang="en-US" dirty="0"/>
              <a:t>지향 이론은 </a:t>
            </a:r>
            <a:r>
              <a:rPr lang="en-US" altLang="ko-KR" dirty="0"/>
              <a:t>1960</a:t>
            </a:r>
            <a:r>
              <a:rPr lang="ko-KR" altLang="en-US" dirty="0"/>
              <a:t>년대 클래스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ko-KR" altLang="en-US" dirty="0"/>
              <a:t> 등의 개념을 중심으로 </a:t>
            </a:r>
            <a:r>
              <a:rPr lang="ko-KR" altLang="en-US" dirty="0" smtClean="0"/>
              <a:t>발전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1960</a:t>
            </a:r>
            <a:r>
              <a:rPr lang="ko-KR" altLang="en-US" dirty="0"/>
              <a:t>년 노르웨이의 </a:t>
            </a:r>
            <a:r>
              <a:rPr lang="ko-KR" altLang="en-US" dirty="0" smtClean="0"/>
              <a:t>달</a:t>
            </a:r>
            <a:r>
              <a:rPr lang="en-US" altLang="ko-KR" dirty="0" smtClean="0"/>
              <a:t>(Dahl)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뉘고르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Nygaard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/>
              <a:t>개발한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시뮬라라는</a:t>
            </a:r>
            <a:r>
              <a:rPr lang="ko-KR" altLang="en-US" dirty="0" smtClean="0"/>
              <a:t> </a:t>
            </a:r>
            <a:r>
              <a:rPr lang="ko-KR" altLang="en-US" dirty="0"/>
              <a:t>언어를 최초의 객체 지향 언어라 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객체지향과 절차지향 </a:t>
            </a:r>
            <a:r>
              <a:rPr lang="en-US" altLang="ko-KR" dirty="0" smtClean="0"/>
              <a:t>(1/5)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절차지향 </a:t>
            </a:r>
            <a:r>
              <a:rPr lang="ko-KR" altLang="en-US" dirty="0"/>
              <a:t>언어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프로그램의 기본 </a:t>
            </a:r>
            <a:r>
              <a:rPr lang="ko-KR" altLang="en-US" sz="1700" dirty="0" smtClean="0"/>
              <a:t>단위를 </a:t>
            </a:r>
            <a:r>
              <a:rPr lang="ko-KR" altLang="en-US" sz="1700" dirty="0"/>
              <a:t>절차</a:t>
            </a:r>
            <a:r>
              <a:rPr lang="en-US" altLang="ko-KR" sz="1700" dirty="0"/>
              <a:t>(procedure) </a:t>
            </a:r>
            <a:r>
              <a:rPr lang="ko-KR" altLang="en-US" sz="1700" dirty="0"/>
              <a:t>또는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함수</a:t>
            </a:r>
            <a:r>
              <a:rPr lang="en-US" altLang="ko-KR" sz="1700" dirty="0"/>
              <a:t>(</a:t>
            </a:r>
            <a:r>
              <a:rPr lang="en-US" altLang="ko-KR" sz="1700" dirty="0" smtClean="0"/>
              <a:t>function</a:t>
            </a:r>
            <a:r>
              <a:rPr lang="en-US" altLang="ko-KR" sz="1700" dirty="0"/>
              <a:t>)</a:t>
            </a:r>
            <a:r>
              <a:rPr lang="ko-KR" altLang="en-US" sz="1700" dirty="0"/>
              <a:t>로 정의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/>
              <a:t>객체지향 언어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프로그램의 </a:t>
            </a:r>
            <a:r>
              <a:rPr lang="ko-KR" altLang="en-US" sz="1700" dirty="0" smtClean="0"/>
              <a:t>기본 단위가 </a:t>
            </a:r>
            <a:r>
              <a:rPr lang="ko-KR" altLang="en-US" sz="1700" dirty="0"/>
              <a:t>객체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객체는 “속성</a:t>
            </a:r>
            <a:r>
              <a:rPr lang="en-US" altLang="ko-KR" sz="1700" dirty="0"/>
              <a:t>+</a:t>
            </a:r>
            <a:r>
              <a:rPr lang="ko-KR" altLang="en-US" sz="1700" dirty="0"/>
              <a:t>기능”으로 구성</a:t>
            </a:r>
          </a:p>
        </p:txBody>
      </p:sp>
    </p:spTree>
    <p:extLst>
      <p:ext uri="{BB962C8B-B14F-4D97-AF65-F5344CB8AC3E}">
        <p14:creationId xmlns:p14="http://schemas.microsoft.com/office/powerpoint/2010/main" val="12407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객체지향과 절차지향 </a:t>
            </a:r>
            <a:r>
              <a:rPr lang="en-US" altLang="ko-KR" dirty="0" smtClean="0"/>
              <a:t>(2/5)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절차지향 </a:t>
            </a:r>
            <a:r>
              <a:rPr lang="ko-KR" altLang="en-US" dirty="0"/>
              <a:t>언어의 문제점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기능 중심에서 오는 문제점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기존의 </a:t>
            </a:r>
            <a:r>
              <a:rPr lang="ko-KR" altLang="en-US" sz="1500" dirty="0"/>
              <a:t>절차 지향 프로그래밍 언어로 소프트웨어를 </a:t>
            </a:r>
            <a:r>
              <a:rPr lang="ko-KR" altLang="en-US" sz="1500" dirty="0" smtClean="0"/>
              <a:t>개발할 </a:t>
            </a:r>
            <a:r>
              <a:rPr lang="ko-KR" altLang="en-US" sz="1500" dirty="0"/>
              <a:t>경우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기능이 </a:t>
            </a:r>
            <a:r>
              <a:rPr lang="ko-KR" altLang="en-US" sz="1500" dirty="0"/>
              <a:t>컴퓨터의 실현 단위입니다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즉 </a:t>
            </a:r>
            <a:r>
              <a:rPr lang="ko-KR" altLang="en-US" sz="1500" dirty="0" smtClean="0"/>
              <a:t>현실의 </a:t>
            </a:r>
            <a:r>
              <a:rPr lang="ko-KR" altLang="en-US" sz="1500" dirty="0"/>
              <a:t>문제를 기능으로만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전환해야 </a:t>
            </a:r>
            <a:r>
              <a:rPr lang="ko-KR" altLang="en-US" sz="1500" dirty="0"/>
              <a:t>하는 문제점을 </a:t>
            </a:r>
            <a:r>
              <a:rPr lang="ko-KR" altLang="en-US" sz="1500" dirty="0" smtClean="0"/>
              <a:t>가지게 </a:t>
            </a:r>
            <a:r>
              <a:rPr lang="ko-KR" altLang="en-US" sz="1500" dirty="0"/>
              <a:t>됩니다</a:t>
            </a:r>
            <a:r>
              <a:rPr lang="en-US" altLang="ko-KR" sz="15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자료와 절차의 분리에서 오는 문제점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/>
              <a:t>절차 지향 언어에서는 자료에 대한 접근의 제한이 없는 </a:t>
            </a:r>
            <a:r>
              <a:rPr lang="ko-KR" altLang="en-US" sz="1500" dirty="0" smtClean="0"/>
              <a:t>형태입니다</a:t>
            </a:r>
            <a:r>
              <a:rPr lang="en-US" altLang="ko-KR" sz="1500" dirty="0"/>
              <a:t>.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그러나 </a:t>
            </a:r>
            <a:r>
              <a:rPr lang="ko-KR" altLang="en-US" sz="1500" dirty="0"/>
              <a:t>이러한 자유로움은 프로그래머가 </a:t>
            </a:r>
            <a:r>
              <a:rPr lang="ko-KR" altLang="en-US" sz="1500" dirty="0" smtClean="0"/>
              <a:t>자료의 </a:t>
            </a:r>
            <a:r>
              <a:rPr lang="ko-KR" altLang="en-US" sz="1500" dirty="0"/>
              <a:t>상세한 구조까지도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완벽히 </a:t>
            </a:r>
            <a:r>
              <a:rPr lang="ko-KR" altLang="en-US" sz="1500" dirty="0"/>
              <a:t>이해해야만 하는 </a:t>
            </a:r>
            <a:r>
              <a:rPr lang="ko-KR" altLang="en-US" sz="1500" dirty="0" smtClean="0"/>
              <a:t>문제점을 </a:t>
            </a:r>
            <a:r>
              <a:rPr lang="ko-KR" altLang="en-US" sz="1500" dirty="0"/>
              <a:t>가지고 있습니다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9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객체지향과 절차지향 </a:t>
            </a:r>
            <a:r>
              <a:rPr lang="en-US" altLang="ko-KR" dirty="0" smtClean="0"/>
              <a:t>(3/5)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30" y="1940396"/>
            <a:ext cx="50101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3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객체지향과 절차지향 </a:t>
            </a:r>
            <a:r>
              <a:rPr lang="en-US" altLang="ko-KR" dirty="0" smtClean="0"/>
              <a:t>(4/5)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004020"/>
            <a:ext cx="51054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객체지향과 절차지향 </a:t>
            </a:r>
            <a:r>
              <a:rPr lang="en-US" altLang="ko-KR" dirty="0" smtClean="0"/>
              <a:t>(5/5)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84" y="2799184"/>
            <a:ext cx="701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882</TotalTime>
  <Words>694</Words>
  <Application>Microsoft Office PowerPoint</Application>
  <PresentationFormat>화면 슬라이드 쇼(4:3)</PresentationFormat>
  <Paragraphs>167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필수</vt:lpstr>
      <vt:lpstr>객체지향과 클래스</vt:lpstr>
      <vt:lpstr>목차</vt:lpstr>
      <vt:lpstr>객체지향의 개념</vt:lpstr>
      <vt:lpstr>객체지향의 역사</vt:lpstr>
      <vt:lpstr>객체지향과 절차지향 (1/5)</vt:lpstr>
      <vt:lpstr>객체지향과 절차지향 (2/5)</vt:lpstr>
      <vt:lpstr>객체지향과 절차지향 (3/5)</vt:lpstr>
      <vt:lpstr>객체지향과 절차지향 (4/5)</vt:lpstr>
      <vt:lpstr>객체지향과 절차지향 (5/5)</vt:lpstr>
      <vt:lpstr>객체지향의 장점 (1/2)</vt:lpstr>
      <vt:lpstr>객체지향의 장점 (2/2)</vt:lpstr>
      <vt:lpstr>클래스와 객체 (1/5)</vt:lpstr>
      <vt:lpstr>클래스와 객체 (2/5)</vt:lpstr>
      <vt:lpstr>클래스와 객체 (3/5)</vt:lpstr>
      <vt:lpstr>클래스와 객체 (4/5)</vt:lpstr>
      <vt:lpstr>클래스와 객체 (5/5)</vt:lpstr>
      <vt:lpstr>클래스와 상속(extends) (1/7)</vt:lpstr>
      <vt:lpstr>클래스와 상속(extends) (2/7)</vt:lpstr>
      <vt:lpstr>클래스와 상속(extends) (3/7)</vt:lpstr>
      <vt:lpstr>클래스와 상속(extends) (4/7)</vt:lpstr>
      <vt:lpstr>클래스와 상속(extends) (5/7)</vt:lpstr>
      <vt:lpstr>클래스와 상속(extends) (6/7)</vt:lpstr>
      <vt:lpstr>클래스와 상속(extends) (7/7)</vt:lpstr>
      <vt:lpstr>클래스와 캡슐화 (Encapsulation) (1/3)</vt:lpstr>
      <vt:lpstr>클래스와 캡슐화 (Encapsulation) (2/3)</vt:lpstr>
      <vt:lpstr>클래스와 캡슐화 (Encapsulation) (3/3)</vt:lpstr>
      <vt:lpstr>객체와 메세지 (message) (1/2)</vt:lpstr>
      <vt:lpstr>객체와 메세지 (message) (2/2)</vt:lpstr>
      <vt:lpstr>클래스와 추상화 (Abstraction) (1/3)</vt:lpstr>
      <vt:lpstr>클래스와 추상화 (Abstraction) (2/3)</vt:lpstr>
      <vt:lpstr>클래스와 추상화 (Abstraction) (3/3)</vt:lpstr>
      <vt:lpstr>클래스와 다형성 (Polymorphism)</vt:lpstr>
      <vt:lpstr>정리 (1/7)</vt:lpstr>
      <vt:lpstr>정리 (2/7)</vt:lpstr>
      <vt:lpstr>정리 (3/7)</vt:lpstr>
      <vt:lpstr>정리 (4/7)</vt:lpstr>
      <vt:lpstr>정리 (5/7)</vt:lpstr>
      <vt:lpstr>정리 (6/7)</vt:lpstr>
      <vt:lpstr>정리 (7/7)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226</cp:revision>
  <dcterms:created xsi:type="dcterms:W3CDTF">2016-03-14T09:12:30Z</dcterms:created>
  <dcterms:modified xsi:type="dcterms:W3CDTF">2016-03-27T11:49:23Z</dcterms:modified>
</cp:coreProperties>
</file>