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7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20" r:id="rId18"/>
    <p:sldId id="419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96" autoAdjust="0"/>
    <p:restoredTop sz="94660"/>
  </p:normalViewPr>
  <p:slideViewPr>
    <p:cSldViewPr>
      <p:cViewPr varScale="1">
        <p:scale>
          <a:sx n="67" d="100"/>
          <a:sy n="67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500" dirty="0" smtClean="0"/>
              <a:t>클래스의 속성</a:t>
            </a:r>
            <a:endParaRPr lang="ko-KR" altLang="en-US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78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클래스의 일반 구조 </a:t>
            </a:r>
            <a:r>
              <a:rPr lang="en-US" altLang="ko-KR" dirty="0" smtClean="0"/>
              <a:t>(1/4)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자바 </a:t>
            </a:r>
            <a:r>
              <a:rPr lang="ko-KR" altLang="en-US" dirty="0"/>
              <a:t>프로그램은 클래스로부터 객체를 생성하여 프로그램이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작성된다</a:t>
            </a:r>
            <a:endParaRPr lang="ko-KR" alt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객체를 생성하기 위해서는 클래스를 작성하여야 한다</a:t>
            </a:r>
            <a:r>
              <a:rPr lang="en-US" altLang="ko-KR" sz="17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클래스는 멤버 변수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생성자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메소드</a:t>
            </a:r>
            <a:r>
              <a:rPr lang="ko-KR" altLang="en-US" sz="1700" dirty="0"/>
              <a:t> </a:t>
            </a:r>
            <a:r>
              <a:rPr lang="en-US" altLang="ko-KR" sz="1700" dirty="0"/>
              <a:t>3</a:t>
            </a:r>
            <a:r>
              <a:rPr lang="ko-KR" altLang="en-US" sz="1700" dirty="0"/>
              <a:t>가지 요소로 구성된다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클래스가 항상 </a:t>
            </a:r>
            <a:r>
              <a:rPr lang="en-US" altLang="ko-KR" sz="1700" dirty="0"/>
              <a:t>3</a:t>
            </a:r>
            <a:r>
              <a:rPr lang="ko-KR" altLang="en-US" sz="1700" dirty="0"/>
              <a:t>가지 요소를 모두 가지는 것은 아니다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4048250"/>
            <a:ext cx="3028037" cy="233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598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클래스의 일반 구조 </a:t>
            </a:r>
            <a:r>
              <a:rPr lang="en-US" altLang="ko-KR" dirty="0" smtClean="0"/>
              <a:t>(2/4)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클래스의 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멤버변수</a:t>
            </a:r>
            <a:r>
              <a:rPr lang="en-US" altLang="ko-KR" dirty="0"/>
              <a:t>,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메소드로</a:t>
            </a:r>
            <a:r>
              <a:rPr lang="ko-KR" altLang="en-US" dirty="0"/>
              <a:t> 구성된 클래스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80928"/>
            <a:ext cx="4185072" cy="342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840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클래스의 일반 구조 </a:t>
            </a:r>
            <a:r>
              <a:rPr lang="en-US" altLang="ko-KR" dirty="0" smtClean="0"/>
              <a:t>(3/4)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클래스의 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속성만 가지는 클래스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780928"/>
            <a:ext cx="6096000" cy="1342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4888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클래스의 일반 구조 </a:t>
            </a:r>
            <a:r>
              <a:rPr lang="en-US" altLang="ko-KR" dirty="0" smtClean="0"/>
              <a:t>(4/4)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클래스의 예 </a:t>
            </a:r>
            <a:r>
              <a:rPr lang="en-US" altLang="ko-KR" dirty="0"/>
              <a:t>: </a:t>
            </a:r>
            <a:r>
              <a:rPr lang="ko-KR" altLang="en-US" dirty="0"/>
              <a:t>속성과 </a:t>
            </a:r>
            <a:r>
              <a:rPr lang="ko-KR" altLang="en-US" dirty="0" err="1"/>
              <a:t>메소드를</a:t>
            </a:r>
            <a:r>
              <a:rPr lang="ko-KR" altLang="en-US" dirty="0"/>
              <a:t> 가지는 클래스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852936"/>
            <a:ext cx="6395046" cy="281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7421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클래스의 선언 </a:t>
            </a:r>
            <a:r>
              <a:rPr lang="en-US" altLang="ko-KR" dirty="0" smtClean="0"/>
              <a:t>(1/3)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 </a:t>
            </a:r>
            <a:r>
              <a:rPr lang="ko-KR" altLang="en-US" dirty="0"/>
              <a:t>선언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8460" y="2764841"/>
            <a:ext cx="4395788" cy="188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8437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클래스의 선언 </a:t>
            </a:r>
            <a:r>
              <a:rPr lang="en-US" altLang="ko-KR" dirty="0" smtClean="0"/>
              <a:t>(2/3)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클래스의 </a:t>
            </a:r>
            <a:r>
              <a:rPr lang="ko-KR" altLang="en-US" dirty="0"/>
              <a:t>한정자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/>
              <a:t>public : </a:t>
            </a:r>
            <a:r>
              <a:rPr lang="ko-KR" altLang="en-US" dirty="0"/>
              <a:t>모든 클래스에서 접근 가능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한정자 사용 안 함 </a:t>
            </a:r>
            <a:r>
              <a:rPr lang="en-US" altLang="ko-KR" dirty="0"/>
              <a:t>: </a:t>
            </a:r>
            <a:r>
              <a:rPr lang="ko-KR" altLang="en-US" dirty="0"/>
              <a:t>같은 패키지 내의 클래스에서만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접근 </a:t>
            </a:r>
            <a:r>
              <a:rPr lang="ko-KR" altLang="en-US" dirty="0"/>
              <a:t>가능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/>
              <a:t>final : </a:t>
            </a:r>
            <a:r>
              <a:rPr lang="ko-KR" altLang="en-US" dirty="0"/>
              <a:t>서브 클래스를 가질 수 없는 클래스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추상</a:t>
            </a:r>
            <a:r>
              <a:rPr lang="en-US" altLang="ko-KR" dirty="0"/>
              <a:t>(abstract) : </a:t>
            </a:r>
            <a:r>
              <a:rPr lang="ko-KR" altLang="en-US" dirty="0"/>
              <a:t>객체를 생성할 수 없는 클래스</a:t>
            </a:r>
          </a:p>
        </p:txBody>
      </p:sp>
    </p:spTree>
    <p:extLst>
      <p:ext uri="{BB962C8B-B14F-4D97-AF65-F5344CB8AC3E}">
        <p14:creationId xmlns:p14="http://schemas.microsoft.com/office/powerpoint/2010/main" xmlns="" val="10345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클래스의 선언 </a:t>
            </a:r>
            <a:r>
              <a:rPr lang="en-US" altLang="ko-KR" dirty="0" smtClean="0"/>
              <a:t>(3/3)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다수 </a:t>
            </a:r>
            <a:r>
              <a:rPr lang="ko-KR" altLang="en-US" dirty="0"/>
              <a:t>개의 클래스가 하나의 프로그램의 정의될 </a:t>
            </a:r>
            <a:r>
              <a:rPr lang="ko-KR" altLang="en-US" dirty="0" smtClean="0"/>
              <a:t>경우 </a:t>
            </a:r>
            <a:endParaRPr lang="ko-KR" alt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클래스에 붙이는 </a:t>
            </a:r>
            <a:r>
              <a:rPr lang="en-US" altLang="ko-KR" dirty="0"/>
              <a:t>public </a:t>
            </a:r>
            <a:r>
              <a:rPr lang="ko-KR" altLang="en-US" dirty="0"/>
              <a:t>한정자는 </a:t>
            </a:r>
            <a:r>
              <a:rPr lang="en-US" altLang="ko-KR" dirty="0"/>
              <a:t>main()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가진 </a:t>
            </a:r>
            <a:r>
              <a:rPr lang="ko-KR" altLang="en-US" dirty="0"/>
              <a:t>클래스에만 붙여야 합니다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프로그램의 이름은 </a:t>
            </a:r>
            <a:r>
              <a:rPr lang="en-US" altLang="ko-KR" dirty="0"/>
              <a:t>main() </a:t>
            </a:r>
            <a:r>
              <a:rPr lang="ko-KR" altLang="en-US" dirty="0" err="1"/>
              <a:t>메소드를</a:t>
            </a:r>
            <a:r>
              <a:rPr lang="ko-KR" altLang="en-US" dirty="0"/>
              <a:t> 가진 클래스의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이름과 </a:t>
            </a:r>
            <a:r>
              <a:rPr lang="ko-KR" altLang="en-US" dirty="0"/>
              <a:t>동일해야 합니다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한 패키지에는 동일한 이름의 클래스가 중복될 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없습니다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8467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 객체의 선언과 생성 </a:t>
            </a:r>
            <a:r>
              <a:rPr lang="en-US" altLang="ko-KR" dirty="0" smtClean="0"/>
              <a:t>(1/5</a:t>
            </a:r>
            <a:r>
              <a:rPr lang="en-US" altLang="ko-KR" dirty="0" smtClean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객체의 선언과 생성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80928"/>
            <a:ext cx="7789168" cy="293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0212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 객체의 선언과 생성 </a:t>
            </a:r>
            <a:r>
              <a:rPr lang="en-US" altLang="ko-KR" dirty="0" smtClean="0"/>
              <a:t>(2/5</a:t>
            </a:r>
            <a:r>
              <a:rPr lang="en-US" altLang="ko-KR" dirty="0" smtClean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객체의 생성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616" y="2708920"/>
            <a:ext cx="7543800" cy="287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0889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 객체의 선언과 생성 </a:t>
            </a:r>
            <a:r>
              <a:rPr lang="en-US" altLang="ko-KR" dirty="0" smtClean="0"/>
              <a:t>(3/5)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객체의 선언과 생성</a:t>
            </a: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9510" y="2636912"/>
            <a:ext cx="363867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700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절차지향</a:t>
            </a:r>
            <a:r>
              <a:rPr lang="en-US" altLang="ko-KR" dirty="0"/>
              <a:t>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객체지향 프로그램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클래스의 일반 </a:t>
            </a:r>
            <a:r>
              <a:rPr lang="ko-KR" altLang="en-US" dirty="0" smtClean="0"/>
              <a:t>구조</a:t>
            </a: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클래스의 </a:t>
            </a:r>
            <a:r>
              <a:rPr lang="ko-KR" altLang="en-US" dirty="0" smtClean="0"/>
              <a:t>선언</a:t>
            </a: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클래스 객체의 선언과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/>
              <a:t>멤버 변수와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변수</a:t>
            </a: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변수의 </a:t>
            </a:r>
            <a:r>
              <a:rPr lang="ko-KR" altLang="en-US" dirty="0"/>
              <a:t>유효 </a:t>
            </a:r>
            <a:r>
              <a:rPr lang="ko-KR" altLang="en-US" dirty="0" smtClean="0"/>
              <a:t>범위</a:t>
            </a: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멤버 </a:t>
            </a:r>
            <a:r>
              <a:rPr lang="ko-KR" altLang="en-US" dirty="0"/>
              <a:t>변수의 접근 </a:t>
            </a:r>
            <a:r>
              <a:rPr lang="ko-KR" altLang="en-US" dirty="0" smtClean="0"/>
              <a:t>한정자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1502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 객체의 선언과 생성 </a:t>
            </a:r>
            <a:r>
              <a:rPr lang="en-US" altLang="ko-KR" dirty="0" smtClean="0"/>
              <a:t>(4/5)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4038" y="2564904"/>
            <a:ext cx="54959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613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클래스 객체의 선언과 생성 </a:t>
            </a:r>
            <a:r>
              <a:rPr lang="en-US" altLang="ko-KR" dirty="0" smtClean="0"/>
              <a:t>(5/5)</a:t>
            </a:r>
            <a:endParaRPr lang="ko-KR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5061"/>
            <a:ext cx="528099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4983" y="5445224"/>
            <a:ext cx="2669704" cy="1261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68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(1/10)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멤버 </a:t>
            </a:r>
            <a:r>
              <a:rPr lang="ko-KR" altLang="en-US" dirty="0"/>
              <a:t>변수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클래스 내의 </a:t>
            </a:r>
            <a:r>
              <a:rPr lang="ko-KR" altLang="en-US" sz="1700" dirty="0" err="1"/>
              <a:t>메소드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외부에 </a:t>
            </a:r>
            <a:r>
              <a:rPr lang="ko-KR" altLang="en-US" sz="1700" dirty="0"/>
              <a:t>선언된 변수로서 </a:t>
            </a:r>
            <a:r>
              <a:rPr lang="ko-KR" altLang="en-US" sz="1700" dirty="0" smtClean="0"/>
              <a:t>객체 변수</a:t>
            </a:r>
            <a:r>
              <a:rPr lang="en-US" altLang="ko-KR" sz="1700" dirty="0"/>
              <a:t>, </a:t>
            </a:r>
            <a:r>
              <a:rPr lang="ko-KR" altLang="en-US" sz="1700" dirty="0"/>
              <a:t>클래스 변수</a:t>
            </a:r>
            <a:r>
              <a:rPr lang="en-US" altLang="ko-KR" sz="1700" dirty="0"/>
              <a:t>,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종단 </a:t>
            </a:r>
            <a:r>
              <a:rPr lang="ko-KR" altLang="en-US" sz="1700" dirty="0"/>
              <a:t>변수로 구분된다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7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메소드의</a:t>
            </a:r>
            <a:r>
              <a:rPr lang="ko-KR" altLang="en-US" dirty="0"/>
              <a:t> 변수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err="1"/>
              <a:t>생성자나</a:t>
            </a:r>
            <a:r>
              <a:rPr lang="ko-KR" altLang="en-US" sz="1700" dirty="0"/>
              <a:t> </a:t>
            </a:r>
            <a:r>
              <a:rPr lang="ko-KR" altLang="en-US" sz="1700" dirty="0" err="1"/>
              <a:t>메소드에는</a:t>
            </a:r>
            <a:r>
              <a:rPr lang="ko-KR" altLang="en-US" sz="1700" dirty="0"/>
              <a:t> 자체적으로 선언하여 사용하는 지역 변수와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호출 </a:t>
            </a:r>
            <a:r>
              <a:rPr lang="ko-KR" altLang="en-US" sz="1700" dirty="0"/>
              <a:t>시 지정되는 매개 변수로 구분된다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53136"/>
            <a:ext cx="3590528" cy="212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763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(2/10)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멤버 변수의 선언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한정자인 </a:t>
            </a:r>
            <a:r>
              <a:rPr lang="en-US" altLang="ko-KR" sz="1700" dirty="0"/>
              <a:t>public, private, protected</a:t>
            </a:r>
            <a:r>
              <a:rPr lang="ko-KR" altLang="en-US" sz="1700" dirty="0"/>
              <a:t>는 다음절에서 </a:t>
            </a:r>
            <a:r>
              <a:rPr lang="ko-KR" altLang="en-US" sz="1700" dirty="0" smtClean="0"/>
              <a:t>설명</a:t>
            </a:r>
            <a:endParaRPr lang="ko-KR" altLang="en-US" sz="17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700" dirty="0"/>
              <a:t>static : </a:t>
            </a:r>
            <a:r>
              <a:rPr lang="ko-KR" altLang="en-US" sz="1700" dirty="0"/>
              <a:t>클래스 변수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700" dirty="0"/>
              <a:t>final : </a:t>
            </a:r>
            <a:r>
              <a:rPr lang="ko-KR" altLang="en-US" sz="1700" dirty="0"/>
              <a:t>종단 변수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136" y="3140968"/>
            <a:ext cx="6172200" cy="364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705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(3/10)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생성자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메소드의</a:t>
            </a:r>
            <a:r>
              <a:rPr lang="ko-KR" altLang="en-US" dirty="0"/>
              <a:t> 변수</a:t>
            </a:r>
            <a:r>
              <a:rPr lang="en-US" altLang="ko-KR" dirty="0"/>
              <a:t>(</a:t>
            </a:r>
            <a:r>
              <a:rPr lang="ko-KR" altLang="en-US" dirty="0"/>
              <a:t>매개변수와 지역변수</a:t>
            </a:r>
            <a:r>
              <a:rPr lang="en-US" altLang="ko-KR" dirty="0"/>
              <a:t>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035" y="2708920"/>
            <a:ext cx="720736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33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(4/10)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객체변수나 </a:t>
            </a:r>
            <a:r>
              <a:rPr lang="ko-KR" altLang="en-US" dirty="0"/>
              <a:t>지역 변수는 변수가 가지는 값의 </a:t>
            </a:r>
            <a:r>
              <a:rPr lang="ko-KR" altLang="en-US" dirty="0" smtClean="0"/>
              <a:t>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참조 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에 따라 다른 특성을 가진다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기본 </a:t>
            </a:r>
            <a:r>
              <a:rPr lang="ko-KR" altLang="en-US" sz="1700" dirty="0" err="1"/>
              <a:t>자료형</a:t>
            </a:r>
            <a:r>
              <a:rPr lang="ko-KR" altLang="en-US" sz="1700" dirty="0"/>
              <a:t> </a:t>
            </a:r>
            <a:r>
              <a:rPr lang="en-US" altLang="ko-KR" sz="1700" dirty="0"/>
              <a:t>: </a:t>
            </a:r>
            <a:r>
              <a:rPr lang="ko-KR" altLang="en-US" sz="1700" dirty="0"/>
              <a:t>값을 가진다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참조 </a:t>
            </a:r>
            <a:r>
              <a:rPr lang="ko-KR" altLang="en-US" sz="1700" dirty="0" err="1"/>
              <a:t>자료형</a:t>
            </a:r>
            <a:r>
              <a:rPr lang="ko-KR" altLang="en-US" sz="1700" dirty="0"/>
              <a:t> </a:t>
            </a:r>
            <a:r>
              <a:rPr lang="en-US" altLang="ko-KR" sz="1700" dirty="0"/>
              <a:t>: </a:t>
            </a:r>
            <a:r>
              <a:rPr lang="ko-KR" altLang="en-US" sz="1700" dirty="0"/>
              <a:t>주소를 가진다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809" y="3814451"/>
            <a:ext cx="5224463" cy="17747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3577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(5/10)</a:t>
            </a:r>
            <a:endParaRPr lang="ko-KR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43307"/>
            <a:ext cx="6620594" cy="436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259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(6/10)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88404"/>
            <a:ext cx="5401022" cy="40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370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(7/10)</a:t>
            </a:r>
            <a:endParaRPr lang="ko-KR" altLang="en-US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611560" y="1988840"/>
            <a:ext cx="5941081" cy="4331568"/>
            <a:chOff x="803279" y="1890713"/>
            <a:chExt cx="8305800" cy="5807603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3279" y="4936065"/>
              <a:ext cx="8305800" cy="2762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4863" y="1890713"/>
              <a:ext cx="8296275" cy="3076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3431" y="3196208"/>
            <a:ext cx="2280258" cy="268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039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(8/10)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객체 </a:t>
            </a:r>
            <a:r>
              <a:rPr lang="ko-KR" altLang="en-US" dirty="0"/>
              <a:t>변수와 지역 변수들은 초기화 과정에서 약간의 차이가 있다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객체 변수들은 변수를 초기화하지 않아도</a:t>
            </a:r>
            <a:r>
              <a:rPr lang="en-US" altLang="ko-KR" sz="1700" dirty="0"/>
              <a:t>, </a:t>
            </a:r>
            <a:r>
              <a:rPr lang="ko-KR" altLang="en-US" sz="1700" dirty="0"/>
              <a:t>객체가 생성되면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묵시적 </a:t>
            </a:r>
            <a:r>
              <a:rPr lang="ko-KR" altLang="en-US" sz="1700" dirty="0"/>
              <a:t>값이 자동으로 설정</a:t>
            </a:r>
            <a:r>
              <a:rPr lang="en-US" altLang="ko-KR" sz="1700" dirty="0"/>
              <a:t>(</a:t>
            </a:r>
            <a:r>
              <a:rPr lang="ko-KR" altLang="en-US" sz="1700" dirty="0"/>
              <a:t>사실은 객체가 생성되면서 묵시적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값으로 </a:t>
            </a:r>
            <a:r>
              <a:rPr lang="ko-KR" altLang="en-US" sz="1700" dirty="0"/>
              <a:t>초기화를 수행</a:t>
            </a:r>
            <a:r>
              <a:rPr lang="en-US" altLang="ko-KR" sz="17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err="1"/>
              <a:t>메소드</a:t>
            </a:r>
            <a:r>
              <a:rPr lang="ko-KR" altLang="en-US" sz="1700" dirty="0"/>
              <a:t> 지역 변수는 변수의 값을 명시적으로 초기화하지 않으면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구문 </a:t>
            </a:r>
            <a:r>
              <a:rPr lang="ko-KR" altLang="en-US" sz="1700" dirty="0"/>
              <a:t>오류가 발생</a:t>
            </a:r>
          </a:p>
        </p:txBody>
      </p:sp>
    </p:spTree>
    <p:extLst>
      <p:ext uri="{BB962C8B-B14F-4D97-AF65-F5344CB8AC3E}">
        <p14:creationId xmlns:p14="http://schemas.microsoft.com/office/powerpoint/2010/main" xmlns="" val="31374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절차지향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(1/2)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기존의 </a:t>
            </a:r>
            <a:r>
              <a:rPr lang="ko-KR" altLang="en-US" dirty="0"/>
              <a:t>절차 지향적 프로그램과 객체지향적 프로그램을 비교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절차지향적 프로그램의 형태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092152"/>
            <a:ext cx="6860978" cy="350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942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(9/10)</a:t>
            </a:r>
            <a:endParaRPr lang="ko-KR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1060" y="2340074"/>
            <a:ext cx="65913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100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(10/10)</a:t>
            </a:r>
            <a:endParaRPr lang="ko-KR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82147"/>
            <a:ext cx="6392044" cy="376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3608877"/>
            <a:ext cx="2118863" cy="183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028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변수의 유효 범위 </a:t>
            </a:r>
            <a:r>
              <a:rPr lang="en-US" altLang="ko-KR" dirty="0" smtClean="0"/>
              <a:t>(1/4)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변수의 </a:t>
            </a:r>
            <a:r>
              <a:rPr lang="ko-KR" altLang="en-US" dirty="0"/>
              <a:t>유효범위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그 변수가 사용될 수 있는 영역을 의미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유효범위 측면에서의 변수들을 구분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멤버 변수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err="1"/>
              <a:t>메소드</a:t>
            </a:r>
            <a:r>
              <a:rPr lang="ko-KR" altLang="en-US" sz="1700" dirty="0"/>
              <a:t> 매개변수와 지역변수</a:t>
            </a:r>
            <a:r>
              <a:rPr lang="en-US" altLang="ko-KR" sz="1700" dirty="0"/>
              <a:t>(</a:t>
            </a:r>
            <a:r>
              <a:rPr lang="ko-KR" altLang="en-US" sz="1700" dirty="0"/>
              <a:t>블록 변수</a:t>
            </a:r>
            <a:r>
              <a:rPr lang="en-US" altLang="ko-KR" sz="17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예외 처리기 매개변수</a:t>
            </a:r>
            <a:r>
              <a:rPr lang="en-US" altLang="ko-KR" sz="1700" dirty="0"/>
              <a:t>(exception handler parameter)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0103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변수의 유효 범위 </a:t>
            </a:r>
            <a:r>
              <a:rPr lang="en-US" altLang="ko-KR" dirty="0" smtClean="0"/>
              <a:t>(2/4)</a:t>
            </a:r>
            <a:endParaRPr lang="ko-KR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5515" y="2031421"/>
            <a:ext cx="4476725" cy="420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034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변수의 유효 범위 </a:t>
            </a:r>
            <a:r>
              <a:rPr lang="en-US" altLang="ko-KR" dirty="0" smtClean="0"/>
              <a:t>(3/4)</a:t>
            </a:r>
            <a:endParaRPr lang="ko-KR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423" y="2636912"/>
            <a:ext cx="5297865" cy="375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유효범위와 </a:t>
            </a:r>
            <a:r>
              <a:rPr lang="ko-KR" altLang="en-US" dirty="0"/>
              <a:t>연관된 변수의 사용 예 </a:t>
            </a:r>
            <a:r>
              <a:rPr lang="en-US" altLang="ko-K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40458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변수의 유효 범위 </a:t>
            </a:r>
            <a:r>
              <a:rPr lang="en-US" altLang="ko-KR" dirty="0" smtClean="0"/>
              <a:t>(4/4)</a:t>
            </a:r>
            <a:endParaRPr lang="ko-KR" altLang="en-US" sz="2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유효범위와 </a:t>
            </a:r>
            <a:r>
              <a:rPr lang="ko-KR" altLang="en-US" dirty="0"/>
              <a:t>연관된 변수의 사용 예 </a:t>
            </a:r>
            <a:r>
              <a:rPr lang="en-US" altLang="ko-KR" dirty="0" smtClean="0"/>
              <a:t>2</a:t>
            </a: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9670" y="2736042"/>
            <a:ext cx="5962650" cy="292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701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멤버 변수의 접근 한정자 </a:t>
            </a:r>
            <a:r>
              <a:rPr lang="en-US" altLang="ko-KR" dirty="0" smtClean="0"/>
              <a:t>(1/6)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 </a:t>
            </a:r>
            <a:r>
              <a:rPr lang="ko-KR" altLang="en-US" dirty="0"/>
              <a:t>내의 멤버 변수 접근을 제한할 수 있는 방법으로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접근 </a:t>
            </a:r>
            <a:r>
              <a:rPr lang="ko-KR" altLang="en-US" dirty="0"/>
              <a:t>한정자를 제공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접근 한정자를 사용한 멤버 변수의 접근 제한은 객체지향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언어의 </a:t>
            </a:r>
            <a:r>
              <a:rPr lang="ko-KR" altLang="en-US" dirty="0"/>
              <a:t>중요 특성 중에 하나인 캡슐화와 정보 은폐를 제공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자바의 명시적인 접근 한정자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/>
              <a:t>public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/>
              <a:t>private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xmlns="" val="15236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멤버 변수의 접근 한정자 </a:t>
            </a:r>
            <a:r>
              <a:rPr lang="en-US" altLang="ko-KR" dirty="0" smtClean="0"/>
              <a:t>(2/6)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public </a:t>
            </a:r>
            <a:r>
              <a:rPr lang="ko-KR" altLang="en-US" dirty="0"/>
              <a:t>접근 한정자는 항상 접근 가능함을 의미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꼭 공개해야 하는 정보만 </a:t>
            </a:r>
            <a:r>
              <a:rPr lang="en-US" altLang="ko-KR" sz="1700" dirty="0"/>
              <a:t>public</a:t>
            </a:r>
            <a:r>
              <a:rPr lang="ko-KR" altLang="en-US" sz="1700" dirty="0"/>
              <a:t>으로 선언</a:t>
            </a:r>
            <a:endParaRPr lang="en-US" altLang="ko-KR" sz="1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240" y="3068960"/>
            <a:ext cx="5216048" cy="347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539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멤버 변수의 접근 한정자 </a:t>
            </a:r>
            <a:r>
              <a:rPr lang="en-US" altLang="ko-KR" dirty="0" smtClean="0"/>
              <a:t>(3/6)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private </a:t>
            </a:r>
            <a:r>
              <a:rPr lang="ko-KR" altLang="en-US" dirty="0"/>
              <a:t>접근 한정자는 소속된 클래스 내에서만 사용 가능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676900"/>
            <a:ext cx="5335488" cy="384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887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멤버 변수의 접근 한정자 </a:t>
            </a:r>
            <a:r>
              <a:rPr lang="en-US" altLang="ko-KR" dirty="0" smtClean="0"/>
              <a:t>(4/6)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접근 </a:t>
            </a:r>
            <a:r>
              <a:rPr lang="ko-KR" altLang="en-US" dirty="0"/>
              <a:t>한정자를 지정하지 않은 경우 </a:t>
            </a:r>
            <a:r>
              <a:rPr lang="en-US" altLang="ko-KR" dirty="0"/>
              <a:t>: </a:t>
            </a:r>
            <a:r>
              <a:rPr lang="ko-KR" altLang="en-US" dirty="0" smtClean="0"/>
              <a:t>같은 패키지 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클래스에서 </a:t>
            </a:r>
            <a:r>
              <a:rPr lang="ko-KR" altLang="en-US" dirty="0"/>
              <a:t>사용 가능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접근 한정자를 지정하지 않은 것은 좋은 습관이 아니다</a:t>
            </a:r>
            <a:r>
              <a:rPr lang="en-US" altLang="ko-KR" sz="17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401292"/>
            <a:ext cx="5806405" cy="254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691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절차지향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(2/2)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절차 </a:t>
            </a:r>
            <a:r>
              <a:rPr lang="ko-KR" altLang="en-US" dirty="0"/>
              <a:t>지향적 프로그램의 문제점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문제의 변환을 위해서는 복사와 수정이 </a:t>
            </a:r>
            <a:r>
              <a:rPr lang="ko-KR" altLang="en-US" sz="1700" dirty="0" smtClean="0"/>
              <a:t>필요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 smtClean="0"/>
              <a:t>(</a:t>
            </a:r>
            <a:r>
              <a:rPr lang="ko-KR" altLang="en-US" sz="1700" dirty="0"/>
              <a:t>코드의 중복과 </a:t>
            </a:r>
            <a:r>
              <a:rPr lang="ko-KR" altLang="en-US" sz="1700" dirty="0" smtClean="0"/>
              <a:t>재 </a:t>
            </a:r>
            <a:r>
              <a:rPr lang="ko-KR" altLang="en-US" sz="1700" dirty="0" err="1" smtClean="0"/>
              <a:t>사용성이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떨어지는 원인</a:t>
            </a:r>
            <a:r>
              <a:rPr lang="en-US" altLang="ko-KR" sz="17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문제가 변환 될 때마다 복사와 수정을 </a:t>
            </a:r>
            <a:r>
              <a:rPr lang="ko-KR" altLang="en-US" sz="1700" dirty="0" smtClean="0"/>
              <a:t>해야 한다</a:t>
            </a:r>
            <a:endParaRPr lang="ko-KR" altLang="en-US" sz="17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객체지향에서는 관련된 문제들을 모두 포함하는 객체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를 생성하여 문제를 해결한다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/>
              <a:t>모든 문제들을 포함하는 클래스를 만들고</a:t>
            </a:r>
            <a:r>
              <a:rPr lang="en-US" altLang="ko-KR" sz="1700" dirty="0"/>
              <a:t>, </a:t>
            </a:r>
            <a:r>
              <a:rPr lang="ko-KR" altLang="en-US" sz="1700" dirty="0"/>
              <a:t>필요한 경우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클래스로부터 </a:t>
            </a:r>
            <a:r>
              <a:rPr lang="ko-KR" altLang="en-US" sz="1700" dirty="0"/>
              <a:t>객체를 자유롭게 생성하여 사용할 수 있다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01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멤버 변수의 접근 한정자 </a:t>
            </a:r>
            <a:r>
              <a:rPr lang="en-US" altLang="ko-KR" dirty="0" smtClean="0"/>
              <a:t>(5/6)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접근 </a:t>
            </a:r>
            <a:r>
              <a:rPr lang="ko-KR" altLang="en-US" dirty="0"/>
              <a:t>한정자를 지정하지 않은 경우 </a:t>
            </a:r>
            <a:r>
              <a:rPr lang="en-US" altLang="ko-KR" dirty="0"/>
              <a:t>: </a:t>
            </a:r>
            <a:r>
              <a:rPr lang="ko-KR" altLang="en-US" dirty="0" smtClean="0"/>
              <a:t>같은 패키지 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클래스에서 </a:t>
            </a:r>
            <a:r>
              <a:rPr lang="ko-KR" altLang="en-US" dirty="0"/>
              <a:t>사용 가능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동일한 패키지 일 경우</a:t>
            </a:r>
            <a:endParaRPr lang="en-US" altLang="ko-KR" sz="17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501008"/>
            <a:ext cx="6231872" cy="224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08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멤버 변수의 접근 한정자 </a:t>
            </a:r>
            <a:r>
              <a:rPr lang="en-US" altLang="ko-KR" dirty="0" smtClean="0"/>
              <a:t>(6/6)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접근 </a:t>
            </a:r>
            <a:r>
              <a:rPr lang="ko-KR" altLang="en-US" dirty="0"/>
              <a:t>한정자를 지정하지 않은 경우 </a:t>
            </a:r>
            <a:r>
              <a:rPr lang="en-US" altLang="ko-KR" dirty="0"/>
              <a:t>: </a:t>
            </a:r>
            <a:r>
              <a:rPr lang="ko-KR" altLang="en-US" dirty="0" smtClean="0"/>
              <a:t>같은 패키지 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클래스에서 </a:t>
            </a:r>
            <a:r>
              <a:rPr lang="ko-KR" altLang="en-US" dirty="0"/>
              <a:t>사용 가능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다른 패키지 일 경우</a:t>
            </a:r>
            <a:endParaRPr lang="en-US" altLang="ko-KR" sz="17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501009"/>
            <a:ext cx="5989861" cy="223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776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  <a:r>
              <a:rPr lang="ko-KR" altLang="en-US" dirty="0" smtClean="0"/>
              <a:t>지향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(1/5)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3628"/>
            <a:ext cx="562927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83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  <a:r>
              <a:rPr lang="ko-KR" altLang="en-US" dirty="0" smtClean="0"/>
              <a:t>지향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(2/5)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3774" y="2130152"/>
            <a:ext cx="657657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5339" y="4724399"/>
            <a:ext cx="5815013" cy="1005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460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/>
              <a:t>객체지향</a:t>
            </a:r>
            <a:r>
              <a:rPr lang="en-US" altLang="ko-KR" dirty="0"/>
              <a:t> </a:t>
            </a:r>
            <a:r>
              <a:rPr lang="ko-KR" altLang="en-US" dirty="0"/>
              <a:t>프로그램 </a:t>
            </a:r>
            <a:r>
              <a:rPr lang="en-US" altLang="ko-KR" dirty="0" smtClean="0"/>
              <a:t>(3/5)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Sum </a:t>
            </a:r>
            <a:r>
              <a:rPr lang="ko-KR" altLang="en-US" dirty="0" smtClean="0"/>
              <a:t>클래스를 사용하는 프로그램의 작성</a:t>
            </a:r>
            <a:endParaRPr lang="en-US" altLang="ko-KR" sz="1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615530"/>
            <a:ext cx="61722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2144" y="5664103"/>
            <a:ext cx="3886200" cy="114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3631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/>
              <a:t>객체지향</a:t>
            </a:r>
            <a:r>
              <a:rPr lang="en-US" altLang="ko-KR" dirty="0"/>
              <a:t> </a:t>
            </a:r>
            <a:r>
              <a:rPr lang="ko-KR" altLang="en-US" dirty="0"/>
              <a:t>프로그램 </a:t>
            </a:r>
            <a:r>
              <a:rPr lang="en-US" altLang="ko-KR" dirty="0" smtClean="0"/>
              <a:t>(4/5)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Sum </a:t>
            </a:r>
            <a:r>
              <a:rPr lang="ko-KR" altLang="en-US" dirty="0" smtClean="0"/>
              <a:t>클래스를 사용하는 또 다른 프로그램</a:t>
            </a:r>
            <a:endParaRPr lang="en-US" altLang="ko-KR" sz="17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875653"/>
            <a:ext cx="5904656" cy="3505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726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/>
              <a:t>객체지향</a:t>
            </a:r>
            <a:r>
              <a:rPr lang="en-US" altLang="ko-KR" dirty="0"/>
              <a:t> </a:t>
            </a:r>
            <a:r>
              <a:rPr lang="ko-KR" altLang="en-US" dirty="0"/>
              <a:t>프로그램 </a:t>
            </a:r>
            <a:r>
              <a:rPr lang="en-US" altLang="ko-KR" dirty="0" smtClean="0"/>
              <a:t>(5/5)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Sum </a:t>
            </a:r>
            <a:r>
              <a:rPr lang="ko-KR" altLang="en-US" dirty="0" smtClean="0"/>
              <a:t>클래스를 사용하는 또 다른 프로그램</a:t>
            </a:r>
            <a:endParaRPr lang="en-US" altLang="ko-KR" sz="17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852936"/>
            <a:ext cx="5788358" cy="3384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7394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931</TotalTime>
  <Words>545</Words>
  <Application>Microsoft Office PowerPoint</Application>
  <PresentationFormat>화면 슬라이드 쇼(4:3)</PresentationFormat>
  <Paragraphs>159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필수</vt:lpstr>
      <vt:lpstr>클래스의 속성</vt:lpstr>
      <vt:lpstr>목차</vt:lpstr>
      <vt:lpstr>절차지향 프로그램 (1/2)</vt:lpstr>
      <vt:lpstr>절차지향 프로그램 (2/2)</vt:lpstr>
      <vt:lpstr>객체지향 프로그램 (1/5)</vt:lpstr>
      <vt:lpstr>객체지향 프로그램 (2/5)</vt:lpstr>
      <vt:lpstr>객체지향 프로그램 (3/5)</vt:lpstr>
      <vt:lpstr>객체지향 프로그램 (4/5)</vt:lpstr>
      <vt:lpstr>객체지향 프로그램 (5/5)</vt:lpstr>
      <vt:lpstr>클래스의 일반 구조 (1/4)</vt:lpstr>
      <vt:lpstr>클래스의 일반 구조 (2/4)</vt:lpstr>
      <vt:lpstr>클래스의 일반 구조 (3/4)</vt:lpstr>
      <vt:lpstr>클래스의 일반 구조 (4/4)</vt:lpstr>
      <vt:lpstr>클래스의 선언 (1/3)</vt:lpstr>
      <vt:lpstr>클래스의 선언 (2/3)</vt:lpstr>
      <vt:lpstr>클래스의 선언 (3/3)</vt:lpstr>
      <vt:lpstr>클래스 객체의 선언과 생성 (1/5)</vt:lpstr>
      <vt:lpstr>클래스 객체의 선언과 생성 (2/5)</vt:lpstr>
      <vt:lpstr>클래스 객체의 선언과 생성 (3/5)</vt:lpstr>
      <vt:lpstr>클래스 객체의 선언과 생성 (4/5)</vt:lpstr>
      <vt:lpstr>클래스 객체의 선언과 생성 (5/5)</vt:lpstr>
      <vt:lpstr>멤버 변수와 메소드 변수 (1/10)</vt:lpstr>
      <vt:lpstr>멤버 변수와 메소드 변수 (2/10)</vt:lpstr>
      <vt:lpstr>멤버 변수와 메소드 변수 (3/10)</vt:lpstr>
      <vt:lpstr>멤버 변수와 메소드 변수 (4/10)</vt:lpstr>
      <vt:lpstr>멤버 변수와 메소드 변수 (5/10)</vt:lpstr>
      <vt:lpstr>멤버 변수와 메소드 변수 (6/10)</vt:lpstr>
      <vt:lpstr>멤버 변수와 메소드 변수 (7/10)</vt:lpstr>
      <vt:lpstr>멤버 변수와 메소드 변수 (8/10)</vt:lpstr>
      <vt:lpstr>멤버 변수와 메소드 변수 (9/10)</vt:lpstr>
      <vt:lpstr>멤버 변수와 메소드 변수 (10/10)</vt:lpstr>
      <vt:lpstr>변수의 유효 범위 (1/4)</vt:lpstr>
      <vt:lpstr>변수의 유효 범위 (2/4)</vt:lpstr>
      <vt:lpstr>변수의 유효 범위 (3/4)</vt:lpstr>
      <vt:lpstr>변수의 유효 범위 (4/4)</vt:lpstr>
      <vt:lpstr>멤버 변수의 접근 한정자 (1/6)</vt:lpstr>
      <vt:lpstr>멤버 변수의 접근 한정자 (2/6)</vt:lpstr>
      <vt:lpstr>멤버 변수의 접근 한정자 (3/6)</vt:lpstr>
      <vt:lpstr>멤버 변수의 접근 한정자 (4/6)</vt:lpstr>
      <vt:lpstr>멤버 변수의 접근 한정자 (5/6)</vt:lpstr>
      <vt:lpstr>멤버 변수의 접근 한정자 (6/6)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Yongseong.Cho</dc:creator>
  <cp:lastModifiedBy>Registered User</cp:lastModifiedBy>
  <cp:revision>232</cp:revision>
  <dcterms:created xsi:type="dcterms:W3CDTF">2016-03-14T09:12:30Z</dcterms:created>
  <dcterms:modified xsi:type="dcterms:W3CDTF">2016-03-28T23:56:26Z</dcterms:modified>
</cp:coreProperties>
</file>