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456" r:id="rId4"/>
    <p:sldId id="464" r:id="rId5"/>
    <p:sldId id="457" r:id="rId6"/>
    <p:sldId id="465" r:id="rId7"/>
    <p:sldId id="466" r:id="rId8"/>
    <p:sldId id="467" r:id="rId9"/>
    <p:sldId id="406" r:id="rId10"/>
    <p:sldId id="468" r:id="rId11"/>
    <p:sldId id="469" r:id="rId12"/>
    <p:sldId id="470" r:id="rId13"/>
    <p:sldId id="471" r:id="rId14"/>
    <p:sldId id="473" r:id="rId15"/>
    <p:sldId id="472" r:id="rId16"/>
    <p:sldId id="474" r:id="rId17"/>
    <p:sldId id="475" r:id="rId18"/>
    <p:sldId id="4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4660"/>
  </p:normalViewPr>
  <p:slideViewPr>
    <p:cSldViewPr>
      <p:cViewPr varScale="1">
        <p:scale>
          <a:sx n="158" d="100"/>
          <a:sy n="15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pPr/>
              <a:t>2016-03-30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500" dirty="0" smtClean="0"/>
              <a:t>Static</a:t>
            </a:r>
            <a:r>
              <a:rPr lang="ko-KR" altLang="en-US" sz="3500" dirty="0" smtClean="0"/>
              <a:t> </a:t>
            </a:r>
            <a:r>
              <a:rPr lang="ko-KR" altLang="en-US" sz="3500" dirty="0" smtClean="0"/>
              <a:t>키워드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</a:t>
            </a:r>
            <a:r>
              <a:rPr lang="ko-KR" altLang="en-US" dirty="0" smtClean="0"/>
              <a:t>필드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static </a:t>
            </a:r>
            <a:r>
              <a:rPr lang="ko-KR" altLang="en-US" dirty="0"/>
              <a:t>멤버를 객체의 멤버로 접근하는 사례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5106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5" y="0"/>
            <a:ext cx="765287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7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</a:t>
            </a:r>
            <a:r>
              <a:rPr lang="ko-KR" altLang="en-US" dirty="0" smtClean="0"/>
              <a:t>필드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static </a:t>
            </a:r>
            <a:r>
              <a:rPr lang="ko-KR" altLang="en-US" dirty="0"/>
              <a:t>멤버를 클래스 이름으로 접근하는 </a:t>
            </a:r>
            <a:r>
              <a:rPr lang="ko-KR" altLang="en-US" dirty="0" smtClean="0"/>
              <a:t>사례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1014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713013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8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static </a:t>
            </a:r>
            <a:r>
              <a:rPr lang="ko-KR" altLang="en-US" dirty="0"/>
              <a:t>멤버 필드와 같이 프로그램의 </a:t>
            </a:r>
            <a:r>
              <a:rPr lang="ko-KR" altLang="en-US" dirty="0" smtClean="0"/>
              <a:t>구동 전에 </a:t>
            </a:r>
            <a:r>
              <a:rPr lang="ko-KR" altLang="en-US" dirty="0"/>
              <a:t>메모리에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로딩되어 객체의 </a:t>
            </a:r>
            <a:r>
              <a:rPr lang="ko-KR" altLang="en-US" dirty="0" err="1"/>
              <a:t>생성없이</a:t>
            </a:r>
            <a:r>
              <a:rPr lang="ko-KR" altLang="en-US" dirty="0"/>
              <a:t> 클래스의 이름을 사용해 호출할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 </a:t>
            </a:r>
            <a:r>
              <a:rPr lang="ko-KR" altLang="en-US" dirty="0"/>
              <a:t>있는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static </a:t>
            </a:r>
            <a:r>
              <a:rPr lang="ko-KR" altLang="en-US" dirty="0"/>
              <a:t>멤버필드를 초기화 하는 역할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간단한 </a:t>
            </a:r>
            <a:r>
              <a:rPr lang="ko-KR" altLang="en-US" dirty="0"/>
              <a:t>공용 </a:t>
            </a:r>
            <a:r>
              <a:rPr lang="ko-KR" altLang="en-US" dirty="0" smtClean="0"/>
              <a:t>기능의 구현 역할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4512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java.lang.Math</a:t>
            </a:r>
            <a:r>
              <a:rPr lang="en-US" altLang="ko-KR" dirty="0" smtClean="0"/>
              <a:t> </a:t>
            </a:r>
            <a:r>
              <a:rPr lang="ko-KR" altLang="en-US" dirty="0"/>
              <a:t>클래스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JDK</a:t>
            </a:r>
            <a:r>
              <a:rPr lang="ko-KR" altLang="en-US" sz="1700" dirty="0"/>
              <a:t>와 함께 배포되는 </a:t>
            </a:r>
            <a:r>
              <a:rPr lang="en-US" altLang="ko-KR" sz="1700" dirty="0" err="1"/>
              <a:t>java.lang.Math</a:t>
            </a:r>
            <a:r>
              <a:rPr lang="en-US" altLang="ko-KR" sz="1700" dirty="0"/>
              <a:t> </a:t>
            </a:r>
            <a:r>
              <a:rPr lang="ko-KR" altLang="en-US" sz="1700" dirty="0"/>
              <a:t>클래스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모든 </a:t>
            </a:r>
            <a:r>
              <a:rPr lang="ko-KR" altLang="en-US" sz="1700" dirty="0" err="1"/>
              <a:t>메소드가</a:t>
            </a:r>
            <a:r>
              <a:rPr lang="ko-KR" altLang="en-US" sz="1700" dirty="0"/>
              <a:t> </a:t>
            </a:r>
            <a:r>
              <a:rPr lang="en-US" altLang="ko-KR" sz="1700" dirty="0"/>
              <a:t>static</a:t>
            </a:r>
            <a:r>
              <a:rPr lang="ko-KR" altLang="en-US" sz="1700" dirty="0"/>
              <a:t>으로 정의되어 다른 모든 클래스에서 사용됨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객체를 </a:t>
            </a:r>
            <a:r>
              <a:rPr lang="ko-KR" altLang="en-US" sz="1700" dirty="0"/>
              <a:t>생성하지 않고 바로 호출할 수 있는 상수와 </a:t>
            </a:r>
            <a:r>
              <a:rPr lang="ko-KR" altLang="en-US" sz="1700" dirty="0" err="1"/>
              <a:t>메소드</a:t>
            </a:r>
            <a:r>
              <a:rPr lang="ko-KR" altLang="en-US" sz="1700" dirty="0"/>
              <a:t> 제공</a:t>
            </a:r>
            <a:endParaRPr lang="en-US" altLang="ko-KR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1439265" y="4636874"/>
            <a:ext cx="29681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Math {</a:t>
            </a:r>
          </a:p>
          <a:p>
            <a:r>
              <a:rPr lang="en-US" altLang="ko-KR" sz="1400" dirty="0" smtClean="0"/>
              <a:t>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abs(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a);</a:t>
            </a:r>
          </a:p>
          <a:p>
            <a:r>
              <a:rPr lang="en-US" altLang="ko-KR" sz="1400" dirty="0" smtClean="0"/>
              <a:t>   static 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cos</a:t>
            </a:r>
            <a:r>
              <a:rPr lang="en-US" altLang="ko-KR" sz="1400" dirty="0"/>
              <a:t>(double a);</a:t>
            </a:r>
          </a:p>
          <a:p>
            <a:r>
              <a:rPr lang="en-US" altLang="ko-KR" sz="1400" dirty="0" smtClean="0"/>
              <a:t>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max(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b);</a:t>
            </a:r>
          </a:p>
          <a:p>
            <a:r>
              <a:rPr lang="en-US" altLang="ko-KR" sz="1400" dirty="0" smtClean="0"/>
              <a:t>   static </a:t>
            </a:r>
            <a:r>
              <a:rPr lang="en-US" altLang="ko-KR" sz="1400" dirty="0"/>
              <a:t>double random();</a:t>
            </a:r>
          </a:p>
          <a:p>
            <a:r>
              <a:rPr lang="en-US" altLang="ko-KR" sz="1400" dirty="0" smtClean="0"/>
              <a:t>   ...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5920376"/>
            <a:ext cx="223224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Math.abs</a:t>
            </a:r>
            <a:r>
              <a:rPr lang="en-US" altLang="ko-KR" sz="1400" dirty="0"/>
              <a:t>(-5</a:t>
            </a:r>
            <a:r>
              <a:rPr lang="en-US" altLang="ko-KR" sz="1400" dirty="0" smtClean="0"/>
              <a:t>);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2040" y="4953479"/>
            <a:ext cx="22322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Math m = new Math(); </a:t>
            </a:r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m.abs</a:t>
            </a:r>
            <a:r>
              <a:rPr lang="en-US" altLang="ko-KR" sz="1400" dirty="0"/>
              <a:t>(-5);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949307" y="4584147"/>
            <a:ext cx="1949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// </a:t>
            </a:r>
            <a:r>
              <a:rPr lang="ko-KR" altLang="en-US" sz="1400" dirty="0"/>
              <a:t>권하지 않는 </a:t>
            </a:r>
            <a:r>
              <a:rPr lang="ko-KR" altLang="en-US" sz="1400" dirty="0" smtClean="0"/>
              <a:t>사용법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959735" y="5551044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// </a:t>
            </a:r>
            <a:r>
              <a:rPr lang="ko-KR" altLang="en-US" sz="1400" dirty="0" smtClean="0"/>
              <a:t>바른 사용법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75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static </a:t>
            </a:r>
            <a:r>
              <a:rPr lang="ko-KR" altLang="en-US" dirty="0" err="1"/>
              <a:t>메소드는</a:t>
            </a:r>
            <a:r>
              <a:rPr lang="ko-KR" altLang="en-US" dirty="0"/>
              <a:t> 오직 </a:t>
            </a:r>
            <a:r>
              <a:rPr lang="en-US" altLang="ko-KR" dirty="0"/>
              <a:t>static </a:t>
            </a:r>
            <a:r>
              <a:rPr lang="ko-KR" altLang="en-US" dirty="0"/>
              <a:t>멤버만 접근 가능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객체가 </a:t>
            </a:r>
            <a:r>
              <a:rPr lang="ko-KR" altLang="en-US" sz="1700" dirty="0"/>
              <a:t>생성되지 않은 상황에서도 사용이 가능하므로 객체에 속한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err="1" smtClean="0"/>
              <a:t>인스턴스</a:t>
            </a:r>
            <a:r>
              <a:rPr lang="ko-KR" altLang="en-US" sz="1700" dirty="0" smtClean="0"/>
              <a:t> </a:t>
            </a:r>
            <a:r>
              <a:rPr lang="ko-KR" altLang="en-US" sz="1700" dirty="0" err="1"/>
              <a:t>메소드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인스턴스</a:t>
            </a:r>
            <a:r>
              <a:rPr lang="ko-KR" altLang="en-US" sz="1700" dirty="0"/>
              <a:t> 변수 등 사용 </a:t>
            </a:r>
            <a:r>
              <a:rPr lang="ko-KR" altLang="en-US" sz="1700" dirty="0" smtClean="0"/>
              <a:t>불가</a:t>
            </a: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ko-KR" altLang="en-US" sz="17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/>
              <a:t>인스턴스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메소드는</a:t>
            </a:r>
            <a:r>
              <a:rPr lang="ko-KR" altLang="en-US" sz="1700" dirty="0"/>
              <a:t> </a:t>
            </a:r>
            <a:r>
              <a:rPr lang="en-US" altLang="ko-KR" sz="1700" dirty="0"/>
              <a:t>static </a:t>
            </a:r>
            <a:r>
              <a:rPr lang="ko-KR" altLang="en-US" sz="1700" dirty="0"/>
              <a:t>멤버들을 모두 사용 가능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static </a:t>
            </a:r>
            <a:r>
              <a:rPr lang="ko-KR" altLang="en-US" dirty="0" err="1"/>
              <a:t>메소드에서는</a:t>
            </a:r>
            <a:r>
              <a:rPr lang="ko-KR" altLang="en-US" dirty="0"/>
              <a:t> </a:t>
            </a:r>
            <a:r>
              <a:rPr lang="en-US" altLang="ko-KR" dirty="0"/>
              <a:t>this </a:t>
            </a:r>
            <a:r>
              <a:rPr lang="ko-KR" altLang="en-US" dirty="0"/>
              <a:t>키워드를 사용할 수 없음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객체가 </a:t>
            </a:r>
            <a:r>
              <a:rPr lang="ko-KR" altLang="en-US" sz="1700" dirty="0"/>
              <a:t>생성되지 않은 상황에서도 호출이 가능하기 때문에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현재 </a:t>
            </a:r>
            <a:r>
              <a:rPr lang="ko-KR" altLang="en-US" sz="1700" dirty="0"/>
              <a:t>실행 중인 객체를 가리키는 </a:t>
            </a:r>
            <a:r>
              <a:rPr lang="en-US" altLang="ko-KR" sz="1700" dirty="0"/>
              <a:t>this </a:t>
            </a:r>
            <a:r>
              <a:rPr lang="ko-KR" altLang="en-US" sz="1700" dirty="0" err="1"/>
              <a:t>레퍼런스를</a:t>
            </a:r>
            <a:r>
              <a:rPr lang="ko-KR" altLang="en-US" sz="1700" dirty="0"/>
              <a:t> 사용할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30291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 smtClean="0"/>
              <a:t>활용 예제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static </a:t>
            </a:r>
            <a:r>
              <a:rPr lang="ko-KR" altLang="en-US" dirty="0"/>
              <a:t>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달러와 한국 원화 사이의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변환을 </a:t>
            </a:r>
            <a:r>
              <a:rPr lang="ko-KR" altLang="en-US" dirty="0"/>
              <a:t>해주는 환율 </a:t>
            </a:r>
            <a:r>
              <a:rPr lang="ko-KR" altLang="en-US" dirty="0" smtClean="0"/>
              <a:t>계산기</a:t>
            </a:r>
            <a:endParaRPr lang="ko-KR" alt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64318"/>
            <a:ext cx="7594636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>
                <a:latin typeface="+mj-lt"/>
              </a:rPr>
              <a:t>class </a:t>
            </a:r>
            <a:r>
              <a:rPr lang="en-US" altLang="ko-KR" sz="1200" dirty="0" err="1">
                <a:latin typeface="+mj-lt"/>
              </a:rPr>
              <a:t>CurrencyConverter</a:t>
            </a:r>
            <a:r>
              <a:rPr lang="en-US" altLang="ko-KR" sz="1200" dirty="0">
                <a:latin typeface="+mj-lt"/>
              </a:rPr>
              <a:t> {</a:t>
            </a:r>
          </a:p>
          <a:p>
            <a:pPr defTabSz="180000"/>
            <a:r>
              <a:rPr lang="en-US" altLang="ko-KR" sz="1200" dirty="0">
                <a:latin typeface="+mj-lt"/>
              </a:rPr>
              <a:t>	private</a:t>
            </a:r>
            <a:r>
              <a:rPr lang="en-US" altLang="ko-KR" sz="1200" b="1" dirty="0">
                <a:latin typeface="+mj-lt"/>
              </a:rPr>
              <a:t> static </a:t>
            </a:r>
            <a:r>
              <a:rPr lang="en-US" altLang="ko-KR" sz="1200" dirty="0">
                <a:latin typeface="+mj-lt"/>
              </a:rPr>
              <a:t>double rate; //  </a:t>
            </a:r>
            <a:r>
              <a:rPr lang="ko-KR" altLang="en-US" sz="1200" dirty="0">
                <a:latin typeface="+mj-lt"/>
              </a:rPr>
              <a:t>한국 원화에 대한 환율</a:t>
            </a:r>
          </a:p>
          <a:p>
            <a:pPr defTabSz="180000"/>
            <a:r>
              <a:rPr lang="ko-KR" altLang="en-US" sz="1200" dirty="0">
                <a:latin typeface="+mj-lt"/>
              </a:rPr>
              <a:t>	</a:t>
            </a:r>
            <a:r>
              <a:rPr lang="en-US" altLang="ko-KR" sz="1200" dirty="0">
                <a:latin typeface="+mj-lt"/>
              </a:rPr>
              <a:t>public </a:t>
            </a:r>
            <a:r>
              <a:rPr lang="en-US" altLang="ko-KR" sz="1200" b="1" dirty="0">
                <a:latin typeface="+mj-lt"/>
              </a:rPr>
              <a:t>static</a:t>
            </a:r>
            <a:r>
              <a:rPr lang="en-US" altLang="ko-KR" sz="1200" dirty="0">
                <a:latin typeface="+mj-lt"/>
              </a:rPr>
              <a:t> double </a:t>
            </a:r>
            <a:r>
              <a:rPr lang="en-US" altLang="ko-KR" sz="1200" dirty="0" err="1">
                <a:latin typeface="+mj-lt"/>
              </a:rPr>
              <a:t>toDollar</a:t>
            </a:r>
            <a:r>
              <a:rPr lang="en-US" altLang="ko-KR" sz="1200" dirty="0">
                <a:latin typeface="+mj-lt"/>
              </a:rPr>
              <a:t>(double won) {</a:t>
            </a:r>
          </a:p>
          <a:p>
            <a:pPr defTabSz="180000"/>
            <a:r>
              <a:rPr lang="en-US" altLang="ko-KR" sz="1200" dirty="0">
                <a:latin typeface="+mj-lt"/>
              </a:rPr>
              <a:t>		return won/rate; // </a:t>
            </a:r>
            <a:r>
              <a:rPr lang="ko-KR" altLang="en-US" sz="1200" dirty="0">
                <a:latin typeface="+mj-lt"/>
              </a:rPr>
              <a:t>한국 원화를 달러로 변환</a:t>
            </a:r>
          </a:p>
          <a:p>
            <a:pPr defTabSz="180000"/>
            <a:r>
              <a:rPr lang="ko-KR" altLang="en-US" sz="1200" dirty="0">
                <a:latin typeface="+mj-lt"/>
              </a:rPr>
              <a:t>	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	public </a:t>
            </a:r>
            <a:r>
              <a:rPr lang="en-US" altLang="ko-KR" sz="1200" b="1" dirty="0">
                <a:latin typeface="+mj-lt"/>
              </a:rPr>
              <a:t>static</a:t>
            </a:r>
            <a:r>
              <a:rPr lang="en-US" altLang="ko-KR" sz="1200" dirty="0">
                <a:latin typeface="+mj-lt"/>
              </a:rPr>
              <a:t> double </a:t>
            </a:r>
            <a:r>
              <a:rPr lang="en-US" altLang="ko-KR" sz="1200" dirty="0" err="1">
                <a:latin typeface="+mj-lt"/>
              </a:rPr>
              <a:t>toKWR</a:t>
            </a:r>
            <a:r>
              <a:rPr lang="en-US" altLang="ko-KR" sz="1200" dirty="0">
                <a:latin typeface="+mj-lt"/>
              </a:rPr>
              <a:t>(double dollar) {</a:t>
            </a:r>
          </a:p>
          <a:p>
            <a:pPr defTabSz="180000"/>
            <a:r>
              <a:rPr lang="en-US" altLang="ko-KR" sz="1200" dirty="0">
                <a:latin typeface="+mj-lt"/>
              </a:rPr>
              <a:t>		return dollar * rate; // </a:t>
            </a:r>
            <a:r>
              <a:rPr lang="ko-KR" altLang="en-US" sz="1200" dirty="0">
                <a:latin typeface="+mj-lt"/>
              </a:rPr>
              <a:t>달러를 한국 원화로 변환</a:t>
            </a:r>
          </a:p>
          <a:p>
            <a:pPr defTabSz="180000"/>
            <a:r>
              <a:rPr lang="ko-KR" altLang="en-US" sz="1200" dirty="0">
                <a:latin typeface="+mj-lt"/>
              </a:rPr>
              <a:t>	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	public </a:t>
            </a:r>
            <a:r>
              <a:rPr lang="en-US" altLang="ko-KR" sz="1200" b="1" dirty="0">
                <a:latin typeface="+mj-lt"/>
              </a:rPr>
              <a:t>static</a:t>
            </a:r>
            <a:r>
              <a:rPr lang="en-US" altLang="ko-KR" sz="1200" dirty="0">
                <a:latin typeface="+mj-lt"/>
              </a:rPr>
              <a:t> void </a:t>
            </a:r>
            <a:r>
              <a:rPr lang="en-US" altLang="ko-KR" sz="1200" dirty="0" err="1">
                <a:latin typeface="+mj-lt"/>
              </a:rPr>
              <a:t>setRate</a:t>
            </a:r>
            <a:r>
              <a:rPr lang="en-US" altLang="ko-KR" sz="1200" dirty="0">
                <a:latin typeface="+mj-lt"/>
              </a:rPr>
              <a:t>(double r) {</a:t>
            </a:r>
          </a:p>
          <a:p>
            <a:pPr defTabSz="180000"/>
            <a:r>
              <a:rPr lang="en-US" altLang="ko-KR" sz="1200" dirty="0">
                <a:latin typeface="+mj-lt"/>
              </a:rPr>
              <a:t>		rate = r; // </a:t>
            </a:r>
            <a:r>
              <a:rPr lang="ko-KR" altLang="en-US" sz="1200" dirty="0">
                <a:latin typeface="+mj-lt"/>
              </a:rPr>
              <a:t>환율 설정</a:t>
            </a:r>
            <a:r>
              <a:rPr lang="en-US" altLang="ko-KR" sz="1200" dirty="0">
                <a:latin typeface="+mj-lt"/>
              </a:rPr>
              <a:t>. KWR/$1</a:t>
            </a:r>
          </a:p>
          <a:p>
            <a:pPr defTabSz="180000"/>
            <a:r>
              <a:rPr lang="en-US" altLang="ko-KR" sz="1200" dirty="0">
                <a:latin typeface="+mj-lt"/>
              </a:rPr>
              <a:t>	}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}</a:t>
            </a:r>
            <a:endParaRPr lang="en-US" altLang="ko-KR" sz="1200" dirty="0">
              <a:latin typeface="+mj-lt"/>
            </a:endParaRPr>
          </a:p>
          <a:p>
            <a:pPr defTabSz="180000"/>
            <a:r>
              <a:rPr lang="en-US" altLang="ko-KR" sz="1200" dirty="0">
                <a:latin typeface="+mj-lt"/>
              </a:rPr>
              <a:t>public class </a:t>
            </a:r>
            <a:r>
              <a:rPr lang="en-US" altLang="ko-KR" sz="1200" dirty="0" err="1">
                <a:latin typeface="+mj-lt"/>
              </a:rPr>
              <a:t>StaticMember</a:t>
            </a:r>
            <a:r>
              <a:rPr lang="en-US" altLang="ko-KR" sz="1200" dirty="0">
                <a:latin typeface="+mj-lt"/>
              </a:rPr>
              <a:t> {</a:t>
            </a:r>
          </a:p>
          <a:p>
            <a:pPr defTabSz="180000"/>
            <a:r>
              <a:rPr lang="en-US" altLang="ko-KR" sz="1200" dirty="0">
                <a:latin typeface="+mj-lt"/>
              </a:rPr>
              <a:t>	public static void main(String[] </a:t>
            </a:r>
            <a:r>
              <a:rPr lang="en-US" altLang="ko-KR" sz="1200" dirty="0" err="1">
                <a:latin typeface="+mj-lt"/>
              </a:rPr>
              <a:t>args</a:t>
            </a:r>
            <a:r>
              <a:rPr lang="en-US" altLang="ko-KR" sz="1200" dirty="0">
                <a:latin typeface="+mj-lt"/>
              </a:rPr>
              <a:t>) {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CurrencyConverter.setRate</a:t>
            </a:r>
            <a:r>
              <a:rPr lang="en-US" altLang="ko-KR" sz="1200" dirty="0">
                <a:latin typeface="+mj-lt"/>
              </a:rPr>
              <a:t>(1121); // </a:t>
            </a:r>
            <a:r>
              <a:rPr lang="ko-KR" altLang="en-US" sz="1200" dirty="0">
                <a:latin typeface="+mj-lt"/>
              </a:rPr>
              <a:t>미국 달러 환율 설정</a:t>
            </a:r>
          </a:p>
          <a:p>
            <a:pPr defTabSz="180000"/>
            <a:r>
              <a:rPr lang="ko-KR" altLang="en-US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System.out.println</a:t>
            </a:r>
            <a:r>
              <a:rPr lang="en-US" altLang="ko-KR" sz="1200" dirty="0">
                <a:latin typeface="+mj-lt"/>
              </a:rPr>
              <a:t>("</a:t>
            </a:r>
            <a:r>
              <a:rPr lang="ko-KR" altLang="en-US" sz="1200" dirty="0" err="1">
                <a:latin typeface="+mj-lt"/>
              </a:rPr>
              <a:t>백만원은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" + </a:t>
            </a:r>
            <a:r>
              <a:rPr lang="en-US" altLang="ko-KR" sz="1200" dirty="0" err="1">
                <a:latin typeface="+mj-lt"/>
              </a:rPr>
              <a:t>CurrencyConverter.toDollar</a:t>
            </a:r>
            <a:r>
              <a:rPr lang="en-US" altLang="ko-KR" sz="1200" dirty="0">
                <a:latin typeface="+mj-lt"/>
              </a:rPr>
              <a:t>(1000000) + "</a:t>
            </a:r>
            <a:r>
              <a:rPr lang="ko-KR" altLang="en-US" sz="1200" dirty="0">
                <a:latin typeface="+mj-lt"/>
              </a:rPr>
              <a:t>달러입니다</a:t>
            </a:r>
            <a:r>
              <a:rPr lang="en-US" altLang="ko-KR" sz="1200" dirty="0">
                <a:latin typeface="+mj-lt"/>
              </a:rPr>
              <a:t>.");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System.out.println</a:t>
            </a:r>
            <a:r>
              <a:rPr lang="en-US" altLang="ko-KR" sz="1200" dirty="0">
                <a:latin typeface="+mj-lt"/>
              </a:rPr>
              <a:t>("</a:t>
            </a:r>
            <a:r>
              <a:rPr lang="ko-KR" altLang="en-US" sz="1200" dirty="0" err="1">
                <a:latin typeface="+mj-lt"/>
              </a:rPr>
              <a:t>백달러는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" + </a:t>
            </a:r>
            <a:r>
              <a:rPr lang="en-US" altLang="ko-KR" sz="1200" dirty="0" err="1">
                <a:latin typeface="+mj-lt"/>
              </a:rPr>
              <a:t>CurrencyConverter.toKWR</a:t>
            </a:r>
            <a:r>
              <a:rPr lang="en-US" altLang="ko-KR" sz="1200" dirty="0">
                <a:latin typeface="+mj-lt"/>
              </a:rPr>
              <a:t>(100) +"</a:t>
            </a:r>
            <a:r>
              <a:rPr lang="ko-KR" altLang="en-US" sz="1200" dirty="0">
                <a:latin typeface="+mj-lt"/>
              </a:rPr>
              <a:t>원입니다</a:t>
            </a:r>
            <a:r>
              <a:rPr lang="en-US" altLang="ko-KR" sz="1200" dirty="0">
                <a:latin typeface="+mj-lt"/>
              </a:rPr>
              <a:t>.");</a:t>
            </a:r>
          </a:p>
          <a:p>
            <a:pPr defTabSz="180000"/>
            <a:r>
              <a:rPr lang="en-US" altLang="ko-KR" sz="1200" dirty="0">
                <a:latin typeface="+mj-lt"/>
              </a:rPr>
              <a:t>	}</a:t>
            </a:r>
          </a:p>
          <a:p>
            <a:pPr defTabSz="180000"/>
            <a:r>
              <a:rPr lang="en-US" altLang="ko-KR" sz="1200" dirty="0">
                <a:latin typeface="+mj-lt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7" y="6207695"/>
            <a:ext cx="305083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백만원은</a:t>
            </a:r>
            <a:r>
              <a:rPr lang="ko-KR" altLang="en-US" dirty="0"/>
              <a:t> </a:t>
            </a:r>
            <a:r>
              <a:rPr lang="en-US" altLang="ko-KR" dirty="0"/>
              <a:t>892.0606601248885</a:t>
            </a:r>
            <a:r>
              <a:rPr lang="ko-KR" altLang="en-US" dirty="0"/>
              <a:t>달러입니다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백달러는</a:t>
            </a:r>
            <a:r>
              <a:rPr lang="ko-KR" altLang="en-US" dirty="0"/>
              <a:t> </a:t>
            </a:r>
            <a:r>
              <a:rPr lang="en-US" altLang="ko-KR" dirty="0"/>
              <a:t>112100.0</a:t>
            </a:r>
            <a:r>
              <a:rPr lang="ko-KR" altLang="en-US" dirty="0"/>
              <a:t>원입니다</a:t>
            </a:r>
            <a:r>
              <a:rPr lang="en-US" altLang="ko-KR" dirty="0"/>
              <a:t>.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23837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구동 과정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상수</a:t>
            </a:r>
            <a:r>
              <a:rPr lang="en-US" altLang="ko-KR" dirty="0" smtClean="0"/>
              <a:t>, static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, static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메모리에 로딩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메모리에 </a:t>
            </a:r>
            <a:r>
              <a:rPr lang="ko-KR" altLang="en-US" dirty="0"/>
              <a:t>로딩된 </a:t>
            </a:r>
            <a:r>
              <a:rPr lang="en-US" altLang="ko-KR" dirty="0"/>
              <a:t>static </a:t>
            </a:r>
            <a:r>
              <a:rPr lang="ko-KR" altLang="en-US" dirty="0" err="1"/>
              <a:t>메소드</a:t>
            </a:r>
            <a:r>
              <a:rPr lang="ko-KR" altLang="en-US" dirty="0"/>
              <a:t> 중 </a:t>
            </a:r>
            <a:r>
              <a:rPr lang="en-US" altLang="ko-KR" dirty="0"/>
              <a:t>main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7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main </a:t>
            </a:r>
            <a:r>
              <a:rPr lang="ko-KR" altLang="en-US" sz="1700" dirty="0" err="1" smtClean="0"/>
              <a:t>메소드를</a:t>
            </a:r>
            <a:r>
              <a:rPr lang="ko-KR" altLang="en-US" sz="1700" dirty="0" smtClean="0"/>
              <a:t> 사용하여 </a:t>
            </a:r>
            <a:r>
              <a:rPr lang="en-US" altLang="ko-KR" sz="1700" dirty="0" smtClean="0"/>
              <a:t>Thread </a:t>
            </a:r>
            <a:r>
              <a:rPr lang="ko-KR" altLang="en-US" sz="1700" dirty="0" smtClean="0"/>
              <a:t>를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구동하여 프로그램 시작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5143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static </a:t>
            </a:r>
            <a:r>
              <a:rPr lang="ko-KR" altLang="en-US" dirty="0"/>
              <a:t>멤버와</a:t>
            </a:r>
            <a:r>
              <a:rPr lang="en-US" altLang="ko-KR" dirty="0"/>
              <a:t> non-static </a:t>
            </a:r>
            <a:r>
              <a:rPr lang="ko-KR" altLang="en-US" dirty="0"/>
              <a:t>멤버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멤버 필드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static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/>
              <a:t>Java </a:t>
            </a:r>
            <a:r>
              <a:rPr lang="ko-KR" altLang="en-US" dirty="0"/>
              <a:t>프로그램의</a:t>
            </a:r>
            <a:r>
              <a:rPr lang="en-US" altLang="ko-KR" dirty="0"/>
              <a:t> </a:t>
            </a:r>
            <a:r>
              <a:rPr lang="ko-KR" altLang="en-US" dirty="0"/>
              <a:t>구동 과정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 키워드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중첩클래스에만 사용가능</a:t>
            </a:r>
            <a:r>
              <a:rPr lang="en-US" altLang="ko-KR" dirty="0"/>
              <a:t>), </a:t>
            </a:r>
            <a:r>
              <a:rPr lang="ko-KR" altLang="en-US" dirty="0"/>
              <a:t>멤버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멤버 </a:t>
            </a:r>
            <a:r>
              <a:rPr lang="ko-KR" altLang="en-US" dirty="0" smtClean="0"/>
              <a:t>변수에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사용 가능한 키워드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static</a:t>
            </a:r>
            <a:r>
              <a:rPr lang="ko-KR" altLang="en-US" dirty="0" smtClean="0"/>
              <a:t> 키워드를 사용한 멤버들은 프로그램의 </a:t>
            </a:r>
            <a:r>
              <a:rPr lang="ko-KR" altLang="en-US" dirty="0"/>
              <a:t>구동 전부터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메모리를 </a:t>
            </a:r>
            <a:r>
              <a:rPr lang="ko-KR" altLang="en-US" dirty="0"/>
              <a:t>확보하고 있는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static</a:t>
            </a:r>
            <a:r>
              <a:rPr lang="ko-KR" altLang="en-US" dirty="0"/>
              <a:t> 키워드를 사용한 멤버들은 </a:t>
            </a:r>
            <a:r>
              <a:rPr lang="ko-KR" altLang="en-US" dirty="0" smtClean="0"/>
              <a:t>해당 클래스의 모든 객체들이 공유하는 멤버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2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</a:t>
            </a:r>
            <a:r>
              <a:rPr lang="ko-KR" altLang="en-US" dirty="0"/>
              <a:t> 키워드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429"/>
            <a:ext cx="8208912" cy="409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5596497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사람은 모두 각</a:t>
            </a:r>
            <a:r>
              <a:rPr lang="ko-KR" altLang="en-US" sz="1400" dirty="0"/>
              <a:t>각</a:t>
            </a:r>
            <a:r>
              <a:rPr lang="ko-KR" altLang="en-US" sz="1400" dirty="0" smtClean="0"/>
              <a:t> 눈을 가지고 태어난다</a:t>
            </a:r>
            <a:r>
              <a:rPr lang="en-US" altLang="ko-KR" sz="1400" dirty="0" smtClean="0"/>
              <a:t>.</a:t>
            </a:r>
            <a:endParaRPr lang="ko-KR" altLang="en-US" sz="14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4940503" y="5642664"/>
            <a:ext cx="3728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세상에는 이미 공기가 있으며 태어난 사람은</a:t>
            </a:r>
            <a:endParaRPr lang="en-US" altLang="ko-KR" sz="1400" dirty="0" smtClean="0"/>
          </a:p>
          <a:p>
            <a:r>
              <a:rPr lang="ko-KR" altLang="en-US" sz="1400" dirty="0" smtClean="0"/>
              <a:t>모두 공기를 공유한다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그리고 공기 역시 각 사람의 것이다</a:t>
            </a:r>
            <a:r>
              <a:rPr lang="en-US" altLang="ko-KR" sz="1400" dirty="0" smtClean="0"/>
              <a:t>.</a:t>
            </a:r>
            <a:endParaRPr lang="ko-KR" altLang="en-US" sz="1400" dirty="0" err="1" smtClean="0"/>
          </a:p>
        </p:txBody>
      </p:sp>
      <p:sp>
        <p:nvSpPr>
          <p:cNvPr id="8" name="직사각형 7"/>
          <p:cNvSpPr/>
          <p:nvPr/>
        </p:nvSpPr>
        <p:spPr>
          <a:xfrm>
            <a:off x="525534" y="1907540"/>
            <a:ext cx="614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눈은 각 사람마다 있고 공기는 모든 사람이 소유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공유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한다</a:t>
            </a:r>
          </a:p>
        </p:txBody>
      </p:sp>
    </p:spTree>
    <p:extLst>
      <p:ext uri="{BB962C8B-B14F-4D97-AF65-F5344CB8AC3E}">
        <p14:creationId xmlns:p14="http://schemas.microsoft.com/office/powerpoint/2010/main" val="13899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non-static </a:t>
            </a:r>
            <a:r>
              <a:rPr lang="ko-KR" altLang="en-US" dirty="0"/>
              <a:t>멤버의 특성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공간적 </a:t>
            </a:r>
            <a:r>
              <a:rPr lang="en-US" altLang="ko-KR" sz="1700" dirty="0"/>
              <a:t>- </a:t>
            </a:r>
            <a:r>
              <a:rPr lang="ko-KR" altLang="en-US" sz="1700" dirty="0"/>
              <a:t>멤버들은 객체마다 독립적으로 별도 존재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ko-KR" sz="1500" dirty="0" smtClean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500" dirty="0" err="1" smtClean="0"/>
              <a:t>인스턴스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멤버라고도 부름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시간적 </a:t>
            </a:r>
            <a:r>
              <a:rPr lang="en-US" altLang="ko-KR" sz="1700" dirty="0"/>
              <a:t>- </a:t>
            </a:r>
            <a:r>
              <a:rPr lang="ko-KR" altLang="en-US" sz="1700" dirty="0"/>
              <a:t>필드와 </a:t>
            </a:r>
            <a:r>
              <a:rPr lang="ko-KR" altLang="en-US" sz="1700" dirty="0" err="1"/>
              <a:t>메소드는</a:t>
            </a:r>
            <a:r>
              <a:rPr lang="ko-KR" altLang="en-US" sz="1700" dirty="0"/>
              <a:t> 객체 생성 후 비로소 사용 가능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비 공유의 </a:t>
            </a:r>
            <a:r>
              <a:rPr lang="ko-KR" altLang="en-US" sz="1700" dirty="0"/>
              <a:t>특성 </a:t>
            </a:r>
            <a:r>
              <a:rPr lang="en-US" altLang="ko-KR" sz="1700" dirty="0"/>
              <a:t>- </a:t>
            </a:r>
            <a:r>
              <a:rPr lang="ko-KR" altLang="en-US" sz="1700" dirty="0"/>
              <a:t>멤버들은 여러 객체에 의해 공유되지 않고 배타적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6255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멤버의 특성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객체를 생성하지 않고 사용가능</a:t>
            </a:r>
            <a:endParaRPr lang="en-US" altLang="ko-KR" sz="1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객체마다 </a:t>
            </a:r>
            <a:r>
              <a:rPr lang="ko-KR" altLang="en-US" sz="1800" dirty="0"/>
              <a:t>생기는 것이 </a:t>
            </a:r>
            <a:r>
              <a:rPr lang="ko-KR" altLang="en-US" sz="1800" dirty="0" smtClean="0"/>
              <a:t>아님</a:t>
            </a:r>
            <a:endParaRPr lang="en-US" altLang="ko-KR" sz="1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클래스당 </a:t>
            </a:r>
            <a:r>
              <a:rPr lang="ko-KR" altLang="en-US" sz="1800" dirty="0"/>
              <a:t>하나만 </a:t>
            </a:r>
            <a:r>
              <a:rPr lang="ko-KR" altLang="en-US" sz="1800" dirty="0" smtClean="0"/>
              <a:t>생성됨</a:t>
            </a:r>
            <a:endParaRPr lang="en-US" altLang="ko-KR" sz="1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클래스 </a:t>
            </a:r>
            <a:r>
              <a:rPr lang="ko-KR" altLang="en-US" sz="1800" dirty="0"/>
              <a:t>멤버라고도 부름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특성</a:t>
            </a:r>
            <a:endParaRPr lang="en-US" altLang="ko-KR" sz="1600" dirty="0" smtClean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공간적 </a:t>
            </a:r>
            <a:r>
              <a:rPr lang="ko-KR" altLang="en-US" sz="1600" dirty="0"/>
              <a:t>특성 </a:t>
            </a:r>
            <a:r>
              <a:rPr lang="en-US" altLang="ko-KR" sz="1600" dirty="0"/>
              <a:t>- static </a:t>
            </a:r>
            <a:r>
              <a:rPr lang="ko-KR" altLang="en-US" sz="1600" dirty="0"/>
              <a:t>멤버들은 클래스 당 하나만 생성</a:t>
            </a:r>
            <a:r>
              <a:rPr lang="en-US" altLang="ko-KR" sz="1600" dirty="0"/>
              <a:t>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600" dirty="0"/>
              <a:t>시간적 특성 </a:t>
            </a:r>
            <a:r>
              <a:rPr lang="en-US" altLang="ko-KR" sz="1600" dirty="0"/>
              <a:t>- static </a:t>
            </a:r>
            <a:r>
              <a:rPr lang="ko-KR" altLang="en-US" sz="1600" dirty="0"/>
              <a:t>멤버들은 클래스가 로딩될 때 공간 할당</a:t>
            </a:r>
            <a:r>
              <a:rPr lang="en-US" altLang="ko-KR" sz="1600" dirty="0"/>
              <a:t>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600" dirty="0"/>
              <a:t>공유의 특성 </a:t>
            </a:r>
            <a:r>
              <a:rPr lang="en-US" altLang="ko-KR" sz="1600" dirty="0"/>
              <a:t>- static </a:t>
            </a:r>
            <a:r>
              <a:rPr lang="ko-KR" altLang="en-US" sz="1600" dirty="0"/>
              <a:t>멤버들은 동일한 클래스의 모든 객체에 의해 공유</a:t>
            </a:r>
          </a:p>
        </p:txBody>
      </p:sp>
    </p:spTree>
    <p:extLst>
      <p:ext uri="{BB962C8B-B14F-4D97-AF65-F5344CB8AC3E}">
        <p14:creationId xmlns:p14="http://schemas.microsoft.com/office/powerpoint/2010/main" val="37355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(3/4)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2356424"/>
            <a:ext cx="3854802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StaticSample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n; // non-static </a:t>
            </a:r>
            <a:r>
              <a:rPr lang="ko-KR" altLang="en-US" sz="1600" dirty="0" smtClean="0"/>
              <a:t>필드</a:t>
            </a:r>
            <a:endParaRPr lang="en-US" altLang="ko-KR" sz="1600" dirty="0" smtClean="0"/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void g() {...} //non-static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static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m; // static </a:t>
            </a:r>
            <a:r>
              <a:rPr lang="ko-KR" altLang="en-US" sz="1600" dirty="0" smtClean="0"/>
              <a:t>필드</a:t>
            </a:r>
            <a:endParaRPr lang="en-US" altLang="ko-KR" sz="1600" dirty="0" smtClean="0"/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static void f() {...} //f()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static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39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(4/4)</a:t>
            </a:r>
            <a:endParaRPr lang="ko-KR" altLang="en-US" sz="2000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2420402"/>
              </p:ext>
            </p:extLst>
          </p:nvPr>
        </p:nvGraphicFramePr>
        <p:xfrm>
          <a:off x="539554" y="1916832"/>
          <a:ext cx="7920878" cy="42256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72738"/>
                <a:gridCol w="3347739"/>
                <a:gridCol w="36004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non-static </a:t>
                      </a:r>
                      <a:r>
                        <a:rPr lang="ko-KR" altLang="en-US" sz="1200" dirty="0">
                          <a:effectLst/>
                        </a:rPr>
                        <a:t>멤버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static </a:t>
                      </a:r>
                      <a:r>
                        <a:rPr lang="ko-KR" altLang="en-US" sz="1200" dirty="0">
                          <a:effectLst/>
                        </a:rPr>
                        <a:t>멤버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047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선언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 Sample {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    </a:t>
                      </a:r>
                      <a:r>
                        <a:rPr lang="en-US" sz="1200" dirty="0" err="1" smtClean="0">
                          <a:effectLst/>
                        </a:rPr>
                        <a:t>int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n;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    void </a:t>
                      </a:r>
                      <a:r>
                        <a:rPr lang="en-US" sz="1200" dirty="0">
                          <a:effectLst/>
                        </a:rPr>
                        <a:t>g() {...}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class </a:t>
                      </a:r>
                      <a:r>
                        <a:rPr lang="en-US" sz="1200" dirty="0">
                          <a:effectLst/>
                        </a:rPr>
                        <a:t>Sample {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    static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m;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    static </a:t>
                      </a:r>
                      <a:r>
                        <a:rPr lang="en-US" sz="1200" dirty="0">
                          <a:effectLst/>
                        </a:rPr>
                        <a:t>void g() {...}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85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공간적 특성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멤버는 객체마다 별도 존재</a:t>
                      </a:r>
                      <a:r>
                        <a:rPr lang="en-US" altLang="ko-KR" sz="1200" dirty="0">
                          <a:effectLst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 err="1">
                          <a:effectLst/>
                        </a:rPr>
                        <a:t>인스턴스</a:t>
                      </a:r>
                      <a:r>
                        <a:rPr lang="ko-KR" altLang="en-US" sz="1200" dirty="0">
                          <a:effectLst/>
                        </a:rPr>
                        <a:t> 멤버라고 부름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멤버는 클래스 당 하나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멤버는 객체 내부가 아닌 별도의 공간에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클래스 멤버라고 부름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160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시간적 특성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객체 생성 시 함께 멤버 생성됨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객체가 생길 때 멤버도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객체 생성 후 멤버 사용 가능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객체가 사라지면 멤버도 사라짐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클래스 로딩 시에 멤버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객체가 생기기 전에 이미 생성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객체가 생기기 전에도 사용 가능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객체가 사라져도 멤버는 사라지지 않음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멤버는 프로그램이 종료될 때 사라짐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833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공유의 특성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동일한 클래스의 객체들에 의해 공유되지 </a:t>
                      </a:r>
                      <a:r>
                        <a:rPr lang="ko-KR" altLang="en-US" sz="1200" dirty="0">
                          <a:effectLst/>
                        </a:rPr>
                        <a:t>않음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멤버는 객체 내에 각각 공간 유지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동일한 클래스의 객체들에 의해 공유됨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9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</a:t>
            </a:r>
            <a:r>
              <a:rPr lang="ko-KR" altLang="en-US" dirty="0" smtClean="0"/>
              <a:t>필드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static </a:t>
            </a:r>
            <a:r>
              <a:rPr lang="ko-KR" altLang="en-US" dirty="0"/>
              <a:t>멤버 필드는 정적 필드로</a:t>
            </a:r>
            <a:r>
              <a:rPr lang="en-US" altLang="ko-KR" dirty="0"/>
              <a:t>, </a:t>
            </a:r>
            <a:r>
              <a:rPr lang="ko-KR" altLang="en-US" dirty="0"/>
              <a:t>객체마다 </a:t>
            </a:r>
            <a:r>
              <a:rPr lang="ko-KR" altLang="en-US" dirty="0" smtClean="0"/>
              <a:t>할당되는 </a:t>
            </a:r>
            <a:r>
              <a:rPr lang="ko-KR" altLang="en-US" dirty="0"/>
              <a:t>일반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멤버필드와 달리</a:t>
            </a:r>
            <a:r>
              <a:rPr lang="en-US" altLang="ko-KR" dirty="0" smtClean="0"/>
              <a:t> </a:t>
            </a:r>
            <a:r>
              <a:rPr lang="ko-KR" altLang="en-US" dirty="0"/>
              <a:t>클래스에 하나만 존재하는 </a:t>
            </a:r>
            <a:r>
              <a:rPr lang="ko-KR" altLang="en-US" dirty="0" smtClean="0"/>
              <a:t>멤버필드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프로그램의 </a:t>
            </a:r>
            <a:r>
              <a:rPr lang="ko-KR" altLang="en-US" dirty="0"/>
              <a:t>구동 전부터 메모리에 </a:t>
            </a:r>
            <a:r>
              <a:rPr lang="ko-KR" altLang="en-US" dirty="0" smtClean="0"/>
              <a:t>올라와 있기 때문에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객체를 생성하지 않아도 클래스의 </a:t>
            </a:r>
            <a:r>
              <a:rPr lang="ko-KR" altLang="en-US" dirty="0"/>
              <a:t>이름만으로 사용이 </a:t>
            </a:r>
            <a:r>
              <a:rPr lang="ko-KR" altLang="en-US" dirty="0" smtClean="0"/>
              <a:t>가능</a:t>
            </a:r>
            <a:endParaRPr lang="en-US" altLang="ko-KR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112"/>
            <a:ext cx="442074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1081</TotalTime>
  <Words>533</Words>
  <Application>Microsoft Office PowerPoint</Application>
  <PresentationFormat>화면 슬라이드 쇼(4:3)</PresentationFormat>
  <Paragraphs>175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필수</vt:lpstr>
      <vt:lpstr>Static 키워드</vt:lpstr>
      <vt:lpstr>목차</vt:lpstr>
      <vt:lpstr>Static 키워드 (1/2)</vt:lpstr>
      <vt:lpstr>Static 키워드 (2/2)</vt:lpstr>
      <vt:lpstr>static 멤버와 non-static 멤버  (1/4)</vt:lpstr>
      <vt:lpstr>static 멤버와 non-static 멤버  (2/4)</vt:lpstr>
      <vt:lpstr>static 멤버와 non-static 멤버  (3/4)</vt:lpstr>
      <vt:lpstr>static 멤버와 non-static 멤버  (4/4)</vt:lpstr>
      <vt:lpstr>static 멤버 필드 (1/3)</vt:lpstr>
      <vt:lpstr>static 멤버 필드 (2/3)</vt:lpstr>
      <vt:lpstr>PowerPoint 프레젠테이션</vt:lpstr>
      <vt:lpstr>static 멤버 필드 (3/3)</vt:lpstr>
      <vt:lpstr>PowerPoint 프레젠테이션</vt:lpstr>
      <vt:lpstr>static 멤버 메소드 (1/3)</vt:lpstr>
      <vt:lpstr>static 멤버 메소드 (2/3)</vt:lpstr>
      <vt:lpstr>static 멤버 메소드 (3/3)</vt:lpstr>
      <vt:lpstr>static 활용 예제</vt:lpstr>
      <vt:lpstr>Java 프로그램의 구동 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252</cp:revision>
  <dcterms:created xsi:type="dcterms:W3CDTF">2016-03-14T09:12:30Z</dcterms:created>
  <dcterms:modified xsi:type="dcterms:W3CDTF">2016-03-30T13:45:56Z</dcterms:modified>
</cp:coreProperties>
</file>