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311" r:id="rId29"/>
    <p:sldId id="283" r:id="rId30"/>
    <p:sldId id="284" r:id="rId31"/>
    <p:sldId id="285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9" r:id="rId44"/>
    <p:sldId id="298" r:id="rId45"/>
    <p:sldId id="312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EC4"/>
    <a:srgbClr val="D0EAB4"/>
    <a:srgbClr val="C0E3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254" autoAdjust="0"/>
    <p:restoredTop sz="94625" autoAdjust="0"/>
  </p:normalViewPr>
  <p:slideViewPr>
    <p:cSldViewPr>
      <p:cViewPr varScale="1">
        <p:scale>
          <a:sx n="68" d="100"/>
          <a:sy n="68" d="100"/>
        </p:scale>
        <p:origin x="-52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pPr/>
              <a:t>2016-04-05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algn="r">
              <a:defRPr cap="all" baseline="0"/>
            </a:lvl1pPr>
          </a:lstStyle>
          <a:p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상속과 </a:t>
            </a:r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4297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서브 클래스의 객체 멤버 접근</a:t>
            </a:r>
            <a:endParaRPr lang="ko-KR" altLang="en-US" dirty="0"/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23528" y="6082408"/>
            <a:ext cx="757330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rgbClr val="00B050"/>
                </a:solidFill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10 20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8562975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42881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상속과 접근 지정자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자바의 접근 지정자 </a:t>
            </a:r>
            <a:r>
              <a:rPr lang="en-US" altLang="ko-KR" dirty="0" smtClean="0"/>
              <a:t>4 </a:t>
            </a:r>
            <a:r>
              <a:rPr lang="ko-KR" altLang="en-US" dirty="0" smtClean="0"/>
              <a:t>가지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public, protected, default, private</a:t>
            </a:r>
          </a:p>
          <a:p>
            <a:pPr lvl="2"/>
            <a:r>
              <a:rPr lang="ko-KR" altLang="en-US" dirty="0" smtClean="0"/>
              <a:t>상속 관계에서 주의할 접근 지정자는 </a:t>
            </a:r>
            <a:r>
              <a:rPr lang="en-US" altLang="ko-KR" dirty="0" smtClean="0"/>
              <a:t>private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protected</a:t>
            </a:r>
          </a:p>
          <a:p>
            <a:r>
              <a:rPr lang="ko-KR" altLang="en-US" dirty="0" smtClean="0"/>
              <a:t>슈퍼 클래스의 </a:t>
            </a:r>
            <a:r>
              <a:rPr lang="en-US" altLang="ko-KR" dirty="0" smtClean="0"/>
              <a:t>private </a:t>
            </a:r>
            <a:r>
              <a:rPr lang="ko-KR" altLang="en-US" dirty="0" smtClean="0"/>
              <a:t>멤버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슈퍼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클래스의 </a:t>
            </a:r>
            <a:r>
              <a:rPr lang="en-US" altLang="ko-KR" dirty="0" smtClean="0"/>
              <a:t>private </a:t>
            </a:r>
            <a:r>
              <a:rPr lang="ko-KR" altLang="en-US" dirty="0" smtClean="0"/>
              <a:t>멤버는 모든 클래스에 접근 불허</a:t>
            </a:r>
            <a:endParaRPr lang="en-US" altLang="ko-KR" dirty="0" smtClean="0"/>
          </a:p>
          <a:p>
            <a:r>
              <a:rPr lang="ko-KR" altLang="en-US" dirty="0" err="1" smtClean="0"/>
              <a:t>슈펴</a:t>
            </a:r>
            <a:r>
              <a:rPr lang="ko-KR" altLang="en-US" dirty="0" smtClean="0"/>
              <a:t> 클래스의 </a:t>
            </a:r>
            <a:r>
              <a:rPr lang="en-US" altLang="ko-KR" dirty="0" smtClean="0"/>
              <a:t>protected </a:t>
            </a:r>
            <a:r>
              <a:rPr lang="ko-KR" altLang="en-US" dirty="0" smtClean="0"/>
              <a:t>멤버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같은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 내의 모든 클래스는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동일 패키지 여부와 상관없이 서브 클래스에서 슈퍼 클래스의 </a:t>
            </a:r>
            <a:r>
              <a:rPr lang="en-US" altLang="ko-KR" dirty="0" smtClean="0"/>
              <a:t>protected </a:t>
            </a:r>
            <a:r>
              <a:rPr lang="ko-KR" altLang="en-US" dirty="0" smtClean="0"/>
              <a:t>멤버 접근 가능</a:t>
            </a:r>
            <a:endParaRPr lang="en-US" altLang="ko-KR" dirty="0" smtClean="0"/>
          </a:p>
          <a:p>
            <a:pPr lvl="1"/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5418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슈퍼 클래스 </a:t>
            </a:r>
            <a:r>
              <a:rPr lang="ko-KR" altLang="en-US" dirty="0" smtClean="0"/>
              <a:t>멤버의 접근 </a:t>
            </a:r>
            <a:r>
              <a:rPr lang="ko-KR" altLang="en-US" dirty="0"/>
              <a:t>지정자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384018835"/>
              </p:ext>
            </p:extLst>
          </p:nvPr>
        </p:nvGraphicFramePr>
        <p:xfrm>
          <a:off x="755576" y="2708920"/>
          <a:ext cx="7866070" cy="185420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561508"/>
                <a:gridCol w="1296144"/>
                <a:gridCol w="1224136"/>
                <a:gridCol w="1440160"/>
                <a:gridCol w="1344122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default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private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protected</a:t>
                      </a:r>
                      <a:r>
                        <a:rPr lang="en-US" altLang="ko-KR" sz="1200" baseline="0" dirty="0" smtClean="0"/>
                        <a:t>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public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같은 패키지의 클래스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X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O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O</a:t>
                      </a:r>
                      <a:endParaRPr lang="ko-KR" altLang="en-US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같은 패키지의 서브 클래스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X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O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O</a:t>
                      </a:r>
                      <a:endParaRPr lang="ko-KR" altLang="en-US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다른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패키지의 클래스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X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X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X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O</a:t>
                      </a:r>
                      <a:endParaRPr lang="ko-KR" altLang="en-US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다른 패키지의 서브 클래스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X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X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O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O</a:t>
                      </a:r>
                      <a:endParaRPr lang="ko-KR" altLang="en-US" sz="12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1404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슈퍼클래스와 서브클래스가 같은 패키지에 있는 경우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0" y="1052736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12776"/>
            <a:ext cx="7705725" cy="521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55871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슈퍼클래스와 서브클래스가 </a:t>
            </a:r>
            <a:r>
              <a:rPr lang="ko-KR" altLang="en-US" dirty="0" smtClean="0"/>
              <a:t>서로 다른 </a:t>
            </a:r>
            <a:r>
              <a:rPr lang="ko-KR" altLang="en-US" dirty="0"/>
              <a:t>패키지에 있는 경우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16682"/>
            <a:ext cx="7103755" cy="5424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9769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5-2: </a:t>
            </a:r>
            <a:r>
              <a:rPr lang="ko-KR" altLang="en-US" dirty="0"/>
              <a:t>상속 관계에 있는 클래스 간 멤버 </a:t>
            </a:r>
            <a:r>
              <a:rPr lang="ko-KR" altLang="en-US" dirty="0" smtClean="0"/>
              <a:t>접근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71600" y="1484784"/>
            <a:ext cx="756084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Person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을 아래와 같은 멤버 필드를 갖도록 선언하고 클래스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Student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는 클래스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Person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을 상속받아 각 멤버 필드에 값을 저장하시오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이 예제에서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Person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클래스의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private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필드인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weight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는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Student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클래스에서는 접근이 불가능하여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슈퍼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클래스인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Person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의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getter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와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setter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통해서만 조작이 가능하다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sz="1600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age;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public String name;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protected </a:t>
            </a:r>
            <a:r>
              <a:rPr lang="en-US" altLang="ko-KR" sz="1600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height;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private </a:t>
            </a:r>
            <a:r>
              <a:rPr lang="en-US" altLang="ko-KR" sz="1600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weight;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06200" y="3645024"/>
            <a:ext cx="3926240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b="1" dirty="0" smtClean="0"/>
              <a:t>public </a:t>
            </a:r>
            <a:r>
              <a:rPr lang="en-US" altLang="ko-KR" sz="1400" b="1" dirty="0"/>
              <a:t>class Student extends Person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 smtClean="0"/>
              <a:t>	void </a:t>
            </a:r>
            <a:r>
              <a:rPr lang="en-US" altLang="ko-KR" sz="1400" dirty="0"/>
              <a:t>set() {</a:t>
            </a:r>
          </a:p>
          <a:p>
            <a:pPr defTabSz="180000"/>
            <a:r>
              <a:rPr lang="en-US" altLang="ko-KR" sz="1400" dirty="0" smtClean="0"/>
              <a:t>		age </a:t>
            </a:r>
            <a:r>
              <a:rPr lang="en-US" altLang="ko-KR" sz="1400" dirty="0"/>
              <a:t>= 30;</a:t>
            </a:r>
          </a:p>
          <a:p>
            <a:pPr defTabSz="180000"/>
            <a:r>
              <a:rPr lang="en-US" altLang="ko-KR" sz="1400" dirty="0" smtClean="0"/>
              <a:t>		name </a:t>
            </a:r>
            <a:r>
              <a:rPr lang="en-US" altLang="ko-KR" sz="1400" dirty="0"/>
              <a:t>= "</a:t>
            </a:r>
            <a:r>
              <a:rPr lang="ko-KR" altLang="en-US" sz="1400" dirty="0"/>
              <a:t>홍길동</a:t>
            </a:r>
            <a:r>
              <a:rPr lang="en-US" altLang="ko-KR" sz="1400" dirty="0"/>
              <a:t>";</a:t>
            </a:r>
            <a:endParaRPr lang="ko-KR" altLang="en-US" sz="1400" dirty="0"/>
          </a:p>
          <a:p>
            <a:pPr defTabSz="180000"/>
            <a:r>
              <a:rPr lang="en-US" altLang="ko-KR" sz="1400" dirty="0" smtClean="0"/>
              <a:t>		height </a:t>
            </a:r>
            <a:r>
              <a:rPr lang="en-US" altLang="ko-KR" sz="1400" dirty="0"/>
              <a:t>= 175;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setWeight</a:t>
            </a:r>
            <a:r>
              <a:rPr lang="en-US" altLang="ko-KR" sz="1400" dirty="0" smtClean="0"/>
              <a:t>(99</a:t>
            </a:r>
            <a:r>
              <a:rPr lang="en-US" altLang="ko-KR" sz="1400" dirty="0"/>
              <a:t>);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/>
              <a:t>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smtClean="0"/>
              <a:t>Student </a:t>
            </a:r>
            <a:r>
              <a:rPr lang="en-US" altLang="ko-KR" sz="1400" b="1" dirty="0"/>
              <a:t>s = new Student();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s.set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55576" y="3645024"/>
            <a:ext cx="323985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/>
              <a:t>class Person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age;</a:t>
            </a:r>
          </a:p>
          <a:p>
            <a:pPr defTabSz="180000"/>
            <a:r>
              <a:rPr lang="en-US" altLang="ko-KR" sz="1400" dirty="0"/>
              <a:t>	public String name;</a:t>
            </a:r>
          </a:p>
          <a:p>
            <a:pPr defTabSz="180000"/>
            <a:r>
              <a:rPr lang="en-US" altLang="ko-KR" sz="1400" dirty="0"/>
              <a:t>	protected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height;</a:t>
            </a:r>
          </a:p>
          <a:p>
            <a:pPr defTabSz="180000"/>
            <a:r>
              <a:rPr lang="en-US" altLang="ko-KR" sz="1400" dirty="0"/>
              <a:t>	private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weight;</a:t>
            </a:r>
          </a:p>
          <a:p>
            <a:pPr defTabSz="180000"/>
            <a:r>
              <a:rPr lang="en-US" altLang="ko-KR" sz="1400" dirty="0"/>
              <a:t>	public void </a:t>
            </a:r>
            <a:r>
              <a:rPr lang="en-US" altLang="ko-KR" sz="1400" dirty="0" err="1"/>
              <a:t>setWeight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weight)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this.weight</a:t>
            </a:r>
            <a:r>
              <a:rPr lang="en-US" altLang="ko-KR" sz="1400" dirty="0"/>
              <a:t> = weight;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	public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getWeight</a:t>
            </a:r>
            <a:r>
              <a:rPr lang="en-US" altLang="ko-KR" sz="1400" dirty="0"/>
              <a:t>() {</a:t>
            </a:r>
          </a:p>
          <a:p>
            <a:pPr defTabSz="180000"/>
            <a:r>
              <a:rPr lang="en-US" altLang="ko-KR" sz="1400" dirty="0"/>
              <a:t>		return weight;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4959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서브 클래스와 슈퍼 클래스의 </a:t>
            </a:r>
            <a:r>
              <a:rPr lang="ko-KR" altLang="en-US" dirty="0" err="1"/>
              <a:t>생성자</a:t>
            </a:r>
            <a:r>
              <a:rPr lang="ko-KR" altLang="en-US" dirty="0"/>
              <a:t> 호출 및 실행 관계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1560" y="3933056"/>
            <a:ext cx="8153400" cy="2476872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new</a:t>
            </a:r>
            <a:r>
              <a:rPr lang="ko-KR" altLang="en-US" dirty="0" smtClean="0"/>
              <a:t>에 의해 서브 클래스의 객체가 생성될 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슈퍼클래스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서브 클래스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모두 실행됨</a:t>
            </a:r>
            <a:endParaRPr lang="en-US" altLang="ko-KR" dirty="0" smtClean="0"/>
          </a:p>
          <a:p>
            <a:pPr lvl="1"/>
            <a:r>
              <a:rPr lang="ko-KR" altLang="en-US" dirty="0"/>
              <a:t>호출</a:t>
            </a:r>
            <a:r>
              <a:rPr lang="en-US" altLang="ko-KR" dirty="0"/>
              <a:t> </a:t>
            </a:r>
            <a:r>
              <a:rPr lang="ko-KR" altLang="en-US" dirty="0"/>
              <a:t>순서</a:t>
            </a:r>
            <a:endParaRPr lang="en-US" altLang="ko-KR" b="1" dirty="0"/>
          </a:p>
          <a:p>
            <a:pPr lvl="2"/>
            <a:r>
              <a:rPr lang="ko-KR" altLang="en-US" dirty="0" smtClean="0"/>
              <a:t>서브클래스의 </a:t>
            </a:r>
            <a:r>
              <a:rPr lang="ko-KR" altLang="en-US" dirty="0"/>
              <a:t>생성자가 먼저 </a:t>
            </a:r>
            <a:r>
              <a:rPr lang="ko-KR" altLang="en-US" dirty="0" smtClean="0"/>
              <a:t>호출되고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서브 클래스의 생성자가 실행하기 </a:t>
            </a:r>
            <a:r>
              <a:rPr lang="ko-KR" altLang="en-US" dirty="0"/>
              <a:t>전 </a:t>
            </a:r>
            <a:r>
              <a:rPr lang="ko-KR" altLang="en-US" dirty="0" smtClean="0"/>
              <a:t>슈퍼 </a:t>
            </a:r>
            <a:r>
              <a:rPr lang="ko-KR" altLang="en-US" dirty="0"/>
              <a:t>클래스의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호출</a:t>
            </a:r>
            <a:endParaRPr lang="en-US" altLang="ko-KR" dirty="0"/>
          </a:p>
          <a:p>
            <a:pPr lvl="1"/>
            <a:r>
              <a:rPr lang="ko-KR" altLang="en-US" dirty="0" smtClean="0"/>
              <a:t>실행 순서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슈퍼 클래스의 생성자가 먼저 실행된 후 서브 클래스의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실행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38227" y="1700808"/>
            <a:ext cx="76661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질문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1&gt;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서브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클래스의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인스턴스가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생성될 때 서브 클래스의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생성자와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슈퍼 클래스의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생성자가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모두 실행되는가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?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아니면 서브 클래스의 생성자만 실행되는가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?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52614" y="2254806"/>
            <a:ext cx="16049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</a:rPr>
              <a:t>둘 다 실행된다</a:t>
            </a:r>
            <a:r>
              <a:rPr lang="en-US" altLang="ko-KR" sz="1600" dirty="0">
                <a:solidFill>
                  <a:srgbClr val="0070C0"/>
                </a:solidFill>
              </a:rPr>
              <a:t>.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20848" y="2708920"/>
            <a:ext cx="75955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질문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2&gt;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서브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클래스의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인스턴스가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생성될 때 서브 클래스의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생성자와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슈퍼 클래스의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생성자의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실행 순서는 어떻게 되는가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?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98984" y="3290501"/>
            <a:ext cx="73014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</a:rPr>
              <a:t>슈퍼 클래스의 생성자가 먼저 실행된 후 서브 클래스의 생성자가 실행된다</a:t>
            </a:r>
          </a:p>
        </p:txBody>
      </p:sp>
    </p:spTree>
    <p:extLst>
      <p:ext uri="{BB962C8B-B14F-4D97-AF65-F5344CB8AC3E}">
        <p14:creationId xmlns:p14="http://schemas.microsoft.com/office/powerpoint/2010/main" xmlns="" val="8416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5408835" cy="5408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슈퍼클래스와 서브 클래스의 생성자간의 호출 및 실행 관계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604088" y="1484784"/>
            <a:ext cx="1712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예상 실행 결과는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80035" y="6059133"/>
            <a:ext cx="2996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위 코드는 모두 </a:t>
            </a:r>
            <a:r>
              <a:rPr lang="en-US" altLang="ko-KR" sz="1400" dirty="0" smtClean="0"/>
              <a:t>ConstructorEx.java </a:t>
            </a:r>
          </a:p>
          <a:p>
            <a:r>
              <a:rPr lang="ko-KR" altLang="en-US" sz="1400" dirty="0" smtClean="0"/>
              <a:t>파일에 저장된다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6758950" y="1916832"/>
            <a:ext cx="1038310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rgbClr val="00B050"/>
                </a:solidFill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</a:rPr>
              <a:t>생성자</a:t>
            </a:r>
            <a:r>
              <a:rPr lang="en-US" altLang="ko-KR" dirty="0">
                <a:solidFill>
                  <a:schemeClr val="tx1"/>
                </a:solidFill>
              </a:rPr>
              <a:t>A</a:t>
            </a:r>
          </a:p>
          <a:p>
            <a:r>
              <a:rPr lang="ko-KR" altLang="en-US" dirty="0" err="1">
                <a:solidFill>
                  <a:schemeClr val="tx1"/>
                </a:solidFill>
              </a:rPr>
              <a:t>생성자</a:t>
            </a:r>
            <a:r>
              <a:rPr lang="en-US" altLang="ko-KR" dirty="0">
                <a:solidFill>
                  <a:schemeClr val="tx1"/>
                </a:solidFill>
              </a:rPr>
              <a:t>B</a:t>
            </a:r>
          </a:p>
          <a:p>
            <a:r>
              <a:rPr lang="ko-KR" altLang="en-US" dirty="0" err="1">
                <a:solidFill>
                  <a:schemeClr val="tx1"/>
                </a:solidFill>
              </a:rPr>
              <a:t>생성자</a:t>
            </a:r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3271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서브 클래스와 슈퍼 클래스의 생성자 짝 맞추기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324036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슈퍼 클래스와 서브 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각각 여러 개의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가능</a:t>
            </a:r>
            <a:endParaRPr lang="en-US" altLang="ko-KR" dirty="0" smtClean="0"/>
          </a:p>
          <a:p>
            <a:r>
              <a:rPr lang="ko-KR" altLang="en-US" dirty="0" smtClean="0"/>
              <a:t>슈퍼 클래스와 서브 클래스의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사이의 짝 맞추기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서브클래스의 객체 생성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실행 가능한 슈퍼 클래스와 서브 클래스의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조합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컴파일러는 서브 클래스의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기준으로 아래 표와 같은 슈퍼 클래스의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찾음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경우 </a:t>
            </a:r>
            <a:r>
              <a:rPr lang="en-US" altLang="ko-KR" dirty="0" smtClean="0"/>
              <a:t>1, 3</a:t>
            </a:r>
          </a:p>
          <a:p>
            <a:pPr lvl="2"/>
            <a:r>
              <a:rPr lang="ko-KR" altLang="en-US" dirty="0" smtClean="0"/>
              <a:t>개발자가 서브 클래스의 </a:t>
            </a:r>
            <a:r>
              <a:rPr lang="ko-KR" altLang="en-US" dirty="0" err="1" smtClean="0"/>
              <a:t>생성자에</a:t>
            </a:r>
            <a:r>
              <a:rPr lang="ko-KR" altLang="en-US" dirty="0" smtClean="0"/>
              <a:t> 슈퍼 클래스의 짝을 지정하는 방법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경우 </a:t>
            </a:r>
            <a:r>
              <a:rPr lang="en-US" altLang="ko-KR" dirty="0" smtClean="0"/>
              <a:t>2, 4</a:t>
            </a:r>
          </a:p>
          <a:p>
            <a:pPr lvl="3"/>
            <a:r>
              <a:rPr lang="en-US" altLang="ko-KR" dirty="0" smtClean="0"/>
              <a:t>super() </a:t>
            </a:r>
            <a:r>
              <a:rPr lang="ko-KR" altLang="en-US" dirty="0" smtClean="0"/>
              <a:t>키워드 이용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84423971"/>
              </p:ext>
            </p:extLst>
          </p:nvPr>
        </p:nvGraphicFramePr>
        <p:xfrm>
          <a:off x="662384" y="4725144"/>
          <a:ext cx="7942064" cy="1292066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045465"/>
                <a:gridCol w="1097088"/>
                <a:gridCol w="1911079"/>
                <a:gridCol w="1902916"/>
                <a:gridCol w="1985516"/>
              </a:tblGrid>
              <a:tr h="2143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/>
                        <a:t>경우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/>
                        <a:t>1</a:t>
                      </a:r>
                      <a:endParaRPr lang="en-US" altLang="ko-KR" sz="1200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/>
                        <a:t>2</a:t>
                      </a:r>
                      <a:endParaRPr lang="en-US" altLang="ko-KR" sz="120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/>
                        <a:t>3</a:t>
                      </a:r>
                      <a:endParaRPr lang="en-US" altLang="ko-KR" sz="120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/>
                        <a:t>4</a:t>
                      </a:r>
                      <a:endParaRPr lang="en-US" altLang="ko-KR" sz="120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anchor="ctr"/>
                </a:tc>
              </a:tr>
              <a:tr h="4540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/>
                        <a:t>서브 클래스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/>
                        <a:t>기본 생성자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/>
                        <a:t>기본 생성자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/>
                        <a:t>매개 변수를 가진 생성자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/>
                        <a:t>매개 변수를 가진 생성자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anchor="ctr"/>
                </a:tc>
              </a:tr>
              <a:tr h="4540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/>
                        <a:t>슈퍼 </a:t>
                      </a:r>
                      <a:r>
                        <a:rPr lang="ko-KR" altLang="en-US" sz="1200" dirty="0"/>
                        <a:t>클래스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/>
                        <a:t>기본 생성자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/>
                        <a:t>매개 변수를 가진 생성자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/>
                        <a:t>기본 생성자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/>
                        <a:t>매개 변수를 가진 </a:t>
                      </a:r>
                      <a:r>
                        <a:rPr lang="ko-KR" altLang="en-US" sz="1200" dirty="0" err="1"/>
                        <a:t>생성자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4529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298519"/>
            <a:ext cx="4150791" cy="5038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9987" y="1318033"/>
            <a:ext cx="3982163" cy="4982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1: </a:t>
            </a:r>
            <a:r>
              <a:rPr lang="ko-KR" altLang="en-US" sz="2800" dirty="0" smtClean="0"/>
              <a:t>슈퍼클래스</a:t>
            </a:r>
            <a:r>
              <a:rPr lang="en-US" altLang="ko-KR" sz="2800" dirty="0" smtClean="0"/>
              <a:t>(</a:t>
            </a:r>
            <a:r>
              <a:rPr lang="ko-KR" altLang="en-US" sz="2800" dirty="0" err="1" smtClean="0"/>
              <a:t>기본생성자</a:t>
            </a:r>
            <a:r>
              <a:rPr lang="en-US" altLang="ko-KR" sz="2800" dirty="0" smtClean="0"/>
              <a:t>),</a:t>
            </a:r>
            <a:r>
              <a:rPr lang="ko-KR" altLang="en-US" sz="2800" dirty="0" smtClean="0"/>
              <a:t>서브클래스</a:t>
            </a:r>
            <a:r>
              <a:rPr lang="en-US" altLang="ko-KR" sz="2800" dirty="0" smtClean="0"/>
              <a:t>(</a:t>
            </a:r>
            <a:r>
              <a:rPr lang="ko-KR" altLang="en-US" sz="2800" dirty="0" err="1" smtClean="0"/>
              <a:t>기본생성자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1033101"/>
            <a:ext cx="4868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아래 코드는 모두 </a:t>
            </a:r>
            <a:r>
              <a:rPr lang="en-US" altLang="ko-KR" sz="1400" dirty="0" smtClean="0"/>
              <a:t>ConstructorEx2.java </a:t>
            </a:r>
            <a:r>
              <a:rPr lang="ko-KR" altLang="en-US" sz="1400" dirty="0" smtClean="0"/>
              <a:t>파일에 저장된다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2" name="직사각형 21"/>
          <p:cNvSpPr/>
          <p:nvPr/>
        </p:nvSpPr>
        <p:spPr>
          <a:xfrm>
            <a:off x="4650010" y="6286520"/>
            <a:ext cx="4392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컴파일러에 의해 “</a:t>
            </a:r>
            <a:r>
              <a:rPr lang="en-US" altLang="ko-KR" sz="1200" dirty="0" smtClean="0">
                <a:solidFill>
                  <a:srgbClr val="FF0000"/>
                </a:solidFill>
              </a:rPr>
              <a:t>Implicit super constructor A() is undefined.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Must explicitly invoke another constructor</a:t>
            </a:r>
            <a:r>
              <a:rPr lang="en-US" altLang="ko-KR" sz="1200" dirty="0" smtClean="0"/>
              <a:t>”</a:t>
            </a:r>
            <a:r>
              <a:rPr lang="ko-KR" altLang="en-US" sz="1200" dirty="0" smtClean="0"/>
              <a:t> 오류 발생</a:t>
            </a:r>
            <a:endParaRPr lang="en-US" altLang="ko-KR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40071" y="6283511"/>
            <a:ext cx="1036687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rgbClr val="00B050"/>
                </a:solidFill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</a:rPr>
              <a:t>생성자</a:t>
            </a:r>
            <a:r>
              <a:rPr lang="en-US" altLang="ko-KR" dirty="0">
                <a:solidFill>
                  <a:schemeClr val="tx1"/>
                </a:solidFill>
              </a:rPr>
              <a:t>A</a:t>
            </a:r>
          </a:p>
          <a:p>
            <a:r>
              <a:rPr lang="ko-KR" altLang="en-US" dirty="0" err="1">
                <a:solidFill>
                  <a:schemeClr val="tx1"/>
                </a:solidFill>
              </a:rPr>
              <a:t>생성자</a:t>
            </a:r>
            <a:r>
              <a:rPr lang="en-US" altLang="ko-KR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25" name="모서리가 둥근 사각형 설명선 24"/>
          <p:cNvSpPr/>
          <p:nvPr/>
        </p:nvSpPr>
        <p:spPr>
          <a:xfrm>
            <a:off x="1432159" y="2733150"/>
            <a:ext cx="2459171" cy="569446"/>
          </a:xfrm>
          <a:prstGeom prst="wedgeRoundRectCallout">
            <a:avLst>
              <a:gd name="adj1" fmla="val -91274"/>
              <a:gd name="adj2" fmla="val 4942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서브클래스의 생성자가 기본 생성자인 경우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컴파일러는 자동으로 슈퍼클래스의 기본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생성자와</a:t>
            </a:r>
            <a:r>
              <a:rPr lang="ko-KR" altLang="en-US" sz="1000" dirty="0" smtClean="0">
                <a:solidFill>
                  <a:schemeClr val="tx1"/>
                </a:solidFill>
              </a:rPr>
              <a:t> 짝을 맺음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모서리가 둥근 사각형 설명선 25"/>
          <p:cNvSpPr/>
          <p:nvPr/>
        </p:nvSpPr>
        <p:spPr>
          <a:xfrm>
            <a:off x="5696080" y="2676922"/>
            <a:ext cx="1872208" cy="432048"/>
          </a:xfrm>
          <a:prstGeom prst="wedgeRoundRectCallout">
            <a:avLst>
              <a:gd name="adj1" fmla="val -83410"/>
              <a:gd name="adj2" fmla="val 2631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컴파일러가 </a:t>
            </a:r>
            <a:r>
              <a:rPr lang="en-US" altLang="ko-KR" sz="1000" dirty="0" smtClean="0">
                <a:solidFill>
                  <a:schemeClr val="tx1"/>
                </a:solidFill>
              </a:rPr>
              <a:t>public </a:t>
            </a:r>
            <a:r>
              <a:rPr lang="en-US" altLang="ko-KR" sz="1000" dirty="0">
                <a:solidFill>
                  <a:schemeClr val="tx1"/>
                </a:solidFill>
              </a:rPr>
              <a:t>B()</a:t>
            </a:r>
            <a:r>
              <a:rPr lang="ko-KR" altLang="en-US" sz="1000" dirty="0" smtClean="0">
                <a:solidFill>
                  <a:schemeClr val="tx1"/>
                </a:solidFill>
              </a:rPr>
              <a:t>에 대한 짝을 찾을 수 없음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4572000" y="1340878"/>
            <a:ext cx="0" cy="53284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2699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상속 </a:t>
            </a:r>
            <a:r>
              <a:rPr lang="en-US" altLang="ko-KR" smtClean="0"/>
              <a:t>(inheritance)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상속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상위 클래스의 특성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하위 클래스에 물려주는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슈퍼 클래스 </a:t>
            </a:r>
            <a:r>
              <a:rPr lang="en-US" altLang="ko-KR" dirty="0" smtClean="0"/>
              <a:t>(superclass)</a:t>
            </a:r>
          </a:p>
          <a:p>
            <a:pPr lvl="2"/>
            <a:r>
              <a:rPr lang="ko-KR" altLang="en-US" dirty="0" smtClean="0"/>
              <a:t>특성을 물려주는 상위 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서브 클래스 </a:t>
            </a:r>
            <a:r>
              <a:rPr lang="en-US" altLang="ko-KR" dirty="0" smtClean="0"/>
              <a:t>(subclass)</a:t>
            </a:r>
          </a:p>
          <a:p>
            <a:pPr lvl="2"/>
            <a:r>
              <a:rPr lang="ko-KR" altLang="en-US" dirty="0" smtClean="0"/>
              <a:t>특성을 물려 받는 하위 클래스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슈퍼 클래스에 자신만의 특성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)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슈퍼 클래스의 특성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수정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구체적으로 </a:t>
            </a:r>
            <a:r>
              <a:rPr lang="ko-KR" altLang="en-US" dirty="0" err="1" smtClean="0"/>
              <a:t>오버라이딩이라고</a:t>
            </a:r>
            <a:r>
              <a:rPr lang="ko-KR" altLang="en-US" dirty="0" smtClean="0"/>
              <a:t> 부름</a:t>
            </a:r>
            <a:endParaRPr lang="en-US" altLang="ko-KR" dirty="0" smtClean="0"/>
          </a:p>
          <a:p>
            <a:r>
              <a:rPr lang="ko-KR" altLang="en-US" dirty="0" smtClean="0"/>
              <a:t>슈퍼 클래스에서 하위 클래스로 갈수록 구체적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폰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모바일폰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뮤직폰</a:t>
            </a:r>
            <a:endParaRPr lang="en-US" altLang="ko-KR" dirty="0" smtClean="0"/>
          </a:p>
          <a:p>
            <a:r>
              <a:rPr lang="ko-KR" altLang="en-US" dirty="0" smtClean="0"/>
              <a:t>상속을 통해 간결한 서브 클래스 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동일한 특성을 재정의할 필요가 없어 서브 클래스가 간결해짐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1237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63887" y="1341208"/>
            <a:ext cx="4248471" cy="547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123728" y="6208291"/>
            <a:ext cx="1728192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rgbClr val="00B050"/>
                </a:solidFill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</a:rPr>
              <a:t>생성자</a:t>
            </a:r>
            <a:r>
              <a:rPr lang="en-US" altLang="ko-KR" dirty="0">
                <a:solidFill>
                  <a:schemeClr val="tx1"/>
                </a:solidFill>
              </a:rPr>
              <a:t>A</a:t>
            </a:r>
          </a:p>
          <a:p>
            <a:r>
              <a:rPr lang="ko-KR" altLang="en-US" dirty="0" err="1">
                <a:solidFill>
                  <a:schemeClr val="tx1"/>
                </a:solidFill>
              </a:rPr>
              <a:t>매개변수생성자</a:t>
            </a:r>
            <a:r>
              <a:rPr lang="en-US" altLang="ko-KR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3:</a:t>
            </a:r>
            <a:r>
              <a:rPr lang="ko-KR" altLang="en-US" dirty="0" smtClean="0"/>
              <a:t>서브 클래스에 매개변수 있는 </a:t>
            </a:r>
            <a:r>
              <a:rPr lang="ko-KR" altLang="en-US" dirty="0" err="1" smtClean="0"/>
              <a:t>생성자는</a:t>
            </a:r>
            <a:r>
              <a:rPr lang="ko-KR" altLang="en-US" dirty="0" smtClean="0"/>
              <a:t> 슈퍼클래스의기본생성자와 짝을 이룸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03648" y="1825096"/>
            <a:ext cx="18307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옆</a:t>
            </a:r>
            <a:r>
              <a:rPr lang="ko-KR" altLang="en-US" sz="1400" dirty="0"/>
              <a:t>의</a:t>
            </a:r>
            <a:r>
              <a:rPr lang="ko-KR" altLang="en-US" sz="1400" dirty="0" smtClean="0"/>
              <a:t> 코드는 모두 </a:t>
            </a:r>
            <a:endParaRPr lang="en-US" altLang="ko-KR" sz="1400" dirty="0" smtClean="0"/>
          </a:p>
          <a:p>
            <a:r>
              <a:rPr lang="en-US" altLang="ko-KR" sz="1400" dirty="0" smtClean="0"/>
              <a:t>ConstructorEx3.java </a:t>
            </a:r>
          </a:p>
          <a:p>
            <a:r>
              <a:rPr lang="ko-KR" altLang="en-US" sz="1400" dirty="0" smtClean="0"/>
              <a:t>파일에 저장된다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2004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super()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super()</a:t>
            </a:r>
          </a:p>
          <a:p>
            <a:pPr lvl="1"/>
            <a:r>
              <a:rPr lang="ko-KR" altLang="en-US" dirty="0" smtClean="0"/>
              <a:t>서브 클래스에서 명시적으로 슈퍼 클래스의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선택 호출할 때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 방식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super(parameter);</a:t>
            </a:r>
          </a:p>
          <a:p>
            <a:pPr lvl="2"/>
            <a:r>
              <a:rPr lang="ko-KR" altLang="en-US" dirty="0" smtClean="0"/>
              <a:t>인자를 이용하여 슈퍼 클래스의 적당한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호출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반드시 서브 클래스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코드의 제일 첫 라인에 와야 </a:t>
            </a:r>
            <a:r>
              <a:rPr lang="ko-KR" altLang="en-US" dirty="0"/>
              <a:t>함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238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87825" y="1304842"/>
            <a:ext cx="4536503" cy="5553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super()</a:t>
            </a:r>
            <a:r>
              <a:rPr lang="ko-KR" altLang="en-US" smtClean="0"/>
              <a:t>를 이용한 사례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40553" y="2204864"/>
            <a:ext cx="19902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옆의 코드는 모두 </a:t>
            </a:r>
            <a:endParaRPr lang="en-US" altLang="ko-KR" sz="1600" dirty="0" smtClean="0"/>
          </a:p>
          <a:p>
            <a:r>
              <a:rPr lang="en-US" altLang="ko-KR" sz="1600" dirty="0" smtClean="0"/>
              <a:t>ConstructorEx4.java</a:t>
            </a:r>
          </a:p>
          <a:p>
            <a:r>
              <a:rPr lang="ko-KR" altLang="en-US" sz="1600" dirty="0" smtClean="0"/>
              <a:t>파일에 저장된다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835697" y="6309320"/>
            <a:ext cx="1584175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rgbClr val="00B050"/>
                </a:solidFill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</a:rPr>
              <a:t>매개변수생성자</a:t>
            </a:r>
            <a:r>
              <a:rPr lang="en-US" altLang="ko-KR" dirty="0">
                <a:solidFill>
                  <a:schemeClr val="tx1"/>
                </a:solidFill>
              </a:rPr>
              <a:t>A5</a:t>
            </a:r>
          </a:p>
          <a:p>
            <a:r>
              <a:rPr lang="ko-KR" altLang="en-US" dirty="0" err="1">
                <a:solidFill>
                  <a:schemeClr val="tx1"/>
                </a:solidFill>
              </a:rPr>
              <a:t>매개변수생성자</a:t>
            </a:r>
            <a:r>
              <a:rPr lang="en-US" altLang="ko-KR" dirty="0">
                <a:solidFill>
                  <a:schemeClr val="tx1"/>
                </a:solidFill>
              </a:rPr>
              <a:t>B5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9690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객체의 타입 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업캐스팅</a:t>
            </a:r>
            <a:r>
              <a:rPr lang="en-US" altLang="ko-KR" smtClean="0"/>
              <a:t>(upcasting)</a:t>
            </a:r>
          </a:p>
          <a:p>
            <a:pPr lvl="1"/>
            <a:r>
              <a:rPr lang="ko-KR" altLang="en-US" smtClean="0"/>
              <a:t>프로그램에서 이루어지는 자동 타입 변환</a:t>
            </a:r>
            <a:endParaRPr lang="en-US" altLang="ko-KR" smtClean="0"/>
          </a:p>
          <a:p>
            <a:pPr lvl="1"/>
            <a:r>
              <a:rPr lang="ko-KR" altLang="en-US" smtClean="0"/>
              <a:t>서브 클래스의 레퍼런스 값을 슈퍼 클래스 레퍼런스에 대입</a:t>
            </a:r>
            <a:endParaRPr lang="en-US" altLang="ko-KR" smtClean="0"/>
          </a:p>
          <a:p>
            <a:pPr lvl="2"/>
            <a:r>
              <a:rPr lang="ko-KR" altLang="en-US" smtClean="0"/>
              <a:t>슈퍼 클래스 레퍼런스가 서브 클래스 객체를 가리키게 되는 현상</a:t>
            </a:r>
            <a:endParaRPr lang="en-US" altLang="ko-KR" smtClean="0"/>
          </a:p>
          <a:p>
            <a:pPr lvl="2"/>
            <a:r>
              <a:rPr lang="ko-KR" altLang="en-US" smtClean="0"/>
              <a:t>객체 내에 있는 모든 멤버를 접근할 수 없고 슈퍼 클래스의 멤버만 접근 가능</a:t>
            </a:r>
            <a:endParaRPr lang="en-US" altLang="ko-KR" smtClean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907704" y="3861048"/>
            <a:ext cx="4968552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class Person {</a:t>
            </a:r>
          </a:p>
          <a:p>
            <a:r>
              <a:rPr lang="en-US" altLang="ko-KR" sz="1600" dirty="0" smtClean="0"/>
              <a:t>}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class Student extends Person {</a:t>
            </a:r>
          </a:p>
          <a:p>
            <a:r>
              <a:rPr lang="en-US" altLang="ko-KR" sz="1600" dirty="0" smtClean="0"/>
              <a:t>}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Student s = new Student();</a:t>
            </a:r>
          </a:p>
          <a:p>
            <a:r>
              <a:rPr lang="en-US" altLang="ko-KR" sz="1600" i="1" dirty="0" smtClean="0">
                <a:solidFill>
                  <a:srgbClr val="FF0000"/>
                </a:solidFill>
              </a:rPr>
              <a:t>Person p = s; // </a:t>
            </a:r>
            <a:r>
              <a:rPr lang="ko-KR" altLang="en-US" sz="1600" i="1" dirty="0" err="1" smtClean="0">
                <a:solidFill>
                  <a:srgbClr val="FF0000"/>
                </a:solidFill>
              </a:rPr>
              <a:t>업캐스팅</a:t>
            </a:r>
            <a:r>
              <a:rPr lang="en-US" altLang="ko-KR" sz="1600" i="1" dirty="0" smtClean="0">
                <a:solidFill>
                  <a:srgbClr val="FF0000"/>
                </a:solidFill>
              </a:rPr>
              <a:t>, </a:t>
            </a:r>
            <a:r>
              <a:rPr lang="ko-KR" altLang="en-US" sz="1600" i="1" dirty="0" smtClean="0">
                <a:solidFill>
                  <a:srgbClr val="FF0000"/>
                </a:solidFill>
              </a:rPr>
              <a:t>자동타입변환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494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35983" y="1389137"/>
            <a:ext cx="4547950" cy="40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업캐스팅</a:t>
            </a:r>
            <a:r>
              <a:rPr lang="ko-KR" altLang="en-US" dirty="0" smtClean="0"/>
              <a:t> 사례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24875" y="1080773"/>
            <a:ext cx="4111108" cy="56323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Person {</a:t>
            </a:r>
          </a:p>
          <a:p>
            <a:pPr defTabSz="180000"/>
            <a:r>
              <a:rPr lang="en-US" altLang="ko-KR" sz="1200" dirty="0" smtClean="0"/>
              <a:t>	String name;</a:t>
            </a:r>
          </a:p>
          <a:p>
            <a:pPr defTabSz="180000"/>
            <a:r>
              <a:rPr lang="en-US" altLang="ko-KR" sz="1200" dirty="0" smtClean="0"/>
              <a:t>	String id;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public Person(String name)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en-US" altLang="ko-KR" sz="1200" dirty="0" smtClean="0"/>
              <a:t>		this.name = name;</a:t>
            </a:r>
          </a:p>
          <a:p>
            <a:pPr defTabSz="180000"/>
            <a:r>
              <a:rPr lang="en-US" altLang="ko-KR" sz="1200" dirty="0" smtClean="0"/>
              <a:t>	 }</a:t>
            </a:r>
          </a:p>
          <a:p>
            <a:pPr defTabSz="180000"/>
            <a:r>
              <a:rPr lang="en-US" altLang="ko-KR" sz="1200" dirty="0" smtClean="0"/>
              <a:t>}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class 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Student extends Person {</a:t>
            </a:r>
          </a:p>
          <a:p>
            <a:pPr defTabSz="180000"/>
            <a:r>
              <a:rPr lang="en-US" altLang="ko-KR" sz="1200" dirty="0" smtClean="0"/>
              <a:t>	String grade;</a:t>
            </a:r>
          </a:p>
          <a:p>
            <a:pPr defTabSz="180000"/>
            <a:r>
              <a:rPr lang="en-US" altLang="ko-KR" sz="1200" dirty="0" smtClean="0"/>
              <a:t>	String department;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public Student(String name) {</a:t>
            </a:r>
          </a:p>
          <a:p>
            <a:pPr defTabSz="180000"/>
            <a:r>
              <a:rPr lang="en-US" altLang="ko-KR" sz="1200" dirty="0" smtClean="0"/>
              <a:t>		super(name);</a:t>
            </a:r>
          </a:p>
          <a:p>
            <a:pPr defTabSz="180000"/>
            <a:r>
              <a:rPr lang="en-US" altLang="ko-KR" sz="1200" dirty="0" smtClean="0"/>
              <a:t>	 }</a:t>
            </a:r>
          </a:p>
          <a:p>
            <a:pPr defTabSz="180000"/>
            <a:r>
              <a:rPr lang="en-US" altLang="ko-KR" sz="1200" dirty="0" smtClean="0"/>
              <a:t>}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public class </a:t>
            </a:r>
            <a:r>
              <a:rPr lang="en-US" altLang="ko-KR" sz="1200" dirty="0" err="1" smtClean="0"/>
              <a:t>UpcastingEx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/>
              <a:t>	public static void main(String[]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Person  p;</a:t>
            </a:r>
          </a:p>
          <a:p>
            <a:pPr defTabSz="180000"/>
            <a:r>
              <a:rPr lang="en-US" altLang="ko-KR" sz="1200" dirty="0" smtClean="0">
                <a:solidFill>
                  <a:srgbClr val="FF0000"/>
                </a:solidFill>
              </a:rPr>
              <a:t>		</a:t>
            </a:r>
            <a:r>
              <a:rPr lang="en-US" altLang="ko-KR" sz="1200" b="1" dirty="0" smtClean="0"/>
              <a:t>Student s = new Student(“</a:t>
            </a:r>
            <a:r>
              <a:rPr lang="ko-KR" altLang="en-US" sz="1200" b="1" dirty="0" smtClean="0"/>
              <a:t>이재문</a:t>
            </a:r>
            <a:r>
              <a:rPr lang="en-US" altLang="ko-KR" sz="1200" b="1" dirty="0" smtClean="0"/>
              <a:t>”);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smtClean="0"/>
              <a:t>p = s; // </a:t>
            </a:r>
            <a:r>
              <a:rPr lang="ko-KR" altLang="en-US" sz="1200" b="1" dirty="0" err="1" smtClean="0"/>
              <a:t>업캐스팅</a:t>
            </a:r>
            <a:r>
              <a:rPr lang="ko-KR" altLang="en-US" sz="1200" b="1" dirty="0" smtClean="0"/>
              <a:t> 발생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		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(p.name); // </a:t>
            </a:r>
            <a:r>
              <a:rPr lang="ko-KR" altLang="en-US" sz="1200" dirty="0" smtClean="0"/>
              <a:t>오류 없음</a:t>
            </a:r>
            <a:endParaRPr lang="en-US" altLang="ko-KR" sz="1200" dirty="0" smtClean="0"/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strike="sngStrike" dirty="0" err="1" smtClean="0"/>
              <a:t>p.grade</a:t>
            </a:r>
            <a:r>
              <a:rPr lang="en-US" altLang="ko-KR" sz="1200" b="1" strike="sngStrike" dirty="0" smtClean="0"/>
              <a:t> = “A”;</a:t>
            </a:r>
            <a:r>
              <a:rPr lang="en-US" altLang="ko-KR" sz="1200" b="1" dirty="0" smtClean="0"/>
              <a:t> // </a:t>
            </a:r>
            <a:r>
              <a:rPr lang="ko-KR" altLang="en-US" sz="1200" b="1" dirty="0" smtClean="0"/>
              <a:t>컴파일 오류</a:t>
            </a:r>
            <a:endParaRPr lang="en-US" altLang="ko-KR" sz="1200" b="1" dirty="0" smtClean="0"/>
          </a:p>
          <a:p>
            <a:pPr defTabSz="180000"/>
            <a:r>
              <a:rPr lang="en-US" altLang="ko-KR" sz="1200" b="1" dirty="0" smtClean="0"/>
              <a:t>		</a:t>
            </a:r>
            <a:r>
              <a:rPr lang="en-US" altLang="ko-KR" sz="1200" b="1" strike="sngStrike" dirty="0" err="1" smtClean="0"/>
              <a:t>p.department</a:t>
            </a:r>
            <a:r>
              <a:rPr lang="en-US" altLang="ko-KR" sz="1200" b="1" strike="sngStrike" dirty="0" smtClean="0"/>
              <a:t> = “Com”;</a:t>
            </a:r>
            <a:r>
              <a:rPr lang="en-US" altLang="ko-KR" sz="1200" b="1" dirty="0" smtClean="0"/>
              <a:t> // </a:t>
            </a:r>
            <a:r>
              <a:rPr lang="ko-KR" altLang="en-US" sz="1200" b="1" dirty="0" smtClean="0"/>
              <a:t>컴파일 오류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630117" y="6413265"/>
            <a:ext cx="649789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이재문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xmlns="" val="289673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객체의 타입 변환</a:t>
            </a:r>
            <a:endParaRPr lang="ko-KR" altLang="en-US" dirty="0"/>
          </a:p>
        </p:txBody>
      </p:sp>
      <p:sp>
        <p:nvSpPr>
          <p:cNvPr id="20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다운캐스팅</a:t>
            </a:r>
            <a:r>
              <a:rPr lang="en-US" altLang="ko-KR" smtClean="0"/>
              <a:t>(downcasting)</a:t>
            </a:r>
          </a:p>
          <a:p>
            <a:pPr lvl="1"/>
            <a:r>
              <a:rPr lang="ko-KR" altLang="en-US" smtClean="0"/>
              <a:t>슈퍼 클래스 레퍼런스를 서브 클래스 레퍼런스에 대입</a:t>
            </a:r>
            <a:endParaRPr lang="en-US" altLang="ko-KR" smtClean="0"/>
          </a:p>
          <a:p>
            <a:pPr lvl="1"/>
            <a:r>
              <a:rPr lang="ko-KR" altLang="en-US" smtClean="0"/>
              <a:t>업캐스팅된 것을 다시 원래대로 되돌리는 것</a:t>
            </a:r>
            <a:endParaRPr lang="en-US" altLang="ko-KR" smtClean="0"/>
          </a:p>
          <a:p>
            <a:pPr lvl="1"/>
            <a:r>
              <a:rPr lang="ko-KR" altLang="en-US" smtClean="0"/>
              <a:t>명시적으로 타입 지정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467247" y="3429000"/>
            <a:ext cx="6048672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Person {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class Student extends Person {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i="1" dirty="0" smtClean="0">
                <a:solidFill>
                  <a:srgbClr val="FF0000"/>
                </a:solidFill>
              </a:rPr>
              <a:t>Student s = (Student)p; // </a:t>
            </a:r>
            <a:r>
              <a:rPr lang="ko-KR" altLang="en-US" i="1" dirty="0" smtClean="0">
                <a:solidFill>
                  <a:srgbClr val="FF0000"/>
                </a:solidFill>
              </a:rPr>
              <a:t>다운캐스팅</a:t>
            </a:r>
            <a:r>
              <a:rPr lang="en-US" altLang="ko-KR" i="1" dirty="0" smtClean="0">
                <a:solidFill>
                  <a:srgbClr val="FF0000"/>
                </a:solidFill>
              </a:rPr>
              <a:t>, </a:t>
            </a:r>
            <a:r>
              <a:rPr lang="ko-KR" altLang="en-US" i="1" dirty="0" smtClean="0">
                <a:solidFill>
                  <a:srgbClr val="FF0000"/>
                </a:solidFill>
              </a:rPr>
              <a:t>강제타입변환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272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다운캐스팅 사례</a:t>
            </a: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39552" y="5529263"/>
            <a:ext cx="649789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이재문</a:t>
            </a:r>
            <a:endParaRPr lang="en-US" altLang="ko-KR" sz="1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26</a:t>
            </a:fld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7663" y="1328738"/>
            <a:ext cx="8448675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7022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instanceof </a:t>
            </a:r>
            <a:r>
              <a:rPr lang="ko-KR" altLang="en-US" smtClean="0"/>
              <a:t>연산자와 객체 구별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업캐스팅된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레퍼런스로</a:t>
            </a:r>
            <a:r>
              <a:rPr lang="ko-KR" altLang="en-US" dirty="0" smtClean="0"/>
              <a:t> 객체의 진짜 타입을 구분하기 어려움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슈퍼 클래스는 여러 서브 클래스에 상속되기 때문</a:t>
            </a:r>
            <a:endParaRPr lang="en-US" altLang="ko-KR" dirty="0" smtClean="0"/>
          </a:p>
          <a:p>
            <a:pPr lvl="2"/>
            <a:r>
              <a:rPr lang="ko-KR" altLang="en-US" dirty="0"/>
              <a:t>슈퍼 클래스 </a:t>
            </a:r>
            <a:r>
              <a:rPr lang="ko-KR" altLang="en-US" dirty="0" err="1" smtClean="0"/>
              <a:t>레퍼런스로</a:t>
            </a:r>
            <a:r>
              <a:rPr lang="ko-KR" altLang="en-US" dirty="0" smtClean="0"/>
              <a:t> 서브 클래스 객체를 가리킬 수 있음</a:t>
            </a:r>
            <a:endParaRPr lang="en-US" altLang="ko-KR" dirty="0" smtClean="0"/>
          </a:p>
          <a:p>
            <a:r>
              <a:rPr lang="en-US" altLang="ko-KR" dirty="0" err="1" smtClean="0"/>
              <a:t>instanceof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instanceof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레퍼런스가</a:t>
            </a:r>
            <a:r>
              <a:rPr lang="ko-KR" altLang="en-US" dirty="0" smtClean="0"/>
              <a:t> 가리키는 객체의 진짜 타입 식별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사용법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411760" y="4581128"/>
            <a:ext cx="3816424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객체레퍼런스</a:t>
            </a:r>
            <a:r>
              <a:rPr lang="ko-KR" altLang="en-US" sz="1600" dirty="0"/>
              <a:t> </a:t>
            </a:r>
            <a:r>
              <a:rPr lang="en-US" altLang="ko-KR" sz="1600" b="1" dirty="0" err="1"/>
              <a:t>instanceof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클래스타입</a:t>
            </a:r>
            <a:endParaRPr lang="en-US" altLang="ko-KR" sz="16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2411760" y="5038873"/>
            <a:ext cx="33137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/>
              <a:t>연산의 결과 </a:t>
            </a:r>
            <a:r>
              <a:rPr lang="en-US" altLang="ko-KR" sz="1600" dirty="0" smtClean="0"/>
              <a:t>: true/false</a:t>
            </a:r>
            <a:r>
              <a:rPr lang="ko-KR" altLang="en-US" sz="1600" dirty="0"/>
              <a:t>의 불린 값</a:t>
            </a:r>
          </a:p>
        </p:txBody>
      </p:sp>
    </p:spTree>
    <p:extLst>
      <p:ext uri="{BB962C8B-B14F-4D97-AF65-F5344CB8AC3E}">
        <p14:creationId xmlns:p14="http://schemas.microsoft.com/office/powerpoint/2010/main" xmlns="" val="30986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15816" y="892612"/>
            <a:ext cx="6228184" cy="4920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업캐스팅된</a:t>
            </a:r>
            <a:r>
              <a:rPr lang="ko-KR" altLang="en-US" dirty="0" smtClean="0"/>
              <a:t> 객체의 실제 타입은 무엇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8522" y="950023"/>
            <a:ext cx="2434846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5201476"/>
            <a:ext cx="3068563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566813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85432" y="358837"/>
            <a:ext cx="6532531" cy="268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67544" y="188640"/>
            <a:ext cx="7109792" cy="679450"/>
          </a:xfrm>
        </p:spPr>
        <p:txBody>
          <a:bodyPr/>
          <a:lstStyle/>
          <a:p>
            <a:r>
              <a:rPr lang="en-US" altLang="ko-KR" dirty="0" err="1" smtClean="0"/>
              <a:t>instanceof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예</a:t>
            </a:r>
            <a:endParaRPr lang="ko-KR" alt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284984"/>
            <a:ext cx="6287988" cy="3087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0351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 관계 예</a:t>
            </a:r>
            <a:endParaRPr lang="ko-KR" altLang="en-US" dirty="0"/>
          </a:p>
        </p:txBody>
      </p:sp>
      <p:sp>
        <p:nvSpPr>
          <p:cNvPr id="4" name="순서도: 처리 3"/>
          <p:cNvSpPr/>
          <p:nvPr/>
        </p:nvSpPr>
        <p:spPr>
          <a:xfrm>
            <a:off x="3275856" y="1714488"/>
            <a:ext cx="1724772" cy="71438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accent4">
                    <a:lumMod val="50000"/>
                  </a:schemeClr>
                </a:solidFill>
              </a:rPr>
              <a:t>전화 걸기</a:t>
            </a:r>
            <a:endParaRPr lang="en-US" altLang="ko-KR" sz="14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accent4">
                    <a:lumMod val="50000"/>
                  </a:schemeClr>
                </a:solidFill>
              </a:rPr>
              <a:t>전화 받기</a:t>
            </a:r>
            <a:endParaRPr lang="en-US" altLang="ko-KR" sz="14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47698" y="1857364"/>
            <a:ext cx="120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class Phone 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547664" y="3121223"/>
            <a:ext cx="1707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class </a:t>
            </a:r>
            <a:r>
              <a:rPr lang="en-US" altLang="ko-KR" sz="1400" dirty="0" err="1" smtClean="0"/>
              <a:t>MobilePhone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690508" y="4417367"/>
            <a:ext cx="1619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class </a:t>
            </a:r>
            <a:r>
              <a:rPr lang="en-US" altLang="ko-KR" sz="1400" dirty="0" err="1" smtClean="0"/>
              <a:t>MusicPhone</a:t>
            </a:r>
            <a:endParaRPr lang="ko-KR" altLang="en-US" sz="1400" dirty="0"/>
          </a:p>
        </p:txBody>
      </p:sp>
      <p:sp>
        <p:nvSpPr>
          <p:cNvPr id="24" name="순서도: 처리 23"/>
          <p:cNvSpPr/>
          <p:nvPr/>
        </p:nvSpPr>
        <p:spPr>
          <a:xfrm>
            <a:off x="3275856" y="2928934"/>
            <a:ext cx="1724772" cy="857256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무선 기지국 연결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배터리 충전하기</a:t>
            </a:r>
            <a:endParaRPr lang="en-US" altLang="ko-KR" sz="1400" dirty="0" smtClean="0">
              <a:solidFill>
                <a:srgbClr val="FF0000"/>
              </a:solidFill>
            </a:endParaRPr>
          </a:p>
        </p:txBody>
      </p:sp>
      <p:sp>
        <p:nvSpPr>
          <p:cNvPr id="25" name="순서도: 처리 24"/>
          <p:cNvSpPr/>
          <p:nvPr/>
        </p:nvSpPr>
        <p:spPr>
          <a:xfrm>
            <a:off x="3275856" y="4286256"/>
            <a:ext cx="1724772" cy="71438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0000FF"/>
                </a:solidFill>
              </a:rPr>
              <a:t>음악 다운받기</a:t>
            </a:r>
            <a:endParaRPr lang="en-US" altLang="ko-KR" sz="1400" dirty="0" smtClean="0">
              <a:solidFill>
                <a:srgbClr val="0000FF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rgbClr val="0000FF"/>
                </a:solidFill>
              </a:rPr>
              <a:t>음악 재생하기</a:t>
            </a:r>
            <a:endParaRPr lang="en-US" altLang="ko-KR" sz="1400" dirty="0" smtClean="0">
              <a:solidFill>
                <a:srgbClr val="0000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72132" y="357187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구체화</a:t>
            </a:r>
            <a:endParaRPr lang="ko-KR" altLang="en-US" sz="1400" dirty="0"/>
          </a:p>
        </p:txBody>
      </p:sp>
      <p:sp>
        <p:nvSpPr>
          <p:cNvPr id="28" name="오른쪽 화살표 27"/>
          <p:cNvSpPr/>
          <p:nvPr/>
        </p:nvSpPr>
        <p:spPr>
          <a:xfrm rot="5400000">
            <a:off x="4143372" y="3214686"/>
            <a:ext cx="2643206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2" name="직선 화살표 연결선 11"/>
          <p:cNvCxnSpPr>
            <a:stCxn id="24" idx="0"/>
            <a:endCxn id="4" idx="2"/>
          </p:cNvCxnSpPr>
          <p:nvPr/>
        </p:nvCxnSpPr>
        <p:spPr>
          <a:xfrm flipV="1">
            <a:off x="4138242" y="2428868"/>
            <a:ext cx="0" cy="5000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25" idx="0"/>
            <a:endCxn id="24" idx="2"/>
          </p:cNvCxnSpPr>
          <p:nvPr/>
        </p:nvCxnSpPr>
        <p:spPr>
          <a:xfrm flipV="1">
            <a:off x="4138242" y="3786190"/>
            <a:ext cx="0" cy="5000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57686" y="385762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상속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357686" y="25003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상속</a:t>
            </a:r>
            <a:endParaRPr lang="ko-KR" altLang="en-US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356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5-3 : </a:t>
            </a:r>
            <a:r>
              <a:rPr lang="en-US" altLang="ko-KR" dirty="0" err="1"/>
              <a:t>instanceof</a:t>
            </a:r>
            <a:r>
              <a:rPr lang="ko-KR" altLang="en-US" dirty="0"/>
              <a:t>를 이용한 객체 </a:t>
            </a:r>
            <a:r>
              <a:rPr lang="ko-KR" altLang="en-US" dirty="0" smtClean="0"/>
              <a:t>구별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95536" y="1492086"/>
            <a:ext cx="21116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instanceof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이용하여 객체의 타입을 구별하는 예를 만들어보자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27750" y="1412776"/>
            <a:ext cx="6263403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class Person {}</a:t>
            </a:r>
          </a:p>
          <a:p>
            <a:pPr defTabSz="180000"/>
            <a:r>
              <a:rPr lang="en-US" altLang="ko-KR" sz="1200" dirty="0"/>
              <a:t>class Student extends Person {}</a:t>
            </a:r>
          </a:p>
          <a:p>
            <a:pPr defTabSz="180000"/>
            <a:r>
              <a:rPr lang="en-US" altLang="ko-KR" sz="1200" dirty="0"/>
              <a:t>class Researcher extends Person {}</a:t>
            </a:r>
          </a:p>
          <a:p>
            <a:pPr defTabSz="180000"/>
            <a:r>
              <a:rPr lang="en-US" altLang="ko-KR" sz="1200" dirty="0"/>
              <a:t>class Professor extends Researcher {}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public </a:t>
            </a:r>
            <a:r>
              <a:rPr lang="en-US" altLang="ko-KR" sz="1200" dirty="0"/>
              <a:t>class </a:t>
            </a:r>
            <a:r>
              <a:rPr lang="en-US" altLang="ko-KR" sz="1200" dirty="0" err="1"/>
              <a:t>InstanceofExample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public </a:t>
            </a:r>
            <a:r>
              <a:rPr lang="en-US" altLang="ko-KR" sz="1200" dirty="0"/>
              <a:t>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b="1" dirty="0"/>
              <a:t>		Person </a:t>
            </a:r>
            <a:r>
              <a:rPr lang="en-US" altLang="ko-KR" sz="1200" b="1" dirty="0" err="1"/>
              <a:t>jee</a:t>
            </a:r>
            <a:r>
              <a:rPr lang="en-US" altLang="ko-KR" sz="1200" b="1" dirty="0"/>
              <a:t>= new Student();</a:t>
            </a:r>
          </a:p>
          <a:p>
            <a:pPr defTabSz="180000"/>
            <a:r>
              <a:rPr lang="en-US" altLang="ko-KR" sz="1200" b="1" dirty="0"/>
              <a:t>		Person </a:t>
            </a:r>
            <a:r>
              <a:rPr lang="en-US" altLang="ko-KR" sz="1200" b="1" dirty="0" err="1"/>
              <a:t>kim</a:t>
            </a:r>
            <a:r>
              <a:rPr lang="en-US" altLang="ko-KR" sz="1200" b="1" dirty="0"/>
              <a:t> = new Professor();</a:t>
            </a:r>
          </a:p>
          <a:p>
            <a:pPr defTabSz="180000"/>
            <a:r>
              <a:rPr lang="en-US" altLang="ko-KR" sz="1200" b="1" dirty="0"/>
              <a:t>		Person lee = new Researcher();</a:t>
            </a:r>
          </a:p>
          <a:p>
            <a:pPr defTabSz="180000"/>
            <a:r>
              <a:rPr lang="en-US" altLang="ko-KR" sz="1200" dirty="0"/>
              <a:t>		if (</a:t>
            </a:r>
            <a:r>
              <a:rPr lang="en-US" altLang="ko-KR" sz="1200" dirty="0" err="1"/>
              <a:t>jee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instanceof</a:t>
            </a:r>
            <a:r>
              <a:rPr lang="en-US" altLang="ko-KR" sz="1200" dirty="0"/>
              <a:t> Student) // </a:t>
            </a:r>
            <a:r>
              <a:rPr lang="en-US" altLang="ko-KR" sz="1200" dirty="0" err="1"/>
              <a:t>jee</a:t>
            </a:r>
            <a:r>
              <a:rPr lang="ko-KR" altLang="en-US" sz="1200" dirty="0"/>
              <a:t>는 </a:t>
            </a:r>
            <a:r>
              <a:rPr lang="en-US" altLang="ko-KR" sz="1200" dirty="0"/>
              <a:t>Student </a:t>
            </a:r>
            <a:r>
              <a:rPr lang="ko-KR" altLang="en-US" sz="1200" dirty="0"/>
              <a:t>타입이므로 </a:t>
            </a:r>
            <a:r>
              <a:rPr lang="en-US" altLang="ko-KR" sz="1200" dirty="0"/>
              <a:t>true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jee</a:t>
            </a:r>
            <a:r>
              <a:rPr lang="ko-KR" altLang="en-US" sz="1200" dirty="0"/>
              <a:t>는 </a:t>
            </a:r>
            <a:r>
              <a:rPr lang="en-US" altLang="ko-KR" sz="1200" dirty="0"/>
              <a:t>Student </a:t>
            </a:r>
            <a:r>
              <a:rPr lang="ko-KR" altLang="en-US" sz="1200" dirty="0"/>
              <a:t>타입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if (</a:t>
            </a:r>
            <a:r>
              <a:rPr lang="en-US" altLang="ko-KR" sz="1200" dirty="0" err="1"/>
              <a:t>jee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instanceof</a:t>
            </a:r>
            <a:r>
              <a:rPr lang="en-US" altLang="ko-KR" sz="1200" dirty="0"/>
              <a:t> Researcher) // </a:t>
            </a:r>
            <a:r>
              <a:rPr lang="en-US" altLang="ko-KR" sz="1200" dirty="0" err="1"/>
              <a:t>jee</a:t>
            </a:r>
            <a:r>
              <a:rPr lang="ko-KR" altLang="en-US" sz="1200" dirty="0"/>
              <a:t>는 </a:t>
            </a:r>
            <a:r>
              <a:rPr lang="en-US" altLang="ko-KR" sz="1200" dirty="0"/>
              <a:t>Researcher </a:t>
            </a:r>
            <a:r>
              <a:rPr lang="ko-KR" altLang="en-US" sz="1200" dirty="0"/>
              <a:t>타입이 아니므로 </a:t>
            </a:r>
            <a:r>
              <a:rPr lang="en-US" altLang="ko-KR" sz="1200" dirty="0"/>
              <a:t>false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jee</a:t>
            </a:r>
            <a:r>
              <a:rPr lang="ko-KR" altLang="en-US" sz="1200" dirty="0"/>
              <a:t>는 </a:t>
            </a:r>
            <a:r>
              <a:rPr lang="en-US" altLang="ko-KR" sz="1200" dirty="0"/>
              <a:t>Researcher </a:t>
            </a:r>
            <a:r>
              <a:rPr lang="ko-KR" altLang="en-US" sz="1200" dirty="0"/>
              <a:t>타입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if (</a:t>
            </a:r>
            <a:r>
              <a:rPr lang="en-US" altLang="ko-KR" sz="1200" dirty="0" err="1"/>
              <a:t>kim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instanceof</a:t>
            </a:r>
            <a:r>
              <a:rPr lang="en-US" altLang="ko-KR" sz="1200" dirty="0"/>
              <a:t> Student) // </a:t>
            </a:r>
            <a:r>
              <a:rPr lang="en-US" altLang="ko-KR" sz="1200" dirty="0" err="1"/>
              <a:t>kim</a:t>
            </a:r>
            <a:r>
              <a:rPr lang="ko-KR" altLang="en-US" sz="1200" dirty="0"/>
              <a:t>은 </a:t>
            </a:r>
            <a:r>
              <a:rPr lang="en-US" altLang="ko-KR" sz="1200" dirty="0"/>
              <a:t>Student </a:t>
            </a:r>
            <a:r>
              <a:rPr lang="ko-KR" altLang="en-US" sz="1200" dirty="0"/>
              <a:t>타입이 아니므로 </a:t>
            </a:r>
            <a:r>
              <a:rPr lang="en-US" altLang="ko-KR" sz="1200" dirty="0"/>
              <a:t>false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kim</a:t>
            </a:r>
            <a:r>
              <a:rPr lang="ko-KR" altLang="en-US" sz="1200" dirty="0"/>
              <a:t>은 </a:t>
            </a:r>
            <a:r>
              <a:rPr lang="en-US" altLang="ko-KR" sz="1200" dirty="0"/>
              <a:t>Student </a:t>
            </a:r>
            <a:r>
              <a:rPr lang="ko-KR" altLang="en-US" sz="1200" dirty="0"/>
              <a:t>타입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 smtClean="0"/>
              <a:t>		if </a:t>
            </a:r>
            <a:r>
              <a:rPr lang="en-US" altLang="ko-KR" sz="1200" dirty="0"/>
              <a:t>(kim </a:t>
            </a:r>
            <a:r>
              <a:rPr lang="en-US" altLang="ko-KR" sz="1200" dirty="0" err="1"/>
              <a:t>instanceof</a:t>
            </a:r>
            <a:r>
              <a:rPr lang="en-US" altLang="ko-KR" sz="1200" dirty="0"/>
              <a:t> Professor) // kim</a:t>
            </a:r>
            <a:r>
              <a:rPr lang="ko-KR" altLang="en-US" sz="1200" dirty="0"/>
              <a:t>은 </a:t>
            </a:r>
            <a:r>
              <a:rPr lang="en-US" altLang="ko-KR" sz="1200" dirty="0"/>
              <a:t>Professor </a:t>
            </a:r>
            <a:r>
              <a:rPr lang="ko-KR" altLang="en-US" sz="1200" dirty="0"/>
              <a:t>타입이므로 </a:t>
            </a:r>
            <a:r>
              <a:rPr lang="en-US" altLang="ko-KR" sz="1200" dirty="0"/>
              <a:t>true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("kim</a:t>
            </a:r>
            <a:r>
              <a:rPr lang="ko-KR" altLang="en-US" sz="1200" dirty="0"/>
              <a:t>은 </a:t>
            </a:r>
            <a:r>
              <a:rPr lang="en-US" altLang="ko-KR" sz="1200" dirty="0"/>
              <a:t>Professor </a:t>
            </a:r>
            <a:r>
              <a:rPr lang="ko-KR" altLang="en-US" sz="1200" dirty="0"/>
              <a:t>타입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if (kim </a:t>
            </a:r>
            <a:r>
              <a:rPr lang="en-US" altLang="ko-KR" sz="1200" dirty="0" err="1"/>
              <a:t>instanceof</a:t>
            </a:r>
            <a:r>
              <a:rPr lang="en-US" altLang="ko-KR" sz="1200" dirty="0"/>
              <a:t> Researcher) // kim</a:t>
            </a:r>
            <a:r>
              <a:rPr lang="ko-KR" altLang="en-US" sz="1200" dirty="0"/>
              <a:t>은 </a:t>
            </a:r>
            <a:r>
              <a:rPr lang="en-US" altLang="ko-KR" sz="1200" dirty="0"/>
              <a:t>Researcher </a:t>
            </a:r>
            <a:r>
              <a:rPr lang="ko-KR" altLang="en-US" sz="1200" dirty="0"/>
              <a:t>타입이기도 하므로 </a:t>
            </a:r>
            <a:r>
              <a:rPr lang="en-US" altLang="ko-KR" sz="1200" dirty="0"/>
              <a:t>true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("kim</a:t>
            </a:r>
            <a:r>
              <a:rPr lang="ko-KR" altLang="en-US" sz="1200" dirty="0"/>
              <a:t>은 </a:t>
            </a:r>
            <a:r>
              <a:rPr lang="en-US" altLang="ko-KR" sz="1200" dirty="0"/>
              <a:t>Researcher </a:t>
            </a:r>
            <a:r>
              <a:rPr lang="ko-KR" altLang="en-US" sz="1200" dirty="0"/>
              <a:t>타입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if (kim </a:t>
            </a:r>
            <a:r>
              <a:rPr lang="en-US" altLang="ko-KR" sz="1200" dirty="0" err="1"/>
              <a:t>instanceof</a:t>
            </a:r>
            <a:r>
              <a:rPr lang="en-US" altLang="ko-KR" sz="1200" dirty="0"/>
              <a:t> Person) // kim</a:t>
            </a:r>
            <a:r>
              <a:rPr lang="ko-KR" altLang="en-US" sz="1200" dirty="0"/>
              <a:t>은 </a:t>
            </a:r>
            <a:r>
              <a:rPr lang="en-US" altLang="ko-KR" sz="1200" dirty="0"/>
              <a:t>Person </a:t>
            </a:r>
            <a:r>
              <a:rPr lang="ko-KR" altLang="en-US" sz="1200" dirty="0"/>
              <a:t>타입이기도 하므로 </a:t>
            </a:r>
            <a:r>
              <a:rPr lang="en-US" altLang="ko-KR" sz="1200" dirty="0"/>
              <a:t>true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("kim</a:t>
            </a:r>
            <a:r>
              <a:rPr lang="ko-KR" altLang="en-US" sz="1200" dirty="0"/>
              <a:t>은 </a:t>
            </a:r>
            <a:r>
              <a:rPr lang="en-US" altLang="ko-KR" sz="1200" dirty="0"/>
              <a:t>Person </a:t>
            </a:r>
            <a:r>
              <a:rPr lang="ko-KR" altLang="en-US" sz="1200" dirty="0"/>
              <a:t>타입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if (lee </a:t>
            </a:r>
            <a:r>
              <a:rPr lang="en-US" altLang="ko-KR" sz="1200" dirty="0" err="1"/>
              <a:t>instanceof</a:t>
            </a:r>
            <a:r>
              <a:rPr lang="en-US" altLang="ko-KR" sz="1200" dirty="0"/>
              <a:t> Professor) // lee</a:t>
            </a:r>
            <a:r>
              <a:rPr lang="ko-KR" altLang="en-US" sz="1200" dirty="0"/>
              <a:t>는 </a:t>
            </a:r>
            <a:r>
              <a:rPr lang="en-US" altLang="ko-KR" sz="1200" dirty="0"/>
              <a:t>Professor </a:t>
            </a:r>
            <a:r>
              <a:rPr lang="ko-KR" altLang="en-US" sz="1200" dirty="0"/>
              <a:t>타입이 아니므로 </a:t>
            </a:r>
            <a:r>
              <a:rPr lang="en-US" altLang="ko-KR" sz="1200" dirty="0"/>
              <a:t>false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("lee</a:t>
            </a:r>
            <a:r>
              <a:rPr lang="ko-KR" altLang="en-US" sz="1200" dirty="0"/>
              <a:t>는 </a:t>
            </a:r>
            <a:r>
              <a:rPr lang="en-US" altLang="ko-KR" sz="1200" dirty="0"/>
              <a:t>Professor </a:t>
            </a:r>
            <a:r>
              <a:rPr lang="ko-KR" altLang="en-US" sz="1200" dirty="0"/>
              <a:t>타입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if ("java" </a:t>
            </a:r>
            <a:r>
              <a:rPr lang="en-US" altLang="ko-KR" sz="1200" dirty="0" err="1"/>
              <a:t>instanceof</a:t>
            </a:r>
            <a:r>
              <a:rPr lang="en-US" altLang="ko-KR" sz="1200" dirty="0"/>
              <a:t> String) // "java"</a:t>
            </a:r>
            <a:r>
              <a:rPr lang="ko-KR" altLang="en-US" sz="1200" dirty="0"/>
              <a:t>는 </a:t>
            </a:r>
            <a:r>
              <a:rPr lang="en-US" altLang="ko-KR" sz="1200" dirty="0"/>
              <a:t>String </a:t>
            </a:r>
            <a:r>
              <a:rPr lang="ko-KR" altLang="en-US" sz="1200" dirty="0"/>
              <a:t>타입의 </a:t>
            </a:r>
            <a:r>
              <a:rPr lang="ko-KR" altLang="en-US" sz="1200" dirty="0" err="1"/>
              <a:t>인스턴스이므로</a:t>
            </a:r>
            <a:r>
              <a:rPr lang="ko-KR" altLang="en-US" sz="1200" dirty="0"/>
              <a:t> </a:t>
            </a:r>
            <a:r>
              <a:rPr lang="en-US" altLang="ko-KR" sz="1200" dirty="0"/>
              <a:t>true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("\"java\"</a:t>
            </a:r>
            <a:r>
              <a:rPr lang="ko-KR" altLang="en-US" sz="1200" dirty="0"/>
              <a:t>는 </a:t>
            </a:r>
            <a:r>
              <a:rPr lang="en-US" altLang="ko-KR" sz="1200" dirty="0"/>
              <a:t>String </a:t>
            </a:r>
            <a:r>
              <a:rPr lang="ko-KR" altLang="en-US" sz="1200" dirty="0"/>
              <a:t>타입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9512" y="5465050"/>
            <a:ext cx="2016224" cy="104644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rgbClr val="00B050"/>
                </a:solidFill>
              </a:defRPr>
            </a:lvl1pPr>
          </a:lstStyle>
          <a:p>
            <a:r>
              <a:rPr lang="en-US" altLang="ko-KR" dirty="0" err="1">
                <a:solidFill>
                  <a:schemeClr val="tx1"/>
                </a:solidFill>
              </a:rPr>
              <a:t>jee</a:t>
            </a:r>
            <a:r>
              <a:rPr lang="ko-KR" altLang="en-US" dirty="0">
                <a:solidFill>
                  <a:schemeClr val="tx1"/>
                </a:solidFill>
              </a:rPr>
              <a:t>는 </a:t>
            </a:r>
            <a:r>
              <a:rPr lang="en-US" altLang="ko-KR" dirty="0">
                <a:solidFill>
                  <a:schemeClr val="tx1"/>
                </a:solidFill>
              </a:rPr>
              <a:t>Student </a:t>
            </a:r>
            <a:r>
              <a:rPr lang="ko-KR" altLang="en-US" dirty="0">
                <a:solidFill>
                  <a:schemeClr val="tx1"/>
                </a:solidFill>
              </a:rPr>
              <a:t>타입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kim</a:t>
            </a:r>
            <a:r>
              <a:rPr lang="ko-KR" altLang="en-US" dirty="0">
                <a:solidFill>
                  <a:schemeClr val="tx1"/>
                </a:solidFill>
              </a:rPr>
              <a:t>은 </a:t>
            </a:r>
            <a:r>
              <a:rPr lang="en-US" altLang="ko-KR" dirty="0">
                <a:solidFill>
                  <a:schemeClr val="tx1"/>
                </a:solidFill>
              </a:rPr>
              <a:t>Professor </a:t>
            </a:r>
            <a:r>
              <a:rPr lang="ko-KR" altLang="en-US" dirty="0">
                <a:solidFill>
                  <a:schemeClr val="tx1"/>
                </a:solidFill>
              </a:rPr>
              <a:t>타입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kim</a:t>
            </a:r>
            <a:r>
              <a:rPr lang="ko-KR" altLang="en-US" dirty="0">
                <a:solidFill>
                  <a:schemeClr val="tx1"/>
                </a:solidFill>
              </a:rPr>
              <a:t>은 </a:t>
            </a:r>
            <a:r>
              <a:rPr lang="en-US" altLang="ko-KR" dirty="0">
                <a:solidFill>
                  <a:schemeClr val="tx1"/>
                </a:solidFill>
              </a:rPr>
              <a:t>Researcher </a:t>
            </a:r>
            <a:r>
              <a:rPr lang="ko-KR" altLang="en-US" dirty="0">
                <a:solidFill>
                  <a:schemeClr val="tx1"/>
                </a:solidFill>
              </a:rPr>
              <a:t>타입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kim</a:t>
            </a:r>
            <a:r>
              <a:rPr lang="ko-KR" altLang="en-US" dirty="0">
                <a:solidFill>
                  <a:schemeClr val="tx1"/>
                </a:solidFill>
              </a:rPr>
              <a:t>은 </a:t>
            </a:r>
            <a:r>
              <a:rPr lang="en-US" altLang="ko-KR" dirty="0">
                <a:solidFill>
                  <a:schemeClr val="tx1"/>
                </a:solidFill>
              </a:rPr>
              <a:t>Person </a:t>
            </a:r>
            <a:r>
              <a:rPr lang="ko-KR" altLang="en-US" dirty="0">
                <a:solidFill>
                  <a:schemeClr val="tx1"/>
                </a:solidFill>
              </a:rPr>
              <a:t>타입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"java"</a:t>
            </a:r>
            <a:r>
              <a:rPr lang="ko-KR" altLang="en-US" dirty="0">
                <a:solidFill>
                  <a:schemeClr val="tx1"/>
                </a:solidFill>
              </a:rPr>
              <a:t>는 </a:t>
            </a:r>
            <a:r>
              <a:rPr lang="en-US" altLang="ko-KR" dirty="0">
                <a:solidFill>
                  <a:schemeClr val="tx1"/>
                </a:solidFill>
              </a:rPr>
              <a:t>String </a:t>
            </a:r>
            <a:r>
              <a:rPr lang="ko-KR" altLang="en-US" dirty="0">
                <a:solidFill>
                  <a:schemeClr val="tx1"/>
                </a:solidFill>
              </a:rPr>
              <a:t>타입</a:t>
            </a:r>
          </a:p>
        </p:txBody>
      </p:sp>
    </p:spTree>
    <p:extLst>
      <p:ext uri="{BB962C8B-B14F-4D97-AF65-F5344CB8AC3E}">
        <p14:creationId xmlns:p14="http://schemas.microsoft.com/office/powerpoint/2010/main" xmlns="" val="389036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메소드 오버라이딩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2304256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오버라이딩</a:t>
            </a:r>
            <a:r>
              <a:rPr lang="en-US" altLang="ko-KR" dirty="0" smtClean="0"/>
              <a:t>(Method Overriding)</a:t>
            </a:r>
          </a:p>
          <a:p>
            <a:pPr lvl="1"/>
            <a:r>
              <a:rPr lang="ko-KR" altLang="en-US" dirty="0" smtClean="0"/>
              <a:t>슈퍼 클래스의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서브 클래스에서 재정의하는 것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슈퍼 클래스의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이름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인자 타입 및 개수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리턴 타입 등 모든 것 동일하게 정의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이 중 하나라도 다르면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오버라이딩</a:t>
            </a:r>
            <a:r>
              <a:rPr lang="ko-KR" altLang="en-US" dirty="0" smtClean="0"/>
              <a:t> 실패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“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무시하기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로 번역되기도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동적 바인딩 발생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오버라이딩된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무조건 실행되도록 동적 바인딩 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31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789040"/>
            <a:ext cx="54483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2162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오버라이딩</a:t>
            </a:r>
            <a:r>
              <a:rPr lang="ko-KR" altLang="en-US" dirty="0" smtClean="0"/>
              <a:t> 사례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32</a:t>
            </a:fld>
            <a:endParaRPr lang="ko-KR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3712" y="1844824"/>
            <a:ext cx="8971992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09850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서브 클래스 객체와 </a:t>
            </a:r>
            <a:r>
              <a:rPr lang="ko-KR" altLang="en-US" dirty="0" err="1" smtClean="0"/>
              <a:t>오버라이딩된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호출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33</a:t>
            </a:fld>
            <a:endParaRPr lang="ko-KR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5788" y="1628800"/>
            <a:ext cx="7972425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38496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 </a:t>
            </a:r>
            <a:r>
              <a:rPr lang="en-US" altLang="ko-KR" smtClean="0"/>
              <a:t>5-4</a:t>
            </a:r>
            <a:r>
              <a:rPr lang="ko-KR" altLang="en-US" smtClean="0"/>
              <a:t> </a:t>
            </a:r>
            <a:r>
              <a:rPr lang="en-US" altLang="ko-KR" smtClean="0"/>
              <a:t>: </a:t>
            </a:r>
            <a:r>
              <a:rPr lang="ko-KR" altLang="en-US" smtClean="0"/>
              <a:t>메소드 오버라이딩 만들기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51520" y="1412776"/>
            <a:ext cx="3384376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44000"/>
            <a:r>
              <a:rPr lang="en-US" altLang="ko-KR" sz="1200" b="1" dirty="0"/>
              <a:t>class </a:t>
            </a:r>
            <a:r>
              <a:rPr lang="en-US" altLang="ko-KR" sz="1200" b="1" dirty="0" err="1"/>
              <a:t>DObject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44000"/>
            <a:r>
              <a:rPr lang="en-US" altLang="ko-KR" sz="1200" dirty="0"/>
              <a:t>	public </a:t>
            </a:r>
            <a:r>
              <a:rPr lang="en-US" altLang="ko-KR" sz="1200" dirty="0" err="1"/>
              <a:t>DObject</a:t>
            </a:r>
            <a:r>
              <a:rPr lang="en-US" altLang="ko-KR" sz="1200" dirty="0"/>
              <a:t> next;</a:t>
            </a:r>
          </a:p>
          <a:p>
            <a:pPr defTabSz="144000"/>
            <a:endParaRPr lang="en-US" altLang="ko-KR" sz="1200" dirty="0"/>
          </a:p>
          <a:p>
            <a:pPr defTabSz="144000"/>
            <a:r>
              <a:rPr lang="en-US" altLang="ko-KR" sz="1200" dirty="0"/>
              <a:t>	public </a:t>
            </a:r>
            <a:r>
              <a:rPr lang="en-US" altLang="ko-KR" sz="1200" dirty="0" err="1"/>
              <a:t>DObject</a:t>
            </a:r>
            <a:r>
              <a:rPr lang="en-US" altLang="ko-KR" sz="1200" dirty="0"/>
              <a:t>() { next = null;}</a:t>
            </a:r>
          </a:p>
          <a:p>
            <a:pPr defTabSz="144000"/>
            <a:r>
              <a:rPr lang="en-US" altLang="ko-KR" sz="1200" dirty="0"/>
              <a:t>	 public void draw() {</a:t>
            </a:r>
          </a:p>
          <a:p>
            <a:pPr defTabSz="144000"/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DObject</a:t>
            </a:r>
            <a:r>
              <a:rPr lang="en-US" altLang="ko-KR" sz="1200" dirty="0"/>
              <a:t> draw");</a:t>
            </a:r>
          </a:p>
          <a:p>
            <a:pPr defTabSz="144000"/>
            <a:r>
              <a:rPr lang="en-US" altLang="ko-KR" sz="1200" dirty="0"/>
              <a:t>	}</a:t>
            </a:r>
          </a:p>
          <a:p>
            <a:pPr defTabSz="144000"/>
            <a:r>
              <a:rPr lang="en-US" altLang="ko-KR" sz="1200" dirty="0"/>
              <a:t>}</a:t>
            </a:r>
          </a:p>
          <a:p>
            <a:pPr defTabSz="144000"/>
            <a:endParaRPr lang="en-US" altLang="ko-KR" sz="1200" dirty="0"/>
          </a:p>
          <a:p>
            <a:pPr defTabSz="144000"/>
            <a:r>
              <a:rPr lang="en-US" altLang="ko-KR" sz="1200" b="1" dirty="0"/>
              <a:t>class Line extends </a:t>
            </a:r>
            <a:r>
              <a:rPr lang="en-US" altLang="ko-KR" sz="1200" b="1" dirty="0" err="1"/>
              <a:t>DObject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44000"/>
            <a:r>
              <a:rPr lang="en-US" altLang="ko-KR" sz="1200" dirty="0"/>
              <a:t>	public void draw() { //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오버라이딩</a:t>
            </a:r>
            <a:endParaRPr lang="ko-KR" altLang="en-US" sz="1200" dirty="0"/>
          </a:p>
          <a:p>
            <a:pPr defTabSz="144000"/>
            <a:r>
              <a:rPr lang="ko-KR" altLang="en-US" sz="1200" dirty="0"/>
              <a:t>		 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("Line");</a:t>
            </a:r>
          </a:p>
          <a:p>
            <a:pPr defTabSz="144000"/>
            <a:r>
              <a:rPr lang="en-US" altLang="ko-KR" sz="1200" dirty="0"/>
              <a:t>	}</a:t>
            </a:r>
          </a:p>
          <a:p>
            <a:pPr defTabSz="144000"/>
            <a:r>
              <a:rPr lang="en-US" altLang="ko-KR" sz="1200" dirty="0"/>
              <a:t>}</a:t>
            </a:r>
          </a:p>
          <a:p>
            <a:pPr defTabSz="144000"/>
            <a:endParaRPr lang="en-US" altLang="ko-KR" sz="1200" dirty="0"/>
          </a:p>
          <a:p>
            <a:pPr defTabSz="144000"/>
            <a:r>
              <a:rPr lang="en-US" altLang="ko-KR" sz="1200" b="1" dirty="0"/>
              <a:t>class </a:t>
            </a:r>
            <a:r>
              <a:rPr lang="en-US" altLang="ko-KR" sz="1200" b="1" dirty="0" err="1"/>
              <a:t>Rect</a:t>
            </a:r>
            <a:r>
              <a:rPr lang="en-US" altLang="ko-KR" sz="1200" b="1" dirty="0"/>
              <a:t> extends </a:t>
            </a:r>
            <a:r>
              <a:rPr lang="en-US" altLang="ko-KR" sz="1200" b="1" dirty="0" err="1"/>
              <a:t>DObject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44000"/>
            <a:r>
              <a:rPr lang="en-US" altLang="ko-KR" sz="1200" dirty="0"/>
              <a:t>	public void draw() { //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오버라이딩</a:t>
            </a:r>
            <a:endParaRPr lang="ko-KR" altLang="en-US" sz="1200" dirty="0"/>
          </a:p>
          <a:p>
            <a:pPr defTabSz="144000"/>
            <a:r>
              <a:rPr lang="ko-KR" altLang="en-US" sz="1200" dirty="0"/>
              <a:t>		 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");</a:t>
            </a:r>
          </a:p>
          <a:p>
            <a:pPr defTabSz="144000"/>
            <a:r>
              <a:rPr lang="en-US" altLang="ko-KR" sz="1200" dirty="0"/>
              <a:t>	}</a:t>
            </a:r>
          </a:p>
          <a:p>
            <a:pPr defTabSz="144000"/>
            <a:r>
              <a:rPr lang="en-US" altLang="ko-KR" sz="1200" dirty="0"/>
              <a:t>}</a:t>
            </a:r>
          </a:p>
          <a:p>
            <a:pPr defTabSz="144000"/>
            <a:endParaRPr lang="en-US" altLang="ko-KR" sz="1200" dirty="0"/>
          </a:p>
          <a:p>
            <a:pPr defTabSz="144000"/>
            <a:r>
              <a:rPr lang="en-US" altLang="ko-KR" sz="1200" b="1" dirty="0"/>
              <a:t>class Circle extends </a:t>
            </a:r>
            <a:r>
              <a:rPr lang="en-US" altLang="ko-KR" sz="1200" b="1" dirty="0" err="1"/>
              <a:t>DObject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44000"/>
            <a:r>
              <a:rPr lang="en-US" altLang="ko-KR" sz="1200" dirty="0"/>
              <a:t>	public void draw() { //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오버라이딩</a:t>
            </a:r>
            <a:endParaRPr lang="ko-KR" altLang="en-US" sz="1200" dirty="0"/>
          </a:p>
          <a:p>
            <a:pPr defTabSz="144000"/>
            <a:r>
              <a:rPr lang="ko-KR" altLang="en-US" sz="1200" dirty="0"/>
              <a:t>		 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("Circle");</a:t>
            </a:r>
          </a:p>
          <a:p>
            <a:pPr defTabSz="144000"/>
            <a:r>
              <a:rPr lang="en-US" altLang="ko-KR" sz="1200" dirty="0"/>
              <a:t>	}</a:t>
            </a:r>
          </a:p>
          <a:p>
            <a:pPr defTabSz="144000"/>
            <a:r>
              <a:rPr lang="en-US" altLang="ko-KR" sz="1200" dirty="0"/>
              <a:t>}</a:t>
            </a:r>
          </a:p>
          <a:p>
            <a:pPr defTabSz="144000"/>
            <a:endParaRPr lang="en-US" altLang="ko-KR" sz="1200" dirty="0"/>
          </a:p>
        </p:txBody>
      </p:sp>
      <p:sp>
        <p:nvSpPr>
          <p:cNvPr id="5" name="직사각형 4"/>
          <p:cNvSpPr/>
          <p:nvPr/>
        </p:nvSpPr>
        <p:spPr>
          <a:xfrm>
            <a:off x="3786174" y="1412778"/>
            <a:ext cx="5178313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44000"/>
            <a:r>
              <a:rPr lang="en-US" altLang="ko-KR" sz="1200" dirty="0" smtClean="0"/>
              <a:t>public </a:t>
            </a:r>
            <a:r>
              <a:rPr lang="en-US" altLang="ko-KR" sz="1200" dirty="0"/>
              <a:t>class </a:t>
            </a:r>
            <a:r>
              <a:rPr lang="en-US" altLang="ko-KR" sz="1200" dirty="0" err="1"/>
              <a:t>MethodOverringEx</a:t>
            </a:r>
            <a:r>
              <a:rPr lang="en-US" altLang="ko-KR" sz="1200" dirty="0"/>
              <a:t> {</a:t>
            </a:r>
          </a:p>
          <a:p>
            <a:pPr defTabSz="144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44000"/>
            <a:r>
              <a:rPr lang="en-US" altLang="ko-KR" sz="1200" dirty="0"/>
              <a:t>		</a:t>
            </a:r>
            <a:r>
              <a:rPr lang="en-US" altLang="ko-KR" sz="1200" dirty="0" err="1"/>
              <a:t>DObject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obj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DObject</a:t>
            </a:r>
            <a:r>
              <a:rPr lang="en-US" altLang="ko-KR" sz="1200" dirty="0"/>
              <a:t>();</a:t>
            </a:r>
          </a:p>
          <a:p>
            <a:pPr defTabSz="144000"/>
            <a:r>
              <a:rPr lang="en-US" altLang="ko-KR" sz="1200" dirty="0"/>
              <a:t>		Line </a:t>
            </a:r>
            <a:r>
              <a:rPr lang="en-US" altLang="ko-KR" sz="1200" dirty="0" err="1"/>
              <a:t>line</a:t>
            </a:r>
            <a:r>
              <a:rPr lang="en-US" altLang="ko-KR" sz="1200" dirty="0"/>
              <a:t> = new Line();</a:t>
            </a:r>
          </a:p>
          <a:p>
            <a:pPr defTabSz="144000"/>
            <a:r>
              <a:rPr lang="en-US" altLang="ko-KR" sz="1200" dirty="0"/>
              <a:t>		</a:t>
            </a:r>
            <a:r>
              <a:rPr lang="en-US" altLang="ko-KR" sz="1200" dirty="0" err="1"/>
              <a:t>DObject</a:t>
            </a:r>
            <a:r>
              <a:rPr lang="en-US" altLang="ko-KR" sz="1200" dirty="0"/>
              <a:t> p = new Line();</a:t>
            </a:r>
          </a:p>
          <a:p>
            <a:pPr defTabSz="144000"/>
            <a:r>
              <a:rPr lang="en-US" altLang="ko-KR" sz="1200" dirty="0"/>
              <a:t>		</a:t>
            </a:r>
            <a:r>
              <a:rPr lang="en-US" altLang="ko-KR" sz="1200" dirty="0" err="1"/>
              <a:t>DObject</a:t>
            </a:r>
            <a:r>
              <a:rPr lang="en-US" altLang="ko-KR" sz="1200" dirty="0"/>
              <a:t> r = line;</a:t>
            </a:r>
          </a:p>
          <a:p>
            <a:pPr defTabSz="144000"/>
            <a:r>
              <a:rPr lang="en-US" altLang="ko-KR" sz="1200" dirty="0"/>
              <a:t>		</a:t>
            </a:r>
          </a:p>
          <a:p>
            <a:pPr defTabSz="144000"/>
            <a:r>
              <a:rPr lang="en-US" altLang="ko-KR" sz="1200" dirty="0"/>
              <a:t>		</a:t>
            </a:r>
            <a:r>
              <a:rPr lang="en-US" altLang="ko-KR" sz="1200" dirty="0" err="1"/>
              <a:t>obj.draw</a:t>
            </a:r>
            <a:r>
              <a:rPr lang="en-US" altLang="ko-KR" sz="1200" dirty="0"/>
              <a:t>(); // </a:t>
            </a:r>
            <a:r>
              <a:rPr lang="en-US" altLang="ko-KR" sz="1200" dirty="0" err="1"/>
              <a:t>DObject.draw</a:t>
            </a:r>
            <a:r>
              <a:rPr lang="en-US" altLang="ko-KR" sz="1200" dirty="0"/>
              <a:t>()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실행</a:t>
            </a:r>
            <a:r>
              <a:rPr lang="en-US" altLang="ko-KR" sz="1200" dirty="0"/>
              <a:t>. "</a:t>
            </a:r>
            <a:r>
              <a:rPr lang="en-US" altLang="ko-KR" sz="1200" dirty="0" err="1"/>
              <a:t>DObject</a:t>
            </a:r>
            <a:r>
              <a:rPr lang="en-US" altLang="ko-KR" sz="1200" dirty="0"/>
              <a:t> draw" </a:t>
            </a:r>
            <a:r>
              <a:rPr lang="ko-KR" altLang="en-US" sz="1200" dirty="0"/>
              <a:t>출력</a:t>
            </a:r>
          </a:p>
          <a:p>
            <a:pPr defTabSz="144000"/>
            <a:r>
              <a:rPr lang="ko-KR" altLang="en-US" sz="1200" dirty="0"/>
              <a:t>		</a:t>
            </a:r>
            <a:r>
              <a:rPr lang="en-US" altLang="ko-KR" sz="1200" dirty="0" err="1"/>
              <a:t>line.draw</a:t>
            </a:r>
            <a:r>
              <a:rPr lang="en-US" altLang="ko-KR" sz="1200" dirty="0"/>
              <a:t>(); // </a:t>
            </a:r>
            <a:r>
              <a:rPr lang="en-US" altLang="ko-KR" sz="1200" dirty="0" err="1"/>
              <a:t>Line.draw</a:t>
            </a:r>
            <a:r>
              <a:rPr lang="en-US" altLang="ko-KR" sz="1200" dirty="0"/>
              <a:t>()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실행</a:t>
            </a:r>
            <a:r>
              <a:rPr lang="en-US" altLang="ko-KR" sz="1200" dirty="0"/>
              <a:t>. "Line" </a:t>
            </a:r>
            <a:r>
              <a:rPr lang="ko-KR" altLang="en-US" sz="1200" dirty="0"/>
              <a:t>출력</a:t>
            </a:r>
          </a:p>
          <a:p>
            <a:pPr defTabSz="144000"/>
            <a:r>
              <a:rPr lang="ko-KR" altLang="en-US" sz="1200" dirty="0"/>
              <a:t>		</a:t>
            </a:r>
            <a:r>
              <a:rPr lang="en-US" altLang="ko-KR" sz="1200" dirty="0" err="1"/>
              <a:t>p.draw</a:t>
            </a:r>
            <a:r>
              <a:rPr lang="en-US" altLang="ko-KR" sz="1200" dirty="0"/>
              <a:t>(); // </a:t>
            </a:r>
            <a:r>
              <a:rPr lang="ko-KR" altLang="en-US" sz="1200" dirty="0" err="1"/>
              <a:t>오버라이딩된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</a:t>
            </a:r>
            <a:r>
              <a:rPr lang="en-US" altLang="ko-KR" sz="1200" dirty="0" err="1"/>
              <a:t>Line.draw</a:t>
            </a:r>
            <a:r>
              <a:rPr lang="en-US" altLang="ko-KR" sz="1200" dirty="0"/>
              <a:t>() </a:t>
            </a:r>
            <a:r>
              <a:rPr lang="ko-KR" altLang="en-US" sz="1200" dirty="0"/>
              <a:t>실행</a:t>
            </a:r>
            <a:r>
              <a:rPr lang="en-US" altLang="ko-KR" sz="1200" dirty="0"/>
              <a:t>, "Line" </a:t>
            </a:r>
            <a:r>
              <a:rPr lang="ko-KR" altLang="en-US" sz="1200" dirty="0"/>
              <a:t>출력</a:t>
            </a:r>
          </a:p>
          <a:p>
            <a:pPr defTabSz="144000"/>
            <a:r>
              <a:rPr lang="ko-KR" altLang="en-US" sz="1200" dirty="0"/>
              <a:t>		</a:t>
            </a:r>
            <a:r>
              <a:rPr lang="en-US" altLang="ko-KR" sz="1200" dirty="0" err="1"/>
              <a:t>r.draw</a:t>
            </a:r>
            <a:r>
              <a:rPr lang="en-US" altLang="ko-KR" sz="1200" dirty="0"/>
              <a:t>(); // </a:t>
            </a:r>
            <a:r>
              <a:rPr lang="ko-KR" altLang="en-US" sz="1200" dirty="0" err="1"/>
              <a:t>오버라이딩된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</a:t>
            </a:r>
            <a:r>
              <a:rPr lang="en-US" altLang="ko-KR" sz="1200" dirty="0" err="1"/>
              <a:t>Line.draw</a:t>
            </a:r>
            <a:r>
              <a:rPr lang="en-US" altLang="ko-KR" sz="1200" dirty="0"/>
              <a:t>() </a:t>
            </a:r>
            <a:r>
              <a:rPr lang="ko-KR" altLang="en-US" sz="1200" dirty="0"/>
              <a:t>실행</a:t>
            </a:r>
            <a:r>
              <a:rPr lang="en-US" altLang="ko-KR" sz="1200" dirty="0"/>
              <a:t>, "Line" </a:t>
            </a:r>
            <a:r>
              <a:rPr lang="ko-KR" altLang="en-US" sz="1200" dirty="0"/>
              <a:t>출력</a:t>
            </a:r>
          </a:p>
          <a:p>
            <a:pPr defTabSz="144000"/>
            <a:r>
              <a:rPr lang="ko-KR" altLang="en-US" sz="1200" dirty="0"/>
              <a:t>		</a:t>
            </a:r>
          </a:p>
          <a:p>
            <a:pPr defTabSz="144000"/>
            <a:r>
              <a:rPr lang="ko-KR" altLang="en-US" sz="1200" dirty="0"/>
              <a:t>		</a:t>
            </a:r>
            <a:r>
              <a:rPr lang="en-US" altLang="ko-KR" sz="1200" dirty="0" err="1"/>
              <a:t>DObject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();</a:t>
            </a:r>
          </a:p>
          <a:p>
            <a:pPr defTabSz="144000"/>
            <a:r>
              <a:rPr lang="en-US" altLang="ko-KR" sz="1200" dirty="0"/>
              <a:t>		</a:t>
            </a:r>
            <a:r>
              <a:rPr lang="en-US" altLang="ko-KR" sz="1200" dirty="0" err="1"/>
              <a:t>DObject</a:t>
            </a:r>
            <a:r>
              <a:rPr lang="en-US" altLang="ko-KR" sz="1200" dirty="0"/>
              <a:t> circle = new Circle();</a:t>
            </a:r>
          </a:p>
          <a:p>
            <a:pPr defTabSz="144000"/>
            <a:r>
              <a:rPr lang="en-US" altLang="ko-KR" sz="1200" dirty="0"/>
              <a:t>		</a:t>
            </a:r>
            <a:r>
              <a:rPr lang="en-US" altLang="ko-KR" sz="1200" dirty="0" err="1"/>
              <a:t>rect.draw</a:t>
            </a:r>
            <a:r>
              <a:rPr lang="en-US" altLang="ko-KR" sz="1200" dirty="0"/>
              <a:t>(); // </a:t>
            </a:r>
            <a:r>
              <a:rPr lang="ko-KR" altLang="en-US" sz="1200" dirty="0" err="1"/>
              <a:t>오버라이딩된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</a:t>
            </a:r>
            <a:r>
              <a:rPr lang="en-US" altLang="ko-KR" sz="1200" dirty="0" err="1"/>
              <a:t>Rect.draw</a:t>
            </a:r>
            <a:r>
              <a:rPr lang="en-US" altLang="ko-KR" sz="1200" dirty="0"/>
              <a:t>() </a:t>
            </a:r>
            <a:r>
              <a:rPr lang="ko-KR" altLang="en-US" sz="1200" dirty="0"/>
              <a:t>실행</a:t>
            </a:r>
            <a:r>
              <a:rPr lang="en-US" altLang="ko-KR" sz="1200" dirty="0"/>
              <a:t>, "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" </a:t>
            </a:r>
            <a:r>
              <a:rPr lang="ko-KR" altLang="en-US" sz="1200" dirty="0"/>
              <a:t>출력		</a:t>
            </a:r>
          </a:p>
          <a:p>
            <a:pPr defTabSz="144000"/>
            <a:r>
              <a:rPr lang="ko-KR" altLang="en-US" sz="1200" dirty="0"/>
              <a:t>		</a:t>
            </a:r>
            <a:r>
              <a:rPr lang="en-US" altLang="ko-KR" sz="1200" dirty="0" err="1"/>
              <a:t>circle.draw</a:t>
            </a:r>
            <a:r>
              <a:rPr lang="en-US" altLang="ko-KR" sz="1200" dirty="0"/>
              <a:t>(); // </a:t>
            </a:r>
            <a:r>
              <a:rPr lang="ko-KR" altLang="en-US" sz="1200" dirty="0" err="1"/>
              <a:t>오버라이딩된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</a:t>
            </a:r>
            <a:r>
              <a:rPr lang="en-US" altLang="ko-KR" sz="1200" dirty="0" err="1"/>
              <a:t>Circle.draw</a:t>
            </a:r>
            <a:r>
              <a:rPr lang="en-US" altLang="ko-KR" sz="1200" dirty="0"/>
              <a:t>() </a:t>
            </a:r>
            <a:r>
              <a:rPr lang="ko-KR" altLang="en-US" sz="1200" dirty="0"/>
              <a:t>실행</a:t>
            </a:r>
            <a:r>
              <a:rPr lang="en-US" altLang="ko-KR" sz="1200" dirty="0"/>
              <a:t>, "Circle" </a:t>
            </a:r>
            <a:r>
              <a:rPr lang="ko-KR" altLang="en-US" sz="1200" dirty="0"/>
              <a:t>출력</a:t>
            </a:r>
          </a:p>
          <a:p>
            <a:pPr defTabSz="144000"/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pPr defTabSz="144000"/>
            <a:r>
              <a:rPr lang="en-US" altLang="ko-KR" sz="12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786174" y="5013176"/>
            <a:ext cx="1368152" cy="120032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DObject</a:t>
            </a:r>
            <a:r>
              <a:rPr lang="en-US" altLang="ko-KR" sz="1200" dirty="0"/>
              <a:t> draw</a:t>
            </a:r>
          </a:p>
          <a:p>
            <a:r>
              <a:rPr lang="en-US" altLang="ko-KR" sz="1200" dirty="0"/>
              <a:t>Line</a:t>
            </a:r>
          </a:p>
          <a:p>
            <a:r>
              <a:rPr lang="en-US" altLang="ko-KR" sz="1200" dirty="0"/>
              <a:t>Line</a:t>
            </a:r>
          </a:p>
          <a:p>
            <a:r>
              <a:rPr lang="en-US" altLang="ko-KR" sz="1200" dirty="0"/>
              <a:t>Line</a:t>
            </a:r>
          </a:p>
          <a:p>
            <a:r>
              <a:rPr lang="en-US" altLang="ko-KR" sz="1200" dirty="0" err="1"/>
              <a:t>Rect</a:t>
            </a:r>
            <a:endParaRPr lang="en-US" altLang="ko-KR" sz="1200" dirty="0"/>
          </a:p>
          <a:p>
            <a:r>
              <a:rPr lang="en-US" altLang="ko-KR" sz="1200" dirty="0"/>
              <a:t>Circle</a:t>
            </a:r>
          </a:p>
        </p:txBody>
      </p:sp>
    </p:spTree>
    <p:extLst>
      <p:ext uri="{BB962C8B-B14F-4D97-AF65-F5344CB8AC3E}">
        <p14:creationId xmlns:p14="http://schemas.microsoft.com/office/powerpoint/2010/main" xmlns="" val="110411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04664"/>
            <a:ext cx="7272808" cy="6296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108" name="제목 1"/>
          <p:cNvSpPr>
            <a:spLocks noGrp="1"/>
          </p:cNvSpPr>
          <p:nvPr>
            <p:ph type="title" idx="4294967295"/>
          </p:nvPr>
        </p:nvSpPr>
        <p:spPr>
          <a:xfrm>
            <a:off x="179512" y="188640"/>
            <a:ext cx="3365376" cy="720080"/>
          </a:xfrm>
        </p:spPr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ko-KR" altLang="en-US" dirty="0" smtClean="0"/>
              <a:t>실행</a:t>
            </a:r>
            <a:r>
              <a:rPr lang="en-US" altLang="ko-KR" dirty="0"/>
              <a:t> </a:t>
            </a:r>
            <a:r>
              <a:rPr lang="ko-KR" altLang="en-US" dirty="0" smtClean="0"/>
              <a:t>과정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9202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496" y="228600"/>
            <a:ext cx="8153400" cy="990600"/>
          </a:xfrm>
        </p:spPr>
        <p:txBody>
          <a:bodyPr/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오버라이딩</a:t>
            </a:r>
            <a:r>
              <a:rPr lang="ko-KR" altLang="en-US" dirty="0" smtClean="0"/>
              <a:t> 조건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0" y="1785926"/>
            <a:ext cx="4429124" cy="4019338"/>
          </a:xfrm>
        </p:spPr>
        <p:txBody>
          <a:bodyPr>
            <a:normAutofit/>
          </a:bodyPr>
          <a:lstStyle/>
          <a:p>
            <a:pPr marL="180000" indent="-252000">
              <a:buNone/>
            </a:pPr>
            <a:r>
              <a:rPr lang="en-US" altLang="ko-KR" sz="1800" dirty="0" smtClean="0"/>
              <a:t>1. </a:t>
            </a:r>
            <a:r>
              <a:rPr lang="ko-KR" altLang="en-US" sz="1800" dirty="0" smtClean="0"/>
              <a:t>반드시 슈퍼 클래스 </a:t>
            </a:r>
            <a:r>
              <a:rPr lang="ko-KR" altLang="en-US" sz="1800" dirty="0" err="1" smtClean="0"/>
              <a:t>메소드와</a:t>
            </a:r>
            <a:r>
              <a:rPr lang="ko-KR" altLang="en-US" sz="1800" dirty="0" smtClean="0"/>
              <a:t> 동일한 이름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동일한 호출 인자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반환 타입을 가져야 한다</a:t>
            </a:r>
            <a:r>
              <a:rPr lang="en-US" altLang="ko-KR" sz="1800" dirty="0" smtClean="0"/>
              <a:t>.</a:t>
            </a:r>
          </a:p>
          <a:p>
            <a:pPr marL="180000" indent="-252000">
              <a:buNone/>
            </a:pPr>
            <a:r>
              <a:rPr lang="en-US" altLang="ko-KR" sz="1800" dirty="0" smtClean="0"/>
              <a:t>2. </a:t>
            </a:r>
            <a:r>
              <a:rPr lang="ko-KR" altLang="en-US" sz="1800" dirty="0" err="1" smtClean="0"/>
              <a:t>오버라이딩된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메소드의</a:t>
            </a:r>
            <a:r>
              <a:rPr lang="ko-KR" altLang="en-US" sz="1800" dirty="0" smtClean="0"/>
              <a:t> 접근 지정자는 슈퍼 클래스의 </a:t>
            </a:r>
            <a:r>
              <a:rPr lang="ko-KR" altLang="en-US" sz="1800" dirty="0" err="1" smtClean="0"/>
              <a:t>메소드의</a:t>
            </a:r>
            <a:r>
              <a:rPr lang="ko-KR" altLang="en-US" sz="1800" dirty="0" smtClean="0"/>
              <a:t> 접근 지정자 보다 좁아질 수 없다</a:t>
            </a:r>
            <a:r>
              <a:rPr lang="en-US" altLang="ko-KR" sz="1800" dirty="0" smtClean="0"/>
              <a:t>.</a:t>
            </a:r>
          </a:p>
          <a:p>
            <a:pPr marL="180000" lvl="1" indent="-252000">
              <a:buNone/>
            </a:pPr>
            <a:r>
              <a:rPr lang="en-US" altLang="ko-KR" sz="1800" dirty="0" smtClean="0"/>
              <a:t>    </a:t>
            </a:r>
            <a:r>
              <a:rPr lang="en-US" altLang="ko-KR" sz="1800" dirty="0" smtClean="0">
                <a:solidFill>
                  <a:schemeClr val="accent2">
                    <a:lumMod val="75000"/>
                  </a:schemeClr>
                </a:solidFill>
              </a:rPr>
              <a:t>public &gt; protected &gt; private </a:t>
            </a:r>
            <a:r>
              <a:rPr lang="ko-KR" altLang="en-US" sz="1800" dirty="0" smtClean="0">
                <a:solidFill>
                  <a:schemeClr val="accent2">
                    <a:lumMod val="75000"/>
                  </a:schemeClr>
                </a:solidFill>
              </a:rPr>
              <a:t>순으로 지정 범위가 좁아진다</a:t>
            </a:r>
            <a:r>
              <a:rPr lang="en-US" altLang="ko-KR" sz="18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marL="180000" indent="-252000">
              <a:buNone/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반환 타입만 다르면 오류</a:t>
            </a:r>
            <a:endParaRPr lang="en-US" altLang="ko-KR" sz="1800" dirty="0" smtClean="0"/>
          </a:p>
          <a:p>
            <a:pPr marL="180000" indent="-252000">
              <a:buNone/>
            </a:pPr>
            <a:r>
              <a:rPr lang="en-US" altLang="ko-KR" sz="1800" dirty="0" smtClean="0"/>
              <a:t>4. static, private, </a:t>
            </a:r>
            <a:r>
              <a:rPr lang="ko-KR" altLang="en-US" sz="1800" dirty="0" smtClean="0"/>
              <a:t>또는 </a:t>
            </a:r>
            <a:r>
              <a:rPr lang="en-US" altLang="ko-KR" sz="1800" dirty="0" smtClean="0"/>
              <a:t>final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메소드는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오버라이딩</a:t>
            </a:r>
            <a:r>
              <a:rPr lang="ko-KR" altLang="en-US" sz="1800" dirty="0" smtClean="0"/>
              <a:t> 될 수 없다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99992" y="1412776"/>
            <a:ext cx="4535520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class Person {</a:t>
            </a:r>
          </a:p>
          <a:p>
            <a:pPr lvl="1"/>
            <a:r>
              <a:rPr lang="en-US" altLang="ko-KR" sz="1200" dirty="0" smtClean="0"/>
              <a:t>String name;</a:t>
            </a:r>
          </a:p>
          <a:p>
            <a:pPr lvl="1"/>
            <a:r>
              <a:rPr lang="en-US" altLang="ko-KR" sz="1200" dirty="0" smtClean="0"/>
              <a:t>String phone;</a:t>
            </a:r>
          </a:p>
          <a:p>
            <a:pPr lvl="1"/>
            <a:r>
              <a:rPr lang="en-US" altLang="ko-KR" sz="1200" dirty="0" smtClean="0"/>
              <a:t>static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i="1" dirty="0" smtClean="0"/>
              <a:t>ID;</a:t>
            </a:r>
          </a:p>
          <a:p>
            <a:pPr lvl="1"/>
            <a:endParaRPr lang="ko-KR" altLang="en-US" sz="1200" dirty="0" smtClean="0"/>
          </a:p>
          <a:p>
            <a:pPr lvl="1"/>
            <a:r>
              <a:rPr lang="en-US" altLang="ko-KR" sz="1200" dirty="0" smtClean="0"/>
              <a:t>public void </a:t>
            </a:r>
            <a:r>
              <a:rPr lang="en-US" altLang="ko-KR" sz="1200" dirty="0" err="1" smtClean="0"/>
              <a:t>setName</a:t>
            </a:r>
            <a:r>
              <a:rPr lang="en-US" altLang="ko-KR" sz="1200" dirty="0" smtClean="0"/>
              <a:t>(String s) {</a:t>
            </a:r>
          </a:p>
          <a:p>
            <a:pPr lvl="2"/>
            <a:r>
              <a:rPr lang="en-US" altLang="ko-KR" sz="1200" dirty="0" smtClean="0"/>
              <a:t>name = s;</a:t>
            </a:r>
          </a:p>
          <a:p>
            <a:pPr lvl="1"/>
            <a:r>
              <a:rPr lang="en-US" altLang="ko-KR" sz="1200" dirty="0" smtClean="0"/>
              <a:t>}</a:t>
            </a:r>
          </a:p>
          <a:p>
            <a:pPr lvl="1"/>
            <a:r>
              <a:rPr lang="en-US" altLang="ko-KR" sz="1200" dirty="0" smtClean="0"/>
              <a:t>public String </a:t>
            </a:r>
            <a:r>
              <a:rPr lang="en-US" altLang="ko-KR" sz="1200" dirty="0" err="1" smtClean="0"/>
              <a:t>getPhone</a:t>
            </a:r>
            <a:r>
              <a:rPr lang="en-US" altLang="ko-KR" sz="1200" dirty="0" smtClean="0"/>
              <a:t>() {</a:t>
            </a:r>
          </a:p>
          <a:p>
            <a:pPr lvl="2"/>
            <a:r>
              <a:rPr lang="en-US" altLang="ko-KR" sz="1200" dirty="0" smtClean="0"/>
              <a:t>return phone;</a:t>
            </a:r>
          </a:p>
          <a:p>
            <a:pPr lvl="1"/>
            <a:r>
              <a:rPr lang="en-US" altLang="ko-KR" sz="1200" dirty="0" smtClean="0"/>
              <a:t>}</a:t>
            </a:r>
          </a:p>
          <a:p>
            <a:pPr lvl="1"/>
            <a:r>
              <a:rPr lang="en-US" altLang="ko-KR" sz="1200" dirty="0" smtClean="0"/>
              <a:t>public static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getID</a:t>
            </a:r>
            <a:r>
              <a:rPr lang="en-US" altLang="ko-KR" sz="1200" dirty="0" smtClean="0"/>
              <a:t>() {</a:t>
            </a:r>
          </a:p>
          <a:p>
            <a:pPr lvl="2"/>
            <a:r>
              <a:rPr lang="en-US" altLang="ko-KR" sz="1200" dirty="0" smtClean="0"/>
              <a:t>return </a:t>
            </a:r>
            <a:r>
              <a:rPr lang="en-US" altLang="ko-KR" sz="1200" i="1" dirty="0" smtClean="0"/>
              <a:t>ID;</a:t>
            </a:r>
          </a:p>
          <a:p>
            <a:pPr lvl="1"/>
            <a:r>
              <a:rPr lang="en-US" altLang="ko-KR" sz="1200" dirty="0" smtClean="0"/>
              <a:t>}</a:t>
            </a:r>
          </a:p>
          <a:p>
            <a:r>
              <a:rPr lang="en-US" altLang="ko-KR" sz="1200" dirty="0" smtClean="0"/>
              <a:t>}</a:t>
            </a:r>
          </a:p>
          <a:p>
            <a:r>
              <a:rPr lang="en-US" altLang="ko-KR" sz="1200" dirty="0" smtClean="0"/>
              <a:t>class Professor extends Person {</a:t>
            </a:r>
          </a:p>
          <a:p>
            <a:pPr lvl="1"/>
            <a:r>
              <a:rPr lang="en-US" altLang="ko-KR" sz="1200" strike="sngStrike" dirty="0" smtClean="0">
                <a:solidFill>
                  <a:srgbClr val="FF0000"/>
                </a:solidFill>
              </a:rPr>
              <a:t>protected void </a:t>
            </a:r>
            <a:r>
              <a:rPr lang="en-US" altLang="ko-KR" sz="1200" strike="sngStrike" dirty="0" err="1" smtClean="0">
                <a:solidFill>
                  <a:srgbClr val="FF0000"/>
                </a:solidFill>
              </a:rPr>
              <a:t>setName</a:t>
            </a:r>
            <a:r>
              <a:rPr lang="en-US" altLang="ko-KR" sz="1200" strike="sngStrike" dirty="0" smtClean="0">
                <a:solidFill>
                  <a:srgbClr val="FF0000"/>
                </a:solidFill>
              </a:rPr>
              <a:t>(String s) { </a:t>
            </a:r>
            <a:r>
              <a:rPr lang="en-US" altLang="ko-KR" sz="1200" dirty="0" smtClean="0"/>
              <a:t>// 2</a:t>
            </a:r>
            <a:r>
              <a:rPr lang="ko-KR" altLang="en-US" sz="1200" dirty="0" smtClean="0"/>
              <a:t>번 조건위배</a:t>
            </a:r>
            <a:endParaRPr lang="en-US" altLang="ko-KR" sz="1200" strike="sngStrike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sz="1200" strike="sngStrike" dirty="0" smtClean="0">
                <a:solidFill>
                  <a:srgbClr val="FF0000"/>
                </a:solidFill>
              </a:rPr>
              <a:t>}</a:t>
            </a:r>
          </a:p>
          <a:p>
            <a:pPr lvl="1"/>
            <a:r>
              <a:rPr lang="en-US" altLang="ko-KR" sz="1200" dirty="0" smtClean="0"/>
              <a:t>public String </a:t>
            </a:r>
            <a:r>
              <a:rPr lang="en-US" altLang="ko-KR" sz="1200" dirty="0" err="1" smtClean="0"/>
              <a:t>getPhone</a:t>
            </a:r>
            <a:r>
              <a:rPr lang="en-US" altLang="ko-KR" sz="1200" dirty="0" smtClean="0"/>
              <a:t>() {	// 1</a:t>
            </a:r>
            <a:r>
              <a:rPr lang="ko-KR" altLang="en-US" sz="1200" dirty="0" smtClean="0"/>
              <a:t>번 조건 성공</a:t>
            </a:r>
            <a:endParaRPr lang="en-US" altLang="ko-KR" sz="1200" dirty="0" smtClean="0"/>
          </a:p>
          <a:p>
            <a:pPr lvl="2"/>
            <a:r>
              <a:rPr lang="en-US" altLang="ko-KR" sz="1200" dirty="0" smtClean="0"/>
              <a:t>return phone;</a:t>
            </a:r>
          </a:p>
          <a:p>
            <a:pPr lvl="1"/>
            <a:r>
              <a:rPr lang="en-US" altLang="ko-KR" sz="1200" dirty="0" smtClean="0"/>
              <a:t>}</a:t>
            </a:r>
          </a:p>
          <a:p>
            <a:pPr lvl="1"/>
            <a:r>
              <a:rPr lang="en-US" altLang="ko-KR" sz="1200" strike="sngStrike" dirty="0" smtClean="0">
                <a:solidFill>
                  <a:srgbClr val="FF0000"/>
                </a:solidFill>
              </a:rPr>
              <a:t>public void </a:t>
            </a:r>
            <a:r>
              <a:rPr lang="en-US" altLang="ko-KR" sz="1200" strike="sngStrike" dirty="0" err="1" smtClean="0">
                <a:solidFill>
                  <a:srgbClr val="FF0000"/>
                </a:solidFill>
              </a:rPr>
              <a:t>getPhone</a:t>
            </a:r>
            <a:r>
              <a:rPr lang="en-US" altLang="ko-KR" sz="1200" strike="sngStrike" dirty="0" smtClean="0">
                <a:solidFill>
                  <a:srgbClr val="FF0000"/>
                </a:solidFill>
              </a:rPr>
              <a:t>(){</a:t>
            </a:r>
            <a:r>
              <a:rPr lang="en-US" altLang="ko-KR" sz="1200" dirty="0" smtClean="0"/>
              <a:t>	// 3</a:t>
            </a:r>
            <a:r>
              <a:rPr lang="ko-KR" altLang="en-US" sz="1200" dirty="0" smtClean="0"/>
              <a:t>번 조건 위배</a:t>
            </a:r>
            <a:endParaRPr lang="en-US" altLang="ko-KR" sz="1200" strike="sngStrike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sz="1200" strike="sngStrike" dirty="0" smtClean="0">
                <a:solidFill>
                  <a:srgbClr val="FF0000"/>
                </a:solidFill>
              </a:rPr>
              <a:t>}</a:t>
            </a:r>
          </a:p>
          <a:p>
            <a:pPr lvl="1"/>
            <a:r>
              <a:rPr lang="en-US" altLang="ko-KR" sz="1200" strike="sngStrike" dirty="0" smtClean="0">
                <a:solidFill>
                  <a:srgbClr val="FF0000"/>
                </a:solidFill>
              </a:rPr>
              <a:t>public </a:t>
            </a:r>
            <a:r>
              <a:rPr lang="en-US" altLang="ko-KR" sz="1200" strike="sngStrike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200" strike="sngStrike" dirty="0" smtClean="0">
                <a:solidFill>
                  <a:srgbClr val="FF0000"/>
                </a:solidFill>
              </a:rPr>
              <a:t> </a:t>
            </a:r>
            <a:r>
              <a:rPr lang="en-US" altLang="ko-KR" sz="1200" strike="sngStrike" dirty="0" err="1" smtClean="0">
                <a:solidFill>
                  <a:srgbClr val="FF0000"/>
                </a:solidFill>
              </a:rPr>
              <a:t>getID</a:t>
            </a:r>
            <a:r>
              <a:rPr lang="en-US" altLang="ko-KR" sz="1200" strike="sngStrike" dirty="0" smtClean="0">
                <a:solidFill>
                  <a:srgbClr val="FF0000"/>
                </a:solidFill>
              </a:rPr>
              <a:t>() </a:t>
            </a:r>
            <a:r>
              <a:rPr lang="en-US" altLang="ko-KR" sz="1200" u="sng" strike="sngStrike" dirty="0" smtClean="0">
                <a:solidFill>
                  <a:srgbClr val="FF0000"/>
                </a:solidFill>
              </a:rPr>
              <a:t>{ </a:t>
            </a:r>
            <a:r>
              <a:rPr lang="en-US" altLang="ko-KR" sz="1200" dirty="0" smtClean="0"/>
              <a:t>// 4</a:t>
            </a:r>
            <a:r>
              <a:rPr lang="ko-KR" altLang="en-US" sz="1200" dirty="0" smtClean="0"/>
              <a:t>번 조건 위배</a:t>
            </a:r>
            <a:endParaRPr lang="en-US" altLang="ko-KR" sz="1200" u="sng" strike="sngStrike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sz="1200" strike="sngStrike" dirty="0" smtClean="0">
                <a:solidFill>
                  <a:srgbClr val="FF0000"/>
                </a:solidFill>
              </a:rPr>
              <a:t>}</a:t>
            </a:r>
          </a:p>
          <a:p>
            <a:r>
              <a:rPr lang="en-US" altLang="ko-KR" sz="1200" dirty="0" smtClean="0"/>
              <a:t>}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8452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슬라이드 번호 개체 틀 3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260350"/>
            <a:ext cx="8153400" cy="990600"/>
          </a:xfrm>
        </p:spPr>
        <p:txBody>
          <a:bodyPr/>
          <a:lstStyle/>
          <a:p>
            <a:r>
              <a:rPr lang="ko-KR" altLang="en-US" dirty="0" err="1" smtClean="0"/>
              <a:t>오버라이딩</a:t>
            </a:r>
            <a:r>
              <a:rPr lang="ko-KR" altLang="en-US" dirty="0" smtClean="0"/>
              <a:t> 활용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71868" y="323508"/>
            <a:ext cx="4143404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DObject</a:t>
            </a:r>
            <a:r>
              <a:rPr lang="en-US" altLang="ko-KR" sz="1200" dirty="0" smtClean="0"/>
              <a:t> start, n, </a:t>
            </a:r>
            <a:r>
              <a:rPr lang="en-US" altLang="ko-KR" sz="1200" dirty="0" err="1" smtClean="0"/>
              <a:t>obj</a:t>
            </a:r>
            <a:r>
              <a:rPr lang="en-US" altLang="ko-KR" sz="1200" dirty="0" smtClean="0"/>
              <a:t>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// </a:t>
            </a:r>
            <a:r>
              <a:rPr lang="ko-KR" altLang="en-US" sz="1200" dirty="0" err="1" smtClean="0"/>
              <a:t>링크드</a:t>
            </a:r>
            <a:r>
              <a:rPr lang="ko-KR" altLang="en-US" sz="1200" dirty="0" smtClean="0"/>
              <a:t> 리스트로 도형 생성하여 연결하기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start = new Line(); //Line </a:t>
            </a:r>
            <a:r>
              <a:rPr lang="ko-KR" altLang="en-US" sz="1200" dirty="0" smtClean="0"/>
              <a:t>객체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연결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n = start;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obj</a:t>
            </a:r>
            <a:r>
              <a:rPr lang="en-US" altLang="ko-KR" sz="1200" dirty="0" smtClean="0"/>
              <a:t> = new </a:t>
            </a:r>
            <a:r>
              <a:rPr lang="en-US" altLang="ko-KR" sz="1200" dirty="0" err="1" smtClean="0"/>
              <a:t>Rect</a:t>
            </a:r>
            <a:r>
              <a:rPr lang="en-US" altLang="ko-KR" sz="1200" dirty="0" smtClean="0"/>
              <a:t>(); 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n.next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obj</a:t>
            </a:r>
            <a:r>
              <a:rPr lang="en-US" altLang="ko-KR" sz="1200" dirty="0" smtClean="0"/>
              <a:t>; //</a:t>
            </a:r>
            <a:r>
              <a:rPr lang="en-US" altLang="ko-KR" sz="1200" dirty="0" err="1" smtClean="0"/>
              <a:t>Rect</a:t>
            </a:r>
            <a:r>
              <a:rPr lang="ko-KR" altLang="en-US" sz="1200" dirty="0" smtClean="0"/>
              <a:t>객체 연결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n = </a:t>
            </a:r>
            <a:r>
              <a:rPr lang="en-US" altLang="ko-KR" sz="1200" dirty="0" err="1" smtClean="0"/>
              <a:t>obj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obj</a:t>
            </a:r>
            <a:r>
              <a:rPr lang="en-US" altLang="ko-KR" sz="1200" dirty="0" smtClean="0"/>
              <a:t> = new Line(); // Line </a:t>
            </a:r>
            <a:r>
              <a:rPr lang="ko-KR" altLang="en-US" sz="1200" dirty="0" smtClean="0"/>
              <a:t>객체 연결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n.next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obj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	n = </a:t>
            </a:r>
            <a:r>
              <a:rPr lang="en-US" altLang="ko-KR" sz="1200" dirty="0" err="1" smtClean="0"/>
              <a:t>obj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obj</a:t>
            </a:r>
            <a:r>
              <a:rPr lang="en-US" altLang="ko-KR" sz="1200" dirty="0" smtClean="0"/>
              <a:t> = new Circle(); // Circle </a:t>
            </a:r>
            <a:r>
              <a:rPr lang="ko-KR" altLang="en-US" sz="1200" dirty="0" smtClean="0"/>
              <a:t>객체 연결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n.next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obj</a:t>
            </a:r>
            <a:r>
              <a:rPr lang="en-US" altLang="ko-KR" sz="1200" dirty="0" smtClean="0"/>
              <a:t>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// </a:t>
            </a:r>
            <a:r>
              <a:rPr lang="ko-KR" altLang="en-US" sz="1200" dirty="0" smtClean="0"/>
              <a:t>모든 도형 출력하기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while(start != null)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start.draw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start = </a:t>
            </a:r>
            <a:r>
              <a:rPr lang="en-US" altLang="ko-KR" sz="1200" dirty="0" err="1" smtClean="0"/>
              <a:t>start.next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61098" y="3462829"/>
            <a:ext cx="565604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rgbClr val="00B050"/>
                </a:solidFill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Line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Rect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Line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Circle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8768" y="4429125"/>
            <a:ext cx="8229600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3708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ko-KR" altLang="en-US" dirty="0" smtClean="0"/>
              <a:t>동적 바인딩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9428" y="1628800"/>
            <a:ext cx="3571900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public class </a:t>
            </a:r>
            <a:r>
              <a:rPr lang="en-US" altLang="ko-KR" sz="1400" b="1" dirty="0" err="1" smtClean="0"/>
              <a:t>SuperObject</a:t>
            </a:r>
            <a:r>
              <a:rPr lang="en-US" altLang="ko-KR" sz="1400" b="1" dirty="0" smtClean="0"/>
              <a:t> 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en-US" altLang="ko-KR" sz="1400" dirty="0" smtClean="0"/>
              <a:t>	protected String name;</a:t>
            </a:r>
          </a:p>
          <a:p>
            <a:pPr defTabSz="180000"/>
            <a:r>
              <a:rPr lang="en-US" altLang="ko-KR" sz="1400" dirty="0" smtClean="0"/>
              <a:t>	public void </a:t>
            </a:r>
            <a:r>
              <a:rPr lang="en-US" altLang="ko-KR" sz="1400" b="1" dirty="0" smtClean="0"/>
              <a:t>paint() 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smtClean="0"/>
              <a:t>draw();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	public void </a:t>
            </a:r>
            <a:r>
              <a:rPr lang="en-US" altLang="ko-KR" sz="1400" b="1" dirty="0" smtClean="0"/>
              <a:t>draw() 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(“Super Object”);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	public static void main(String [] 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) 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SuperObject</a:t>
            </a:r>
            <a:r>
              <a:rPr lang="en-US" altLang="ko-KR" sz="1400" dirty="0" smtClean="0"/>
              <a:t> a = new </a:t>
            </a:r>
            <a:r>
              <a:rPr lang="en-US" altLang="ko-KR" sz="1400" dirty="0" err="1" smtClean="0"/>
              <a:t>SuperObject</a:t>
            </a:r>
            <a:r>
              <a:rPr lang="en-US" altLang="ko-KR" sz="1400" dirty="0" smtClean="0"/>
              <a:t>();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err="1" smtClean="0"/>
              <a:t>a.paint</a:t>
            </a:r>
            <a:r>
              <a:rPr lang="en-US" altLang="ko-KR" sz="1400" b="1" dirty="0" smtClean="0"/>
              <a:t>();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929190" y="538802"/>
            <a:ext cx="4000528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class </a:t>
            </a:r>
            <a:r>
              <a:rPr lang="en-US" altLang="ko-KR" sz="1400" b="1" dirty="0" err="1" smtClean="0"/>
              <a:t>SuperObject</a:t>
            </a:r>
            <a:r>
              <a:rPr lang="en-US" altLang="ko-KR" sz="1400" dirty="0" smtClean="0"/>
              <a:t> {</a:t>
            </a:r>
          </a:p>
          <a:p>
            <a:pPr defTabSz="180000"/>
            <a:r>
              <a:rPr lang="en-US" altLang="ko-KR" sz="1400" dirty="0" smtClean="0"/>
              <a:t>	protected String name;</a:t>
            </a:r>
          </a:p>
          <a:p>
            <a:pPr defTabSz="180000"/>
            <a:r>
              <a:rPr lang="en-US" altLang="ko-KR" sz="1400" dirty="0" smtClean="0"/>
              <a:t>	public void </a:t>
            </a:r>
            <a:r>
              <a:rPr lang="en-US" altLang="ko-KR" sz="1400" b="1" dirty="0" smtClean="0"/>
              <a:t>paint() 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smtClean="0"/>
              <a:t>draw();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	public void draw() 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(“Super Object”);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</a:p>
          <a:p>
            <a:pPr defTabSz="180000"/>
            <a:r>
              <a:rPr lang="en-US" altLang="ko-KR" sz="1400" dirty="0" smtClean="0"/>
              <a:t>public class </a:t>
            </a:r>
            <a:r>
              <a:rPr lang="en-US" altLang="ko-KR" sz="1400" b="1" dirty="0" err="1" smtClean="0"/>
              <a:t>SubObject</a:t>
            </a:r>
            <a:r>
              <a:rPr lang="en-US" altLang="ko-KR" sz="1400" dirty="0" smtClean="0"/>
              <a:t> extends </a:t>
            </a:r>
            <a:r>
              <a:rPr lang="en-US" altLang="ko-KR" sz="1400" dirty="0" err="1" smtClean="0"/>
              <a:t>SuperObject</a:t>
            </a:r>
            <a:r>
              <a:rPr lang="en-US" altLang="ko-KR" sz="1400" dirty="0" smtClean="0"/>
              <a:t> {</a:t>
            </a:r>
          </a:p>
          <a:p>
            <a:pPr defTabSz="180000"/>
            <a:r>
              <a:rPr lang="en-US" altLang="ko-KR" sz="1400" dirty="0" smtClean="0"/>
              <a:t>	public void </a:t>
            </a:r>
            <a:r>
              <a:rPr lang="en-US" altLang="ko-KR" sz="1400" b="1" dirty="0" smtClean="0"/>
              <a:t>draw() 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(“Sub Object”);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	public static void main(String [] 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) 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SuperObject</a:t>
            </a:r>
            <a:r>
              <a:rPr lang="en-US" altLang="ko-KR" sz="1400" dirty="0" smtClean="0"/>
              <a:t> b = new </a:t>
            </a:r>
            <a:r>
              <a:rPr lang="en-US" altLang="ko-KR" sz="1400" dirty="0" err="1" smtClean="0"/>
              <a:t>SubObject</a:t>
            </a:r>
            <a:r>
              <a:rPr lang="en-US" altLang="ko-KR" sz="1400" dirty="0" smtClean="0"/>
              <a:t>();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err="1" smtClean="0"/>
              <a:t>b.paint</a:t>
            </a:r>
            <a:r>
              <a:rPr lang="en-US" altLang="ko-KR" sz="1400" b="1" dirty="0" smtClean="0"/>
              <a:t>();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</a:p>
        </p:txBody>
      </p:sp>
      <p:sp>
        <p:nvSpPr>
          <p:cNvPr id="43" name="곱셈 기호 42"/>
          <p:cNvSpPr/>
          <p:nvPr/>
        </p:nvSpPr>
        <p:spPr>
          <a:xfrm>
            <a:off x="6957570" y="1523036"/>
            <a:ext cx="285752" cy="285752"/>
          </a:xfrm>
          <a:prstGeom prst="mathMultiply">
            <a:avLst>
              <a:gd name="adj1" fmla="val 1319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7780874" y="1365466"/>
            <a:ext cx="1148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i="1" dirty="0" err="1" smtClean="0">
                <a:solidFill>
                  <a:srgbClr val="7030A0"/>
                </a:solidFill>
              </a:rPr>
              <a:t>동적바인딩</a:t>
            </a:r>
            <a:endParaRPr lang="ko-KR" altLang="en-US" sz="1200" b="1" i="1" dirty="0">
              <a:solidFill>
                <a:srgbClr val="7030A0"/>
              </a:solidFill>
            </a:endParaRPr>
          </a:p>
        </p:txBody>
      </p:sp>
      <p:sp>
        <p:nvSpPr>
          <p:cNvPr id="35" name="자유형 34"/>
          <p:cNvSpPr/>
          <p:nvPr/>
        </p:nvSpPr>
        <p:spPr>
          <a:xfrm>
            <a:off x="1667806" y="2399513"/>
            <a:ext cx="1851420" cy="448925"/>
          </a:xfrm>
          <a:custGeom>
            <a:avLst/>
            <a:gdLst>
              <a:gd name="connsiteX0" fmla="*/ 0 w 1374742"/>
              <a:gd name="connsiteY0" fmla="*/ 0 h 424206"/>
              <a:gd name="connsiteX1" fmla="*/ 1282045 w 1374742"/>
              <a:gd name="connsiteY1" fmla="*/ 131975 h 424206"/>
              <a:gd name="connsiteX2" fmla="*/ 556181 w 1374742"/>
              <a:gd name="connsiteY2" fmla="*/ 424206 h 424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4742" h="424206">
                <a:moveTo>
                  <a:pt x="0" y="0"/>
                </a:moveTo>
                <a:cubicBezTo>
                  <a:pt x="594674" y="30637"/>
                  <a:pt x="1189348" y="61274"/>
                  <a:pt x="1282045" y="131975"/>
                </a:cubicBezTo>
                <a:cubicBezTo>
                  <a:pt x="1374742" y="202676"/>
                  <a:pt x="965461" y="313441"/>
                  <a:pt x="556181" y="424206"/>
                </a:cubicBezTo>
              </a:path>
            </a:pathLst>
          </a:custGeom>
          <a:ln w="28575">
            <a:solidFill>
              <a:srgbClr val="0070C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자유형 47"/>
          <p:cNvSpPr/>
          <p:nvPr/>
        </p:nvSpPr>
        <p:spPr>
          <a:xfrm>
            <a:off x="5891313" y="1352962"/>
            <a:ext cx="3038405" cy="1490801"/>
          </a:xfrm>
          <a:custGeom>
            <a:avLst/>
            <a:gdLst>
              <a:gd name="connsiteX0" fmla="*/ 0 w 2517588"/>
              <a:gd name="connsiteY0" fmla="*/ 0 h 1685365"/>
              <a:gd name="connsiteX1" fmla="*/ 2411506 w 2517588"/>
              <a:gd name="connsiteY1" fmla="*/ 618565 h 1685365"/>
              <a:gd name="connsiteX2" fmla="*/ 636495 w 2517588"/>
              <a:gd name="connsiteY2" fmla="*/ 1685365 h 168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7588" h="1685365">
                <a:moveTo>
                  <a:pt x="0" y="0"/>
                </a:moveTo>
                <a:cubicBezTo>
                  <a:pt x="1152712" y="168835"/>
                  <a:pt x="2305424" y="337671"/>
                  <a:pt x="2411506" y="618565"/>
                </a:cubicBezTo>
                <a:cubicBezTo>
                  <a:pt x="2517588" y="899459"/>
                  <a:pt x="893483" y="1510553"/>
                  <a:pt x="636495" y="1685365"/>
                </a:cubicBezTo>
              </a:path>
            </a:pathLst>
          </a:cu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자유형 48"/>
          <p:cNvSpPr/>
          <p:nvPr/>
        </p:nvSpPr>
        <p:spPr>
          <a:xfrm>
            <a:off x="5891313" y="1352962"/>
            <a:ext cx="1344983" cy="431119"/>
          </a:xfrm>
          <a:custGeom>
            <a:avLst/>
            <a:gdLst>
              <a:gd name="connsiteX0" fmla="*/ 0 w 1047376"/>
              <a:gd name="connsiteY0" fmla="*/ 0 h 403411"/>
              <a:gd name="connsiteX1" fmla="*/ 941294 w 1047376"/>
              <a:gd name="connsiteY1" fmla="*/ 259976 h 403411"/>
              <a:gd name="connsiteX2" fmla="*/ 636494 w 1047376"/>
              <a:gd name="connsiteY2" fmla="*/ 403411 h 403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376" h="403411">
                <a:moveTo>
                  <a:pt x="0" y="0"/>
                </a:moveTo>
                <a:cubicBezTo>
                  <a:pt x="417606" y="96370"/>
                  <a:pt x="835212" y="192741"/>
                  <a:pt x="941294" y="259976"/>
                </a:cubicBezTo>
                <a:cubicBezTo>
                  <a:pt x="1047376" y="327211"/>
                  <a:pt x="841935" y="365311"/>
                  <a:pt x="636494" y="403411"/>
                </a:cubicBezTo>
              </a:path>
            </a:pathLst>
          </a:custGeom>
          <a:ln w="28575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자유형 41"/>
          <p:cNvSpPr/>
          <p:nvPr/>
        </p:nvSpPr>
        <p:spPr>
          <a:xfrm>
            <a:off x="395536" y="2271743"/>
            <a:ext cx="543277" cy="1644784"/>
          </a:xfrm>
          <a:custGeom>
            <a:avLst/>
            <a:gdLst>
              <a:gd name="connsiteX0" fmla="*/ 543277 w 543277"/>
              <a:gd name="connsiteY0" fmla="*/ 1947334 h 1947334"/>
              <a:gd name="connsiteX1" fmla="*/ 77611 w 543277"/>
              <a:gd name="connsiteY1" fmla="*/ 1253067 h 1947334"/>
              <a:gd name="connsiteX2" fmla="*/ 77611 w 543277"/>
              <a:gd name="connsiteY2" fmla="*/ 381000 h 1947334"/>
              <a:gd name="connsiteX3" fmla="*/ 373944 w 543277"/>
              <a:gd name="connsiteY3" fmla="*/ 0 h 1947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3277" h="1947334">
                <a:moveTo>
                  <a:pt x="543277" y="1947334"/>
                </a:moveTo>
                <a:cubicBezTo>
                  <a:pt x="349249" y="1730728"/>
                  <a:pt x="155222" y="1514123"/>
                  <a:pt x="77611" y="1253067"/>
                </a:cubicBezTo>
                <a:cubicBezTo>
                  <a:pt x="0" y="992011"/>
                  <a:pt x="28222" y="589844"/>
                  <a:pt x="77611" y="381000"/>
                </a:cubicBezTo>
                <a:cubicBezTo>
                  <a:pt x="127000" y="172156"/>
                  <a:pt x="250472" y="86078"/>
                  <a:pt x="373944" y="0"/>
                </a:cubicBezTo>
              </a:path>
            </a:pathLst>
          </a:cu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자유형 46"/>
          <p:cNvSpPr/>
          <p:nvPr/>
        </p:nvSpPr>
        <p:spPr>
          <a:xfrm rot="155056">
            <a:off x="4675338" y="1368964"/>
            <a:ext cx="766813" cy="2527993"/>
          </a:xfrm>
          <a:custGeom>
            <a:avLst/>
            <a:gdLst>
              <a:gd name="connsiteX0" fmla="*/ 722488 w 722488"/>
              <a:gd name="connsiteY0" fmla="*/ 3141133 h 3141133"/>
              <a:gd name="connsiteX1" fmla="*/ 214488 w 722488"/>
              <a:gd name="connsiteY1" fmla="*/ 2616200 h 3141133"/>
              <a:gd name="connsiteX2" fmla="*/ 19755 w 722488"/>
              <a:gd name="connsiteY2" fmla="*/ 1625600 h 3141133"/>
              <a:gd name="connsiteX3" fmla="*/ 95955 w 722488"/>
              <a:gd name="connsiteY3" fmla="*/ 575733 h 3141133"/>
              <a:gd name="connsiteX4" fmla="*/ 587021 w 722488"/>
              <a:gd name="connsiteY4" fmla="*/ 0 h 314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2488" h="3141133">
                <a:moveTo>
                  <a:pt x="722488" y="3141133"/>
                </a:moveTo>
                <a:cubicBezTo>
                  <a:pt x="527049" y="3004961"/>
                  <a:pt x="331610" y="2868789"/>
                  <a:pt x="214488" y="2616200"/>
                </a:cubicBezTo>
                <a:cubicBezTo>
                  <a:pt x="97366" y="2363611"/>
                  <a:pt x="39510" y="1965678"/>
                  <a:pt x="19755" y="1625600"/>
                </a:cubicBezTo>
                <a:cubicBezTo>
                  <a:pt x="0" y="1285522"/>
                  <a:pt x="1411" y="846666"/>
                  <a:pt x="95955" y="575733"/>
                </a:cubicBezTo>
                <a:cubicBezTo>
                  <a:pt x="190499" y="304800"/>
                  <a:pt x="388760" y="152400"/>
                  <a:pt x="587021" y="0"/>
                </a:cubicBezTo>
              </a:path>
            </a:pathLst>
          </a:cu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64077" y="4667166"/>
            <a:ext cx="1098378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Super Object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4929190" y="4684451"/>
            <a:ext cx="962123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Sub Object</a:t>
            </a:r>
            <a:endParaRPr lang="ko-KR" altLang="en-US" sz="1200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2511" y="5301208"/>
            <a:ext cx="40862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50268" y="5301208"/>
            <a:ext cx="3816424" cy="1142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48274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5830" y="3089394"/>
            <a:ext cx="4267200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super </a:t>
            </a:r>
            <a:r>
              <a:rPr lang="ko-KR" altLang="en-US" dirty="0" smtClean="0"/>
              <a:t>키워</a:t>
            </a:r>
            <a:r>
              <a:rPr lang="ko-KR" altLang="en-US" dirty="0"/>
              <a:t>드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4322844" y="1192018"/>
            <a:ext cx="4429156" cy="4832092"/>
            <a:chOff x="4557618" y="142852"/>
            <a:chExt cx="4429156" cy="4832092"/>
          </a:xfrm>
        </p:grpSpPr>
        <p:sp>
          <p:nvSpPr>
            <p:cNvPr id="33" name="TextBox 32"/>
            <p:cNvSpPr txBox="1"/>
            <p:nvPr/>
          </p:nvSpPr>
          <p:spPr>
            <a:xfrm>
              <a:off x="4986246" y="142852"/>
              <a:ext cx="4000528" cy="483209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defTabSz="180000"/>
              <a:r>
                <a:rPr lang="en-US" altLang="ko-KR" sz="1400" dirty="0" smtClean="0"/>
                <a:t>class </a:t>
              </a:r>
              <a:r>
                <a:rPr lang="en-US" altLang="ko-KR" sz="1400" b="1" dirty="0" err="1" smtClean="0"/>
                <a:t>SuperObject</a:t>
              </a:r>
              <a:r>
                <a:rPr lang="en-US" altLang="ko-KR" sz="1400" b="1" dirty="0" smtClean="0"/>
                <a:t> </a:t>
              </a:r>
              <a:r>
                <a:rPr lang="en-US" altLang="ko-KR" sz="1400" dirty="0" smtClean="0"/>
                <a:t>{</a:t>
              </a:r>
            </a:p>
            <a:p>
              <a:pPr defTabSz="180000"/>
              <a:r>
                <a:rPr lang="en-US" altLang="ko-KR" sz="1400" dirty="0" smtClean="0"/>
                <a:t>	protected String </a:t>
              </a:r>
              <a:r>
                <a:rPr lang="en-US" altLang="ko-KR" sz="1400" b="1" dirty="0" smtClean="0">
                  <a:solidFill>
                    <a:srgbClr val="FF0000"/>
                  </a:solidFill>
                </a:rPr>
                <a:t>name</a:t>
              </a:r>
              <a:r>
                <a:rPr lang="en-US" altLang="ko-KR" sz="1400" dirty="0" smtClean="0"/>
                <a:t>;</a:t>
              </a:r>
            </a:p>
            <a:p>
              <a:pPr defTabSz="180000"/>
              <a:r>
                <a:rPr lang="en-US" altLang="ko-KR" sz="1400" dirty="0" smtClean="0"/>
                <a:t>	public void </a:t>
              </a:r>
              <a:r>
                <a:rPr lang="en-US" altLang="ko-KR" sz="1400" b="1" dirty="0" smtClean="0">
                  <a:solidFill>
                    <a:srgbClr val="FF0000"/>
                  </a:solidFill>
                </a:rPr>
                <a:t>paint() </a:t>
              </a:r>
              <a:r>
                <a:rPr lang="en-US" altLang="ko-KR" sz="1400" dirty="0" smtClean="0"/>
                <a:t>{</a:t>
              </a:r>
            </a:p>
            <a:p>
              <a:pPr defTabSz="180000"/>
              <a:r>
                <a:rPr lang="en-US" altLang="ko-KR" sz="1400" dirty="0" smtClean="0"/>
                <a:t>		draw();</a:t>
              </a:r>
            </a:p>
            <a:p>
              <a:pPr defTabSz="180000"/>
              <a:r>
                <a:rPr lang="en-US" altLang="ko-KR" sz="1400" dirty="0" smtClean="0"/>
                <a:t>	}</a:t>
              </a:r>
            </a:p>
            <a:p>
              <a:pPr defTabSz="180000"/>
              <a:r>
                <a:rPr lang="en-US" altLang="ko-KR" sz="1400" dirty="0" smtClean="0"/>
                <a:t>	public void </a:t>
              </a:r>
              <a:r>
                <a:rPr lang="en-US" altLang="ko-KR" sz="1400" b="1" dirty="0" smtClean="0">
                  <a:solidFill>
                    <a:srgbClr val="FF0000"/>
                  </a:solidFill>
                </a:rPr>
                <a:t>draw()</a:t>
              </a:r>
              <a:r>
                <a:rPr lang="en-US" altLang="ko-KR" sz="1400" dirty="0" smtClean="0">
                  <a:solidFill>
                    <a:srgbClr val="FF0000"/>
                  </a:solidFill>
                </a:rPr>
                <a:t> </a:t>
              </a:r>
              <a:r>
                <a:rPr lang="en-US" altLang="ko-KR" sz="1400" dirty="0" smtClean="0"/>
                <a:t>{</a:t>
              </a:r>
            </a:p>
            <a:p>
              <a:pPr defTabSz="180000"/>
              <a:r>
                <a:rPr lang="en-US" altLang="ko-KR" sz="1400" dirty="0" smtClean="0"/>
                <a:t>		</a:t>
              </a:r>
              <a:r>
                <a:rPr lang="en-US" altLang="ko-KR" sz="1400" dirty="0" err="1" smtClean="0"/>
                <a:t>System.out.println</a:t>
              </a:r>
              <a:r>
                <a:rPr lang="en-US" altLang="ko-KR" sz="1400" dirty="0" smtClean="0"/>
                <a:t>(name);</a:t>
              </a:r>
            </a:p>
            <a:p>
              <a:pPr defTabSz="180000"/>
              <a:r>
                <a:rPr lang="en-US" altLang="ko-KR" sz="1400" dirty="0" smtClean="0"/>
                <a:t>	}</a:t>
              </a:r>
            </a:p>
            <a:p>
              <a:pPr defTabSz="180000"/>
              <a:r>
                <a:rPr lang="en-US" altLang="ko-KR" sz="1400" dirty="0" smtClean="0"/>
                <a:t>}</a:t>
              </a:r>
            </a:p>
            <a:p>
              <a:pPr defTabSz="180000"/>
              <a:r>
                <a:rPr lang="en-US" altLang="ko-KR" sz="1400" dirty="0" smtClean="0"/>
                <a:t>public class </a:t>
              </a:r>
              <a:r>
                <a:rPr lang="en-US" altLang="ko-KR" sz="1400" b="1" dirty="0" err="1" smtClean="0"/>
                <a:t>SubObject</a:t>
              </a:r>
              <a:r>
                <a:rPr lang="en-US" altLang="ko-KR" sz="1400" dirty="0" smtClean="0"/>
                <a:t> extends </a:t>
              </a:r>
              <a:r>
                <a:rPr lang="en-US" altLang="ko-KR" sz="1400" dirty="0" err="1" smtClean="0"/>
                <a:t>SuperObject</a:t>
              </a:r>
              <a:r>
                <a:rPr lang="en-US" altLang="ko-KR" sz="1400" dirty="0" smtClean="0"/>
                <a:t> {</a:t>
              </a:r>
            </a:p>
            <a:p>
              <a:pPr defTabSz="180000"/>
              <a:r>
                <a:rPr lang="en-US" altLang="ko-KR" sz="1400" dirty="0" smtClean="0"/>
                <a:t>	protected String </a:t>
              </a:r>
              <a:r>
                <a:rPr lang="en-US" altLang="ko-KR" sz="1400" b="1" dirty="0" smtClean="0"/>
                <a:t>name</a:t>
              </a:r>
              <a:r>
                <a:rPr lang="en-US" altLang="ko-KR" sz="1400" dirty="0" smtClean="0"/>
                <a:t>;</a:t>
              </a:r>
            </a:p>
            <a:p>
              <a:pPr defTabSz="180000"/>
              <a:r>
                <a:rPr lang="en-US" altLang="ko-KR" sz="1400" dirty="0" smtClean="0"/>
                <a:t>	public void </a:t>
              </a:r>
              <a:r>
                <a:rPr lang="en-US" altLang="ko-KR" sz="1400" b="1" dirty="0" smtClean="0"/>
                <a:t>draw() </a:t>
              </a:r>
              <a:r>
                <a:rPr lang="en-US" altLang="ko-KR" sz="1400" dirty="0" smtClean="0"/>
                <a:t>{</a:t>
              </a:r>
            </a:p>
            <a:p>
              <a:pPr defTabSz="180000"/>
              <a:r>
                <a:rPr lang="en-US" altLang="ko-KR" sz="1400" dirty="0" smtClean="0"/>
                <a:t>		</a:t>
              </a:r>
              <a:r>
                <a:rPr lang="en-US" altLang="ko-KR" sz="1400" b="1" dirty="0" smtClean="0"/>
                <a:t>name = "Sub";</a:t>
              </a:r>
            </a:p>
            <a:p>
              <a:pPr defTabSz="180000"/>
              <a:r>
                <a:rPr lang="en-US" altLang="ko-KR" sz="1400" dirty="0" smtClean="0">
                  <a:solidFill>
                    <a:srgbClr val="FF0000"/>
                  </a:solidFill>
                </a:rPr>
                <a:t>		</a:t>
              </a:r>
              <a:r>
                <a:rPr lang="en-US" altLang="ko-KR" sz="1400" b="1" dirty="0" smtClean="0">
                  <a:solidFill>
                    <a:srgbClr val="FF0000"/>
                  </a:solidFill>
                </a:rPr>
                <a:t>super.name = "Super";</a:t>
              </a:r>
            </a:p>
            <a:p>
              <a:pPr defTabSz="180000"/>
              <a:r>
                <a:rPr lang="en-US" altLang="ko-KR" sz="1400" b="1" dirty="0" smtClean="0">
                  <a:solidFill>
                    <a:srgbClr val="FF0000"/>
                  </a:solidFill>
                </a:rPr>
                <a:t>		</a:t>
              </a:r>
              <a:r>
                <a:rPr lang="en-US" altLang="ko-KR" sz="1400" b="1" dirty="0" err="1" smtClean="0">
                  <a:solidFill>
                    <a:srgbClr val="FF0000"/>
                  </a:solidFill>
                </a:rPr>
                <a:t>super.draw</a:t>
              </a:r>
              <a:r>
                <a:rPr lang="en-US" altLang="ko-KR" sz="1400" b="1" dirty="0" smtClean="0">
                  <a:solidFill>
                    <a:srgbClr val="FF0000"/>
                  </a:solidFill>
                </a:rPr>
                <a:t>();</a:t>
              </a:r>
            </a:p>
            <a:p>
              <a:pPr defTabSz="180000"/>
              <a:r>
                <a:rPr lang="en-US" altLang="ko-KR" sz="1400" dirty="0" smtClean="0"/>
                <a:t>		</a:t>
              </a:r>
              <a:r>
                <a:rPr lang="en-US" altLang="ko-KR" sz="1400" dirty="0" err="1" smtClean="0"/>
                <a:t>System.out.println</a:t>
              </a:r>
              <a:r>
                <a:rPr lang="en-US" altLang="ko-KR" sz="1400" dirty="0" smtClean="0"/>
                <a:t>(</a:t>
              </a:r>
              <a:r>
                <a:rPr lang="en-US" altLang="ko-KR" sz="1400" b="1" dirty="0" smtClean="0"/>
                <a:t>name</a:t>
              </a:r>
              <a:r>
                <a:rPr lang="en-US" altLang="ko-KR" sz="1400" dirty="0" smtClean="0"/>
                <a:t>);</a:t>
              </a:r>
            </a:p>
            <a:p>
              <a:pPr defTabSz="180000"/>
              <a:r>
                <a:rPr lang="en-US" altLang="ko-KR" sz="1400" dirty="0" smtClean="0"/>
                <a:t>	}</a:t>
              </a:r>
            </a:p>
            <a:p>
              <a:pPr defTabSz="180000"/>
              <a:r>
                <a:rPr lang="en-US" altLang="ko-KR" sz="1400" dirty="0" smtClean="0"/>
                <a:t>	public static void main(String [] </a:t>
              </a:r>
              <a:r>
                <a:rPr lang="en-US" altLang="ko-KR" sz="1400" dirty="0" err="1" smtClean="0"/>
                <a:t>args</a:t>
              </a:r>
              <a:r>
                <a:rPr lang="en-US" altLang="ko-KR" sz="1400" dirty="0" smtClean="0"/>
                <a:t>) {</a:t>
              </a:r>
            </a:p>
            <a:p>
              <a:pPr defTabSz="180000"/>
              <a:r>
                <a:rPr lang="en-US" altLang="ko-KR" sz="1400" dirty="0" smtClean="0"/>
                <a:t>		</a:t>
              </a:r>
              <a:r>
                <a:rPr lang="en-US" altLang="ko-KR" sz="1400" dirty="0" err="1" smtClean="0"/>
                <a:t>SuperObject</a:t>
              </a:r>
              <a:r>
                <a:rPr lang="en-US" altLang="ko-KR" sz="1400" dirty="0" smtClean="0"/>
                <a:t> b = new </a:t>
              </a:r>
              <a:r>
                <a:rPr lang="en-US" altLang="ko-KR" sz="1400" dirty="0" err="1" smtClean="0"/>
                <a:t>SubObject</a:t>
              </a:r>
              <a:r>
                <a:rPr lang="en-US" altLang="ko-KR" sz="1400" dirty="0" smtClean="0"/>
                <a:t>();</a:t>
              </a:r>
            </a:p>
            <a:p>
              <a:pPr defTabSz="180000"/>
              <a:r>
                <a:rPr lang="en-US" altLang="ko-KR" sz="1400" dirty="0" smtClean="0"/>
                <a:t>		</a:t>
              </a:r>
              <a:r>
                <a:rPr lang="en-US" altLang="ko-KR" sz="1400" b="1" dirty="0" err="1" smtClean="0">
                  <a:solidFill>
                    <a:srgbClr val="FF0000"/>
                  </a:solidFill>
                </a:rPr>
                <a:t>b.paint</a:t>
              </a:r>
              <a:r>
                <a:rPr lang="en-US" altLang="ko-KR" sz="1400" b="1" dirty="0" smtClean="0">
                  <a:solidFill>
                    <a:srgbClr val="FF0000"/>
                  </a:solidFill>
                </a:rPr>
                <a:t>();</a:t>
              </a:r>
            </a:p>
            <a:p>
              <a:pPr defTabSz="180000"/>
              <a:r>
                <a:rPr lang="en-US" altLang="ko-KR" sz="1400" dirty="0" smtClean="0"/>
                <a:t>	}</a:t>
              </a:r>
            </a:p>
            <a:p>
              <a:pPr defTabSz="180000"/>
              <a:r>
                <a:rPr lang="en-US" altLang="ko-KR" sz="1400" dirty="0" smtClean="0"/>
                <a:t>}</a:t>
              </a: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4557618" y="507626"/>
              <a:ext cx="871638" cy="2592288"/>
            </a:xfrm>
            <a:custGeom>
              <a:avLst/>
              <a:gdLst>
                <a:gd name="connsiteX0" fmla="*/ 884518 w 884518"/>
                <a:gd name="connsiteY0" fmla="*/ 2635624 h 2635624"/>
                <a:gd name="connsiteX1" fmla="*/ 32871 w 884518"/>
                <a:gd name="connsiteY1" fmla="*/ 1147482 h 2635624"/>
                <a:gd name="connsiteX2" fmla="*/ 687294 w 884518"/>
                <a:gd name="connsiteY2" fmla="*/ 0 h 2635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4518" h="2635624">
                  <a:moveTo>
                    <a:pt x="884518" y="2635624"/>
                  </a:moveTo>
                  <a:cubicBezTo>
                    <a:pt x="475130" y="2111188"/>
                    <a:pt x="65742" y="1586753"/>
                    <a:pt x="32871" y="1147482"/>
                  </a:cubicBezTo>
                  <a:cubicBezTo>
                    <a:pt x="0" y="708211"/>
                    <a:pt x="343647" y="354105"/>
                    <a:pt x="687294" y="0"/>
                  </a:cubicBezTo>
                </a:path>
              </a:pathLst>
            </a:custGeom>
            <a:ln w="28575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6462958" y="1371722"/>
              <a:ext cx="2383336" cy="1944216"/>
            </a:xfrm>
            <a:custGeom>
              <a:avLst/>
              <a:gdLst>
                <a:gd name="connsiteX0" fmla="*/ 0 w 2262093"/>
                <a:gd name="connsiteY0" fmla="*/ 2009588 h 2009588"/>
                <a:gd name="connsiteX1" fmla="*/ 2205317 w 2262093"/>
                <a:gd name="connsiteY1" fmla="*/ 333188 h 2009588"/>
                <a:gd name="connsiteX2" fmla="*/ 340659 w 2262093"/>
                <a:gd name="connsiteY2" fmla="*/ 10459 h 2009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2093" h="2009588">
                  <a:moveTo>
                    <a:pt x="0" y="2009588"/>
                  </a:moveTo>
                  <a:cubicBezTo>
                    <a:pt x="1074270" y="1337982"/>
                    <a:pt x="2148541" y="666376"/>
                    <a:pt x="2205317" y="333188"/>
                  </a:cubicBezTo>
                  <a:cubicBezTo>
                    <a:pt x="2262093" y="0"/>
                    <a:pt x="1301376" y="5229"/>
                    <a:pt x="340659" y="10459"/>
                  </a:cubicBezTo>
                </a:path>
              </a:pathLst>
            </a:custGeom>
            <a:ln w="28575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4760760" y="6244464"/>
            <a:ext cx="587020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Super</a:t>
            </a:r>
          </a:p>
          <a:p>
            <a:r>
              <a:rPr lang="en-US" altLang="ko-KR" sz="1200" dirty="0"/>
              <a:t>Sub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08564" y="1412776"/>
            <a:ext cx="4214280" cy="83099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200" dirty="0" smtClean="0"/>
              <a:t> super</a:t>
            </a:r>
            <a:r>
              <a:rPr lang="ko-KR" altLang="en-US" sz="1200" dirty="0" smtClean="0"/>
              <a:t>는 서브클래스에서 슈퍼 클래스의 멤버를 접근할 때 사용되는 슈퍼클래스 타입의 </a:t>
            </a:r>
            <a:r>
              <a:rPr lang="ko-KR" altLang="en-US" sz="1200" dirty="0" err="1" smtClean="0"/>
              <a:t>레퍼런스</a:t>
            </a:r>
            <a:r>
              <a:rPr lang="en-US" altLang="ko-KR" sz="12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200" dirty="0" smtClean="0"/>
              <a:t> 상속관계에 있는 서브 클래스에서만 사용됨</a:t>
            </a:r>
            <a:endParaRPr lang="en-US" altLang="ko-KR" sz="12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1200" dirty="0" err="1"/>
              <a:t>오버라이딩된</a:t>
            </a:r>
            <a:r>
              <a:rPr lang="ko-KR" altLang="en-US" sz="1200" dirty="0"/>
              <a:t> 슈퍼 클래스의 </a:t>
            </a:r>
            <a:r>
              <a:rPr lang="ko-KR" altLang="en-US" sz="1200" dirty="0" err="1" smtClean="0"/>
              <a:t>메소드</a:t>
            </a:r>
            <a:r>
              <a:rPr lang="ko-KR" altLang="en-US" sz="1200" dirty="0" smtClean="0"/>
              <a:t> 호출 시 사용</a:t>
            </a:r>
            <a:endParaRPr lang="ko-KR" altLang="en-US" sz="1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1176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3013968"/>
            <a:ext cx="6447607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8972" y="980729"/>
            <a:ext cx="6293847" cy="1718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슬라이드 번호 개체 틀 3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051720" y="116632"/>
            <a:ext cx="5597624" cy="679450"/>
          </a:xfrm>
        </p:spPr>
        <p:txBody>
          <a:bodyPr/>
          <a:lstStyle/>
          <a:p>
            <a:r>
              <a:rPr lang="ko-KR" altLang="en-US" dirty="0" smtClean="0"/>
              <a:t>상속의 필요성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191886" y="1430040"/>
            <a:ext cx="174599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상속이 없는 경우 </a:t>
            </a:r>
            <a:endParaRPr lang="en-US" altLang="ko-KR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중복된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멤버를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가진</a:t>
            </a:r>
            <a:endParaRPr lang="en-US" altLang="ko-KR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4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개의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클래스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7102119" y="4013658"/>
            <a:ext cx="192552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상속을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이용한</a:t>
            </a:r>
            <a:endParaRPr lang="en-US" altLang="ko-KR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경우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중복이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제거되고</a:t>
            </a:r>
            <a:endParaRPr lang="en-US" altLang="ko-KR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간결해진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클래스 구조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23528" y="980728"/>
            <a:ext cx="6624736" cy="18367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539552" y="3013968"/>
            <a:ext cx="6447607" cy="35113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으로 구부러진 화살표 38"/>
          <p:cNvSpPr/>
          <p:nvPr/>
        </p:nvSpPr>
        <p:spPr>
          <a:xfrm>
            <a:off x="164936" y="2636912"/>
            <a:ext cx="374616" cy="1008112"/>
          </a:xfrm>
          <a:prstGeom prst="curvedRightArrow">
            <a:avLst>
              <a:gd name="adj1" fmla="val 25000"/>
              <a:gd name="adj2" fmla="val 50000"/>
              <a:gd name="adj3" fmla="val 19915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064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520" y="2711384"/>
            <a:ext cx="3960440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class Person {</a:t>
            </a:r>
          </a:p>
          <a:p>
            <a:pPr defTabSz="180000"/>
            <a:r>
              <a:rPr lang="en-US" altLang="ko-KR" sz="1400" dirty="0"/>
              <a:t>	String phone;</a:t>
            </a:r>
          </a:p>
          <a:p>
            <a:pPr defTabSz="180000"/>
            <a:r>
              <a:rPr lang="en-US" altLang="ko-KR" sz="1400" dirty="0"/>
              <a:t>	public void </a:t>
            </a:r>
            <a:r>
              <a:rPr lang="en-US" altLang="ko-KR" sz="1400" dirty="0" err="1"/>
              <a:t>setPhone</a:t>
            </a:r>
            <a:r>
              <a:rPr lang="en-US" altLang="ko-KR" sz="1400" dirty="0"/>
              <a:t>(String phone)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this.phone</a:t>
            </a:r>
            <a:r>
              <a:rPr lang="en-US" altLang="ko-KR" sz="1400" dirty="0"/>
              <a:t> = phone;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	public String </a:t>
            </a:r>
            <a:r>
              <a:rPr lang="en-US" altLang="ko-KR" sz="1400" dirty="0" err="1"/>
              <a:t>getPhone</a:t>
            </a:r>
            <a:r>
              <a:rPr lang="en-US" altLang="ko-KR" sz="1400" dirty="0"/>
              <a:t>() {</a:t>
            </a:r>
          </a:p>
          <a:p>
            <a:pPr defTabSz="180000"/>
            <a:r>
              <a:rPr lang="en-US" altLang="ko-KR" sz="1400" dirty="0"/>
              <a:t>		return phone;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class Professor extends Person {</a:t>
            </a:r>
          </a:p>
          <a:p>
            <a:pPr defTabSz="180000"/>
            <a:r>
              <a:rPr lang="en-US" altLang="ko-KR" sz="1400" dirty="0"/>
              <a:t>	public String </a:t>
            </a:r>
            <a:r>
              <a:rPr lang="en-US" altLang="ko-KR" sz="1400" dirty="0" err="1"/>
              <a:t>getPhone</a:t>
            </a:r>
            <a:r>
              <a:rPr lang="en-US" altLang="ko-KR" sz="1400" dirty="0"/>
              <a:t>() {</a:t>
            </a:r>
          </a:p>
          <a:p>
            <a:pPr defTabSz="180000"/>
            <a:r>
              <a:rPr lang="en-US" altLang="ko-KR" sz="1400" dirty="0"/>
              <a:t>		return "Professor : " + </a:t>
            </a:r>
            <a:r>
              <a:rPr lang="en-US" altLang="ko-KR" sz="1400" b="1" dirty="0" err="1"/>
              <a:t>super.getPhone</a:t>
            </a:r>
            <a:r>
              <a:rPr lang="en-US" altLang="ko-KR" sz="1400" b="1" dirty="0"/>
              <a:t>()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5-5 :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err="1" smtClean="0"/>
              <a:t>오버라이딩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71600" y="1462747"/>
            <a:ext cx="74888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Person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을 상속받는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Professor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라는 새로운 클래스를 만들고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Professor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클래스에서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getPhone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()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메소드를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재정의하라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그리고 이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메소드에서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슈퍼 클래스의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메소드를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호출하도록 작성하라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64841" y="2738564"/>
            <a:ext cx="4020945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public class Overriding {</a:t>
            </a:r>
          </a:p>
          <a:p>
            <a:pPr defTabSz="180000"/>
            <a:r>
              <a:rPr lang="en-US" altLang="ko-KR" sz="1400" dirty="0" smtClean="0"/>
              <a:t>	public static void main(String[] 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) {</a:t>
            </a:r>
          </a:p>
          <a:p>
            <a:pPr defTabSz="180000"/>
            <a:r>
              <a:rPr lang="en-US" altLang="ko-KR" sz="1400" dirty="0" smtClean="0"/>
              <a:t>		Professor a = new Professor();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a.setPhone</a:t>
            </a:r>
            <a:r>
              <a:rPr lang="en-US" altLang="ko-KR" sz="1400" dirty="0" smtClean="0"/>
              <a:t>("011-123-1234");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a.getPhone</a:t>
            </a:r>
            <a:r>
              <a:rPr lang="en-US" altLang="ko-KR" sz="1400" dirty="0" smtClean="0"/>
              <a:t>());</a:t>
            </a:r>
          </a:p>
          <a:p>
            <a:pPr defTabSz="180000"/>
            <a:r>
              <a:rPr lang="en-US" altLang="ko-KR" sz="1400" dirty="0" smtClean="0"/>
              <a:t>		Person p = a;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</a:t>
            </a:r>
            <a:r>
              <a:rPr lang="en-US" altLang="ko-KR" sz="1400" b="1" dirty="0" err="1" smtClean="0"/>
              <a:t>p.getPhone</a:t>
            </a:r>
            <a:r>
              <a:rPr lang="en-US" altLang="ko-KR" sz="1400" b="1" dirty="0" smtClean="0"/>
              <a:t>()</a:t>
            </a:r>
            <a:r>
              <a:rPr lang="en-US" altLang="ko-KR" sz="1400" dirty="0" smtClean="0"/>
              <a:t>);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464841" y="5447613"/>
            <a:ext cx="1944378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rgbClr val="00B050"/>
                </a:solidFill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Professor : 011-123-1234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Professor : 011-123-1234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슬라이드 번호 개체 틀 1"/>
          <p:cNvSpPr txBox="1">
            <a:spLocks/>
          </p:cNvSpPr>
          <p:nvPr/>
        </p:nvSpPr>
        <p:spPr>
          <a:xfrm>
            <a:off x="152400" y="14246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6BD2C2-3D3B-4E94-BD92-61B02C5F4DEE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2495601" y="4088654"/>
            <a:ext cx="1728192" cy="569446"/>
          </a:xfrm>
          <a:prstGeom prst="wedgeRoundRectCallout">
            <a:avLst>
              <a:gd name="adj1" fmla="val 5178"/>
              <a:gd name="adj2" fmla="val 16818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super.getPhone</a:t>
            </a:r>
            <a:r>
              <a:rPr lang="en-US" altLang="ko-KR" sz="1000" dirty="0">
                <a:solidFill>
                  <a:schemeClr val="tx1"/>
                </a:solidFill>
              </a:rPr>
              <a:t>()</a:t>
            </a:r>
            <a:r>
              <a:rPr lang="ko-KR" altLang="en-US" sz="1000" dirty="0">
                <a:solidFill>
                  <a:schemeClr val="tx1"/>
                </a:solidFill>
              </a:rPr>
              <a:t>은 아래  </a:t>
            </a:r>
            <a:r>
              <a:rPr lang="en-US" altLang="ko-KR" sz="1000" dirty="0" err="1">
                <a:solidFill>
                  <a:schemeClr val="tx1"/>
                </a:solidFill>
              </a:rPr>
              <a:t>p.getPhone</a:t>
            </a:r>
            <a:r>
              <a:rPr lang="en-US" altLang="ko-KR" sz="1000" dirty="0">
                <a:solidFill>
                  <a:schemeClr val="tx1"/>
                </a:solidFill>
              </a:rPr>
              <a:t>()</a:t>
            </a:r>
            <a:r>
              <a:rPr lang="ko-KR" altLang="en-US" sz="1000" dirty="0">
                <a:solidFill>
                  <a:schemeClr val="tx1"/>
                </a:solidFill>
              </a:rPr>
              <a:t>과 달리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동적 바인딩이 일어나지 않는다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6829602" y="5167966"/>
            <a:ext cx="1656184" cy="569446"/>
          </a:xfrm>
          <a:prstGeom prst="wedgeRoundRectCallout">
            <a:avLst>
              <a:gd name="adj1" fmla="val -32205"/>
              <a:gd name="adj2" fmla="val -174715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동적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바인딩에 의해 </a:t>
            </a:r>
            <a:r>
              <a:rPr lang="en-US" altLang="ko-KR" sz="1000" dirty="0">
                <a:solidFill>
                  <a:schemeClr val="tx1"/>
                </a:solidFill>
              </a:rPr>
              <a:t>Professor</a:t>
            </a:r>
            <a:r>
              <a:rPr lang="ko-KR" altLang="en-US" sz="1000" dirty="0">
                <a:solidFill>
                  <a:schemeClr val="tx1"/>
                </a:solidFill>
              </a:rPr>
              <a:t>의 </a:t>
            </a:r>
            <a:r>
              <a:rPr lang="en-US" altLang="ko-KR" sz="1000" dirty="0" err="1">
                <a:solidFill>
                  <a:schemeClr val="tx1"/>
                </a:solidFill>
              </a:rPr>
              <a:t>getPhone</a:t>
            </a:r>
            <a:r>
              <a:rPr lang="en-US" altLang="ko-KR" sz="1000" dirty="0">
                <a:solidFill>
                  <a:schemeClr val="tx1"/>
                </a:solidFill>
              </a:rPr>
              <a:t>() </a:t>
            </a:r>
            <a:r>
              <a:rPr lang="ko-KR" altLang="en-US" sz="1000" dirty="0">
                <a:solidFill>
                  <a:schemeClr val="tx1"/>
                </a:solidFill>
              </a:rPr>
              <a:t>호출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363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오버라이딩</a:t>
            </a:r>
            <a:r>
              <a:rPr lang="ko-KR" altLang="en-US" dirty="0" smtClean="0"/>
              <a:t> </a:t>
            </a:r>
            <a:r>
              <a:rPr lang="en-US" altLang="ko-KR" dirty="0" smtClean="0"/>
              <a:t>vs. </a:t>
            </a:r>
            <a:r>
              <a:rPr lang="ko-KR" altLang="en-US" dirty="0" smtClean="0"/>
              <a:t>오버로딩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41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46137922"/>
              </p:ext>
            </p:extLst>
          </p:nvPr>
        </p:nvGraphicFramePr>
        <p:xfrm>
          <a:off x="827584" y="1844824"/>
          <a:ext cx="7344816" cy="3831336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792088"/>
                <a:gridCol w="3361256"/>
                <a:gridCol w="3191472"/>
              </a:tblGrid>
              <a:tr h="342519">
                <a:tc>
                  <a:txBody>
                    <a:bodyPr/>
                    <a:lstStyle/>
                    <a:p>
                      <a:pPr marL="0" marR="0" indent="0" algn="just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비교요소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메소드 오버로딩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메소드 오버라이딩</a:t>
                      </a:r>
                    </a:p>
                  </a:txBody>
                  <a:tcPr marL="64770" marR="64770" marT="17907" marB="17907" anchor="ctr"/>
                </a:tc>
              </a:tr>
              <a:tr h="748919">
                <a:tc>
                  <a:txBody>
                    <a:bodyPr/>
                    <a:lstStyle/>
                    <a:p>
                      <a:pPr marL="0" marR="0" indent="0" algn="just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정의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같은 클래스나 상속 관계에서 동일한 이름의 </a:t>
                      </a:r>
                      <a:r>
                        <a:rPr kumimoji="0"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메소드</a:t>
                      </a:r>
                      <a:r>
                        <a:rPr kumimoji="0"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중복 </a:t>
                      </a: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작성</a:t>
                      </a:r>
                      <a:endParaRPr kumimoji="0"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서브 클래스에서 </a:t>
                      </a: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슈퍼 </a:t>
                      </a:r>
                      <a:r>
                        <a:rPr kumimoji="0"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클래스에 있는 </a:t>
                      </a:r>
                      <a:r>
                        <a:rPr kumimoji="0"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메소드와</a:t>
                      </a:r>
                      <a:r>
                        <a:rPr kumimoji="0"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동일한 이름의 </a:t>
                      </a:r>
                      <a:r>
                        <a:rPr kumimoji="0"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메소드</a:t>
                      </a:r>
                      <a:r>
                        <a:rPr kumimoji="0"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재작성</a:t>
                      </a:r>
                      <a:endParaRPr kumimoji="0"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just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관계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동일한 클래스 내 혹은 상속 관계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상속 관계</a:t>
                      </a:r>
                    </a:p>
                  </a:txBody>
                  <a:tcPr marL="64770" marR="64770" marT="17907" marB="17907" anchor="ctr"/>
                </a:tc>
              </a:tr>
              <a:tr h="569214">
                <a:tc>
                  <a:txBody>
                    <a:bodyPr/>
                    <a:lstStyle/>
                    <a:p>
                      <a:pPr marL="0" marR="0" indent="0" algn="just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목적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이름이 같은 여러 개의 메소드를 중복 정의하여 사용의 편리성을 향상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슈퍼 </a:t>
                      </a:r>
                      <a:r>
                        <a:rPr kumimoji="0"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클래스에 구현된 </a:t>
                      </a:r>
                      <a:r>
                        <a:rPr kumimoji="0"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메소드를</a:t>
                      </a:r>
                      <a:r>
                        <a:rPr kumimoji="0"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무시하고 서브 클래스에서 새로운 기능의 </a:t>
                      </a:r>
                      <a:r>
                        <a:rPr kumimoji="0"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메소드를</a:t>
                      </a:r>
                      <a:r>
                        <a:rPr kumimoji="0"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재정의 하고자 함</a:t>
                      </a:r>
                    </a:p>
                  </a:txBody>
                  <a:tcPr marL="64770" marR="64770" marT="17907" marB="17907" anchor="ctr"/>
                </a:tc>
              </a:tr>
              <a:tr h="748919">
                <a:tc>
                  <a:txBody>
                    <a:bodyPr/>
                    <a:lstStyle/>
                    <a:p>
                      <a:pPr marL="0" marR="0" indent="0" algn="just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조건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메소드</a:t>
                      </a:r>
                      <a:r>
                        <a:rPr kumimoji="0"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이름은 반드시 동일함</a:t>
                      </a:r>
                      <a:r>
                        <a:rPr kumimoji="0"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메소드의</a:t>
                      </a:r>
                      <a:r>
                        <a:rPr kumimoji="0"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인자의 개수나 인자의 타입이 달라야 성립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메소드의</a:t>
                      </a:r>
                      <a:r>
                        <a:rPr kumimoji="0"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이름</a:t>
                      </a:r>
                      <a:r>
                        <a:rPr kumimoji="0"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인자의 타입</a:t>
                      </a:r>
                      <a:r>
                        <a:rPr kumimoji="0"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인자의 개수</a:t>
                      </a:r>
                      <a:r>
                        <a:rPr kumimoji="0"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인자의 리턴 타입 등이 모두 동일하여야 성립</a:t>
                      </a:r>
                    </a:p>
                  </a:txBody>
                  <a:tcPr marL="64770" marR="64770" marT="17907" marB="17907" anchor="ctr"/>
                </a:tc>
              </a:tr>
              <a:tr h="748919">
                <a:tc>
                  <a:txBody>
                    <a:bodyPr/>
                    <a:lstStyle/>
                    <a:p>
                      <a:pPr marL="0" marR="0" indent="0" algn="just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바인딩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정적 바인딩</a:t>
                      </a:r>
                      <a:r>
                        <a:rPr kumimoji="0"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 시에 중복된 </a:t>
                      </a:r>
                      <a:r>
                        <a:rPr kumimoji="0"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메소드</a:t>
                      </a:r>
                      <a:r>
                        <a:rPr kumimoji="0"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중 호출되는 </a:t>
                      </a:r>
                      <a:r>
                        <a:rPr kumimoji="0"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메소드</a:t>
                      </a:r>
                      <a:r>
                        <a:rPr kumimoji="0"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결정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동적 바인딩</a:t>
                      </a:r>
                      <a:r>
                        <a:rPr kumimoji="0"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실행 시간에 </a:t>
                      </a:r>
                      <a:r>
                        <a:rPr kumimoji="0"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오버라이딩된</a:t>
                      </a:r>
                      <a:r>
                        <a:rPr kumimoji="0"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메소드</a:t>
                      </a:r>
                      <a:r>
                        <a:rPr kumimoji="0"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찾아 호출</a:t>
                      </a: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74892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추상 메소드와 추상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324036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추상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(abstract method)</a:t>
            </a:r>
          </a:p>
          <a:p>
            <a:pPr lvl="1"/>
            <a:r>
              <a:rPr lang="ko-KR" altLang="en-US" dirty="0" smtClean="0"/>
              <a:t>선언되어 있으나 구현되어 있지 않은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추상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선</a:t>
            </a:r>
            <a:r>
              <a:rPr lang="ko-KR" altLang="en-US" dirty="0"/>
              <a:t>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abstract </a:t>
            </a:r>
            <a:r>
              <a:rPr lang="ko-KR" altLang="en-US" dirty="0" smtClean="0"/>
              <a:t>키워드로 선언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ex) public abstract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getValue</a:t>
            </a:r>
            <a:r>
              <a:rPr lang="en-US" altLang="ko-KR" dirty="0" smtClean="0"/>
              <a:t>();</a:t>
            </a:r>
          </a:p>
          <a:p>
            <a:pPr lvl="1"/>
            <a:r>
              <a:rPr lang="ko-KR" altLang="en-US" dirty="0" smtClean="0"/>
              <a:t>추상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서브 클래스에서 </a:t>
            </a:r>
            <a:r>
              <a:rPr lang="ko-KR" altLang="en-US" dirty="0" err="1" smtClean="0"/>
              <a:t>오버라이딩하여</a:t>
            </a:r>
            <a:r>
              <a:rPr lang="ko-KR" altLang="en-US" dirty="0" smtClean="0"/>
              <a:t> 구현</a:t>
            </a:r>
            <a:endParaRPr lang="en-US" altLang="ko-KR" dirty="0" smtClean="0"/>
          </a:p>
          <a:p>
            <a:r>
              <a:rPr lang="ko-KR" altLang="en-US" dirty="0" smtClean="0"/>
              <a:t>추상 클래스</a:t>
            </a:r>
            <a:r>
              <a:rPr lang="en-US" altLang="ko-KR" dirty="0" smtClean="0"/>
              <a:t>(abstract class)</a:t>
            </a:r>
          </a:p>
          <a:p>
            <a:pPr marL="822960" lvl="1" indent="-457200">
              <a:buFont typeface="+mj-lt"/>
              <a:buAutoNum type="arabicPeriod"/>
            </a:pPr>
            <a:r>
              <a:rPr lang="ko-KR" altLang="en-US" dirty="0" smtClean="0"/>
              <a:t>추상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하나라도 가진 클래스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 앞에 반드시 </a:t>
            </a:r>
            <a:r>
              <a:rPr lang="en-US" altLang="ko-KR" dirty="0" smtClean="0"/>
              <a:t>abstract</a:t>
            </a:r>
            <a:r>
              <a:rPr lang="ko-KR" altLang="en-US" dirty="0" smtClean="0"/>
              <a:t>라고 선언해야 함</a:t>
            </a:r>
            <a:endParaRPr lang="en-US" altLang="ko-KR" dirty="0" smtClean="0"/>
          </a:p>
          <a:p>
            <a:pPr marL="822960" lvl="1" indent="-457200">
              <a:buFont typeface="+mj-lt"/>
              <a:buAutoNum type="arabicPeriod"/>
            </a:pPr>
            <a:r>
              <a:rPr lang="ko-KR" altLang="en-US" dirty="0" smtClean="0"/>
              <a:t>추상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하나도 없지만 클래스 앞에 </a:t>
            </a:r>
            <a:r>
              <a:rPr lang="en-US" altLang="ko-KR" dirty="0" smtClean="0"/>
              <a:t>abstract</a:t>
            </a:r>
            <a:r>
              <a:rPr lang="ko-KR" altLang="en-US" dirty="0" smtClean="0"/>
              <a:t>로 선언한 경우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799160" y="4725144"/>
            <a:ext cx="3429024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b="1" dirty="0" smtClean="0"/>
              <a:t>abstract</a:t>
            </a:r>
            <a:r>
              <a:rPr lang="en-US" altLang="ko-KR" sz="1400" dirty="0" smtClean="0"/>
              <a:t> class </a:t>
            </a:r>
            <a:r>
              <a:rPr lang="en-US" altLang="ko-KR" sz="1400" dirty="0" err="1" smtClean="0"/>
              <a:t>DObject</a:t>
            </a:r>
            <a:r>
              <a:rPr lang="en-US" altLang="ko-KR" sz="1400" dirty="0" smtClean="0"/>
              <a:t> {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 err="1" smtClean="0"/>
              <a:t>DObject</a:t>
            </a:r>
            <a:r>
              <a:rPr lang="en-US" altLang="ko-KR" sz="1400" dirty="0" smtClean="0"/>
              <a:t> next;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 err="1" smtClean="0"/>
              <a:t>DObject</a:t>
            </a:r>
            <a:r>
              <a:rPr lang="en-US" altLang="ko-KR" sz="1400" dirty="0" smtClean="0"/>
              <a:t>() { next = null;}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abstract public void draw() ;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134513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 </a:t>
            </a:r>
            <a:r>
              <a:rPr lang="ko-KR" altLang="en-US" dirty="0" smtClean="0"/>
              <a:t>가지 종류의 추상 클래스 사례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79435" y="1455722"/>
            <a:ext cx="4460232" cy="16004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// </a:t>
            </a:r>
            <a:r>
              <a:rPr lang="ko-KR" altLang="en-US" sz="1400" dirty="0"/>
              <a:t>추상 </a:t>
            </a:r>
            <a:r>
              <a:rPr lang="ko-KR" altLang="en-US" sz="1400" dirty="0" err="1"/>
              <a:t>메소드를</a:t>
            </a:r>
            <a:r>
              <a:rPr lang="ko-KR" altLang="en-US" sz="1400" dirty="0"/>
              <a:t> 가진 추상 </a:t>
            </a:r>
            <a:r>
              <a:rPr lang="ko-KR" altLang="en-US" sz="1400" dirty="0" smtClean="0"/>
              <a:t>클래스</a:t>
            </a:r>
            <a:endParaRPr lang="en-US" altLang="ko-KR" sz="1400" dirty="0" smtClean="0"/>
          </a:p>
          <a:p>
            <a:pPr defTabSz="180000"/>
            <a:endParaRPr lang="en-US" altLang="ko-KR" sz="1400" b="1" dirty="0" smtClean="0"/>
          </a:p>
          <a:p>
            <a:pPr defTabSz="180000"/>
            <a:r>
              <a:rPr lang="en-US" altLang="ko-KR" sz="1400" b="1" dirty="0" smtClean="0"/>
              <a:t>abstract </a:t>
            </a:r>
            <a:r>
              <a:rPr lang="en-US" altLang="ko-KR" sz="1400" dirty="0"/>
              <a:t>class </a:t>
            </a:r>
            <a:r>
              <a:rPr lang="en-US" altLang="ko-KR" sz="1400" dirty="0" err="1"/>
              <a:t>DObject</a:t>
            </a:r>
            <a:r>
              <a:rPr lang="en-US" altLang="ko-KR" sz="1400" dirty="0"/>
              <a:t> { // </a:t>
            </a:r>
            <a:r>
              <a:rPr lang="ko-KR" altLang="en-US" sz="1400" dirty="0"/>
              <a:t>추상 클래스 선언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 err="1"/>
              <a:t>DObject</a:t>
            </a:r>
            <a:r>
              <a:rPr lang="en-US" altLang="ko-KR" sz="1400" dirty="0"/>
              <a:t> next;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 err="1"/>
              <a:t>DObject</a:t>
            </a:r>
            <a:r>
              <a:rPr lang="en-US" altLang="ko-KR" sz="1400" dirty="0"/>
              <a:t>() { next = null; }</a:t>
            </a:r>
          </a:p>
          <a:p>
            <a:pPr defTabSz="180000"/>
            <a:r>
              <a:rPr lang="en-US" altLang="ko-KR" sz="1400" b="1" dirty="0" smtClean="0"/>
              <a:t>	abstract </a:t>
            </a:r>
            <a:r>
              <a:rPr lang="en-US" altLang="ko-KR" sz="1400" b="1" dirty="0"/>
              <a:t>public void draw(); </a:t>
            </a:r>
            <a:r>
              <a:rPr lang="en-US" altLang="ko-KR" sz="1400" dirty="0"/>
              <a:t>// </a:t>
            </a:r>
            <a:r>
              <a:rPr lang="ko-KR" altLang="en-US" sz="1400" dirty="0"/>
              <a:t>추상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선언</a:t>
            </a:r>
          </a:p>
          <a:p>
            <a:pPr defTabSz="180000"/>
            <a:r>
              <a:rPr lang="en-US" altLang="ko-KR" sz="1400" b="1" dirty="0"/>
              <a:t>}</a:t>
            </a:r>
            <a:endParaRPr lang="en-US" altLang="ko-KR" sz="14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1979712" y="3429000"/>
            <a:ext cx="3659679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// </a:t>
            </a:r>
            <a:r>
              <a:rPr lang="ko-KR" altLang="en-US" sz="1400" dirty="0"/>
              <a:t>추상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없는 추상 </a:t>
            </a:r>
            <a:r>
              <a:rPr lang="ko-KR" altLang="en-US" sz="1400" dirty="0" smtClean="0"/>
              <a:t>클래스</a:t>
            </a:r>
            <a:endParaRPr lang="en-US" altLang="ko-KR" sz="1400" dirty="0" smtClean="0"/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b="1" dirty="0"/>
              <a:t>abstract </a:t>
            </a:r>
            <a:r>
              <a:rPr lang="en-US" altLang="ko-KR" sz="1400" dirty="0"/>
              <a:t>class Person { // </a:t>
            </a:r>
            <a:r>
              <a:rPr lang="ko-KR" altLang="en-US" sz="1400" dirty="0"/>
              <a:t>추상 클래스 선언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/>
              <a:t>String name;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/>
              <a:t>Person(String name) {</a:t>
            </a:r>
          </a:p>
          <a:p>
            <a:pPr defTabSz="180000"/>
            <a:r>
              <a:rPr lang="en-US" altLang="ko-KR" sz="1400" dirty="0" smtClean="0"/>
              <a:t>		this.name </a:t>
            </a:r>
            <a:r>
              <a:rPr lang="en-US" altLang="ko-KR" sz="1400" dirty="0"/>
              <a:t>= name;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public </a:t>
            </a:r>
            <a:r>
              <a:rPr lang="en-US" altLang="ko-KR" sz="1400" dirty="0"/>
              <a:t>String </a:t>
            </a:r>
            <a:r>
              <a:rPr lang="en-US" altLang="ko-KR" sz="1400" dirty="0" err="1"/>
              <a:t>getName</a:t>
            </a:r>
            <a:r>
              <a:rPr lang="en-US" altLang="ko-KR" sz="1400" dirty="0"/>
              <a:t>() {</a:t>
            </a:r>
          </a:p>
          <a:p>
            <a:pPr defTabSz="180000"/>
            <a:r>
              <a:rPr lang="en-US" altLang="ko-KR" sz="1400" dirty="0" smtClean="0"/>
              <a:t>		return </a:t>
            </a:r>
            <a:r>
              <a:rPr lang="en-US" altLang="ko-KR" sz="1400" dirty="0"/>
              <a:t>name;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  <a:endParaRPr lang="en-US" altLang="ko-KR" sz="14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6411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추상 클래스 특성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추상 클래스의 객체는 생성할 수 없다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추상 클래스 필요성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계층적 상속 관계를 갖는 클래스 구조를 만들 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설계와 구현 분리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슈퍼 클래스에서는 개념적 특징 정의</a:t>
            </a:r>
            <a:endParaRPr lang="en-US" altLang="ko-KR" dirty="0"/>
          </a:p>
          <a:p>
            <a:pPr lvl="2"/>
            <a:r>
              <a:rPr lang="ko-KR" altLang="en-US" dirty="0" smtClean="0"/>
              <a:t>서브 클래스에서 구체적 행위 구현</a:t>
            </a:r>
            <a:endParaRPr lang="en-US" altLang="ko-KR" dirty="0" smtClean="0"/>
          </a:p>
          <a:p>
            <a:r>
              <a:rPr lang="ko-KR" altLang="en-US" dirty="0" smtClean="0"/>
              <a:t>추상 클래스의 상속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추상 클래스를 상속받아</a:t>
            </a:r>
            <a:r>
              <a:rPr lang="en-US" altLang="ko-KR" dirty="0" smtClean="0"/>
              <a:t>,</a:t>
            </a:r>
            <a:r>
              <a:rPr lang="ko-KR" altLang="en-US" dirty="0" smtClean="0"/>
              <a:t> 추상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구현하지 않으면 서브 클래스도 추상 클래스 됨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서브 클래스도 </a:t>
            </a:r>
            <a:r>
              <a:rPr lang="en-US" altLang="ko-KR" dirty="0" smtClean="0"/>
              <a:t>abstract</a:t>
            </a:r>
            <a:r>
              <a:rPr lang="ko-KR" altLang="en-US" dirty="0" smtClean="0"/>
              <a:t>로 선언할 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서브 클래스에서 추상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구현하면 서브 클래스는 추상 클래스가 되지 않음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865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클래스의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 불가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27584" y="1484784"/>
            <a:ext cx="8064896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/>
              <a:t>abstract</a:t>
            </a:r>
            <a:r>
              <a:rPr lang="en-US" altLang="ko-KR" sz="1400" dirty="0"/>
              <a:t> class </a:t>
            </a:r>
            <a:r>
              <a:rPr lang="en-US" altLang="ko-KR" sz="1400" dirty="0" err="1"/>
              <a:t>DObject</a:t>
            </a:r>
            <a:r>
              <a:rPr lang="en-US" altLang="ko-KR" sz="1400" dirty="0"/>
              <a:t> { // </a:t>
            </a:r>
            <a:r>
              <a:rPr lang="ko-KR" altLang="en-US" sz="1400" dirty="0"/>
              <a:t>추상 클래스 선언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 err="1"/>
              <a:t>DObject</a:t>
            </a:r>
            <a:r>
              <a:rPr lang="en-US" altLang="ko-KR" sz="1400" dirty="0"/>
              <a:t> next</a:t>
            </a:r>
            <a:r>
              <a:rPr lang="en-US" altLang="ko-KR" sz="1400" dirty="0" smtClean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 err="1"/>
              <a:t>DObject</a:t>
            </a:r>
            <a:r>
              <a:rPr lang="en-US" altLang="ko-KR" sz="1400" dirty="0"/>
              <a:t>() { next = null; }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abstract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public void draw(); // </a:t>
            </a:r>
            <a:r>
              <a:rPr lang="ko-KR" altLang="en-US" sz="1400" dirty="0"/>
              <a:t>추상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선언</a:t>
            </a:r>
          </a:p>
          <a:p>
            <a:pPr defTabSz="180000"/>
            <a:r>
              <a:rPr lang="en-US" altLang="ko-KR" sz="1400" dirty="0" smtClean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AbstractError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/>
              <a:t>static void main(String 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DObject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obj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err="1" smtClean="0"/>
              <a:t>obj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= new </a:t>
            </a:r>
            <a:r>
              <a:rPr lang="en-US" altLang="ko-KR" sz="1400" b="1" dirty="0" err="1"/>
              <a:t>DObject</a:t>
            </a:r>
            <a:r>
              <a:rPr lang="en-US" altLang="ko-KR" sz="1400" b="1" dirty="0"/>
              <a:t>(); </a:t>
            </a:r>
            <a:r>
              <a:rPr lang="en-US" altLang="ko-KR" sz="1400" dirty="0"/>
              <a:t>// </a:t>
            </a:r>
            <a:r>
              <a:rPr lang="ko-KR" altLang="en-US" sz="1400" dirty="0"/>
              <a:t>컴파일 오류</a:t>
            </a:r>
            <a:r>
              <a:rPr lang="en-US" altLang="ko-KR" sz="1400" dirty="0"/>
              <a:t>, </a:t>
            </a:r>
            <a:r>
              <a:rPr lang="ko-KR" altLang="en-US" sz="1400" dirty="0"/>
              <a:t>추상 클래스 </a:t>
            </a:r>
            <a:r>
              <a:rPr lang="en-US" altLang="ko-KR" sz="1400" dirty="0" err="1" smtClean="0"/>
              <a:t>DObject</a:t>
            </a:r>
            <a:r>
              <a:rPr lang="ko-KR" altLang="en-US" sz="1400" dirty="0"/>
              <a:t>의 </a:t>
            </a:r>
            <a:r>
              <a:rPr lang="ko-KR" altLang="en-US" sz="1400" dirty="0" err="1"/>
              <a:t>인스턴스를</a:t>
            </a:r>
            <a:r>
              <a:rPr lang="ko-KR" altLang="en-US" sz="1400" dirty="0"/>
              <a:t> 생성할 수 없다</a:t>
            </a:r>
            <a:r>
              <a:rPr lang="en-US" altLang="ko-KR" sz="1400" dirty="0"/>
              <a:t>.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obj.draw</a:t>
            </a:r>
            <a:r>
              <a:rPr lang="en-US" altLang="ko-KR" sz="1400" dirty="0"/>
              <a:t>(); // </a:t>
            </a:r>
            <a:r>
              <a:rPr lang="ko-KR" altLang="en-US" sz="1400" dirty="0"/>
              <a:t>컴파일 오류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00361" y="4869160"/>
            <a:ext cx="7077075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자유형 5"/>
          <p:cNvSpPr/>
          <p:nvPr/>
        </p:nvSpPr>
        <p:spPr>
          <a:xfrm>
            <a:off x="303147" y="3781425"/>
            <a:ext cx="954153" cy="1218152"/>
          </a:xfrm>
          <a:custGeom>
            <a:avLst/>
            <a:gdLst>
              <a:gd name="connsiteX0" fmla="*/ 782703 w 954153"/>
              <a:gd name="connsiteY0" fmla="*/ 1171575 h 1218152"/>
              <a:gd name="connsiteX1" fmla="*/ 725553 w 954153"/>
              <a:gd name="connsiteY1" fmla="*/ 1143000 h 1218152"/>
              <a:gd name="connsiteX2" fmla="*/ 1653 w 954153"/>
              <a:gd name="connsiteY2" fmla="*/ 466725 h 1218152"/>
              <a:gd name="connsiteX3" fmla="*/ 954153 w 954153"/>
              <a:gd name="connsiteY3" fmla="*/ 0 h 121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4153" h="1218152">
                <a:moveTo>
                  <a:pt x="782703" y="1171575"/>
                </a:moveTo>
                <a:cubicBezTo>
                  <a:pt x="819215" y="1216025"/>
                  <a:pt x="855728" y="1260475"/>
                  <a:pt x="725553" y="1143000"/>
                </a:cubicBezTo>
                <a:cubicBezTo>
                  <a:pt x="595378" y="1025525"/>
                  <a:pt x="-36447" y="657225"/>
                  <a:pt x="1653" y="466725"/>
                </a:cubicBezTo>
                <a:cubicBezTo>
                  <a:pt x="39753" y="276225"/>
                  <a:pt x="496953" y="138112"/>
                  <a:pt x="954153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574966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클래스의 활용 예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4348" y="4857760"/>
            <a:ext cx="2571768" cy="101566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Line extends </a:t>
            </a:r>
            <a:r>
              <a:rPr lang="en-US" altLang="ko-KR" sz="1200" dirty="0" err="1" smtClean="0"/>
              <a:t>DObject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public void draw() {</a:t>
            </a:r>
          </a:p>
          <a:p>
            <a:pPr defTabSz="180000"/>
            <a:r>
              <a:rPr lang="en-US" altLang="ko-KR" sz="1200" b="1" dirty="0" smtClean="0"/>
              <a:t>		 </a:t>
            </a:r>
            <a:r>
              <a:rPr lang="en-US" altLang="ko-KR" sz="1200" b="1" dirty="0" err="1" smtClean="0"/>
              <a:t>System.out.println</a:t>
            </a:r>
            <a:r>
              <a:rPr lang="en-US" altLang="ko-KR" sz="1200" b="1" dirty="0" smtClean="0"/>
              <a:t>(“Line”);</a:t>
            </a:r>
          </a:p>
          <a:p>
            <a:pPr defTabSz="180000"/>
            <a:r>
              <a:rPr lang="en-US" altLang="ko-KR" sz="1200" b="1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500430" y="4857760"/>
            <a:ext cx="2571666" cy="101566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</a:t>
            </a:r>
            <a:r>
              <a:rPr lang="en-US" altLang="ko-KR" sz="1200" dirty="0" err="1" smtClean="0"/>
              <a:t>Rect</a:t>
            </a:r>
            <a:r>
              <a:rPr lang="en-US" altLang="ko-KR" sz="1200" dirty="0" smtClean="0"/>
              <a:t> extends </a:t>
            </a:r>
            <a:r>
              <a:rPr lang="en-US" altLang="ko-KR" sz="1200" dirty="0" err="1" smtClean="0"/>
              <a:t>DObject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public void draw() {</a:t>
            </a:r>
          </a:p>
          <a:p>
            <a:pPr defTabSz="180000"/>
            <a:r>
              <a:rPr lang="en-US" altLang="ko-KR" sz="1200" b="1" dirty="0" smtClean="0"/>
              <a:t>		 </a:t>
            </a:r>
            <a:r>
              <a:rPr lang="en-US" altLang="ko-KR" sz="1200" b="1" dirty="0" err="1" smtClean="0"/>
              <a:t>System.out.println</a:t>
            </a:r>
            <a:r>
              <a:rPr lang="en-US" altLang="ko-KR" sz="1200" b="1" dirty="0" smtClean="0"/>
              <a:t>(“</a:t>
            </a:r>
            <a:r>
              <a:rPr lang="en-US" altLang="ko-KR" sz="1200" b="1" dirty="0" err="1" smtClean="0"/>
              <a:t>Rect</a:t>
            </a:r>
            <a:r>
              <a:rPr lang="en-US" altLang="ko-KR" sz="1200" b="1" dirty="0" smtClean="0"/>
              <a:t>”);</a:t>
            </a:r>
          </a:p>
          <a:p>
            <a:pPr defTabSz="180000"/>
            <a:r>
              <a:rPr lang="en-US" altLang="ko-KR" sz="1200" b="1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215074" y="4857760"/>
            <a:ext cx="2631233" cy="101566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200" dirty="0" smtClean="0"/>
              <a:t>class Circle extends </a:t>
            </a:r>
            <a:r>
              <a:rPr lang="en-US" altLang="ko-KR" sz="1200" dirty="0" err="1" smtClean="0"/>
              <a:t>DObject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public void draw() {</a:t>
            </a:r>
          </a:p>
          <a:p>
            <a:pPr defTabSz="180000"/>
            <a:r>
              <a:rPr lang="en-US" altLang="ko-KR" sz="1200" b="1" dirty="0" smtClean="0"/>
              <a:t>		 </a:t>
            </a:r>
            <a:r>
              <a:rPr lang="en-US" altLang="ko-KR" sz="1200" b="1" dirty="0" err="1" smtClean="0"/>
              <a:t>System.out.println</a:t>
            </a:r>
            <a:r>
              <a:rPr lang="en-US" altLang="ko-KR" sz="1200" b="1" dirty="0" smtClean="0"/>
              <a:t>(“Circle”);</a:t>
            </a:r>
          </a:p>
          <a:p>
            <a:pPr defTabSz="180000"/>
            <a:r>
              <a:rPr lang="en-US" altLang="ko-KR" sz="1200" b="1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cxnSp>
        <p:nvCxnSpPr>
          <p:cNvPr id="9" name="꺾인 연결선 8"/>
          <p:cNvCxnSpPr>
            <a:stCxn id="5" idx="0"/>
          </p:cNvCxnSpPr>
          <p:nvPr/>
        </p:nvCxnSpPr>
        <p:spPr>
          <a:xfrm rot="5400000" flipH="1" flipV="1">
            <a:off x="3051049" y="3122495"/>
            <a:ext cx="684448" cy="278608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6" idx="0"/>
          </p:cNvCxnSpPr>
          <p:nvPr/>
        </p:nvCxnSpPr>
        <p:spPr>
          <a:xfrm rot="5400000" flipH="1" flipV="1">
            <a:off x="4444065" y="4515512"/>
            <a:ext cx="684447" cy="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7" idx="0"/>
          </p:cNvCxnSpPr>
          <p:nvPr/>
        </p:nvCxnSpPr>
        <p:spPr>
          <a:xfrm rot="16200000" flipV="1">
            <a:off x="5816279" y="3143347"/>
            <a:ext cx="684448" cy="274437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71868" y="2786058"/>
            <a:ext cx="2643206" cy="120032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b="1" dirty="0" smtClean="0">
                <a:solidFill>
                  <a:srgbClr val="FF0000"/>
                </a:solidFill>
              </a:rPr>
              <a:t>abstract </a:t>
            </a:r>
            <a:r>
              <a:rPr lang="en-US" altLang="ko-KR" sz="1200" dirty="0" smtClean="0"/>
              <a:t>class </a:t>
            </a:r>
            <a:r>
              <a:rPr lang="en-US" altLang="ko-KR" sz="1200" dirty="0" err="1" smtClean="0"/>
              <a:t>DObject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 err="1" smtClean="0"/>
              <a:t>DObject</a:t>
            </a:r>
            <a:r>
              <a:rPr lang="en-US" altLang="ko-KR" sz="1200" dirty="0" smtClean="0"/>
              <a:t> next;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 err="1" smtClean="0"/>
              <a:t>DObject</a:t>
            </a:r>
            <a:r>
              <a:rPr lang="en-US" altLang="ko-KR" sz="1200" dirty="0" smtClean="0"/>
              <a:t>() { next = null;}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abstract public void draw();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5143504" y="249021"/>
            <a:ext cx="3857652" cy="2786082"/>
            <a:chOff x="4429124" y="177583"/>
            <a:chExt cx="3857652" cy="2786082"/>
          </a:xfrm>
        </p:grpSpPr>
        <p:sp>
          <p:nvSpPr>
            <p:cNvPr id="13" name="TextBox 12"/>
            <p:cNvSpPr txBox="1"/>
            <p:nvPr/>
          </p:nvSpPr>
          <p:spPr>
            <a:xfrm>
              <a:off x="4714876" y="785794"/>
              <a:ext cx="3286148" cy="156966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defTabSz="180000"/>
              <a:r>
                <a:rPr lang="en-US" altLang="ko-KR" sz="1200" dirty="0" smtClean="0"/>
                <a:t>class </a:t>
              </a:r>
              <a:r>
                <a:rPr lang="en-US" altLang="ko-KR" sz="1200" dirty="0" err="1" smtClean="0"/>
                <a:t>DObject</a:t>
              </a:r>
              <a:r>
                <a:rPr lang="en-US" altLang="ko-KR" sz="1200" dirty="0" smtClean="0"/>
                <a:t> {</a:t>
              </a:r>
            </a:p>
            <a:p>
              <a:pPr defTabSz="180000"/>
              <a:r>
                <a:rPr lang="en-US" altLang="ko-KR" sz="1200" dirty="0" smtClean="0"/>
                <a:t>	public </a:t>
              </a:r>
              <a:r>
                <a:rPr lang="en-US" altLang="ko-KR" sz="1200" dirty="0" err="1" smtClean="0"/>
                <a:t>DObject</a:t>
              </a:r>
              <a:r>
                <a:rPr lang="en-US" altLang="ko-KR" sz="1200" dirty="0" smtClean="0"/>
                <a:t> next;</a:t>
              </a:r>
            </a:p>
            <a:p>
              <a:pPr defTabSz="180000"/>
              <a:endParaRPr lang="en-US" altLang="ko-KR" sz="1200" dirty="0" smtClean="0"/>
            </a:p>
            <a:p>
              <a:pPr defTabSz="180000"/>
              <a:r>
                <a:rPr lang="en-US" altLang="ko-KR" sz="1200" dirty="0" smtClean="0"/>
                <a:t>	public </a:t>
              </a:r>
              <a:r>
                <a:rPr lang="en-US" altLang="ko-KR" sz="1200" dirty="0" err="1" smtClean="0"/>
                <a:t>DObject</a:t>
              </a:r>
              <a:r>
                <a:rPr lang="en-US" altLang="ko-KR" sz="1200" dirty="0" smtClean="0"/>
                <a:t>() { next = null;}</a:t>
              </a:r>
            </a:p>
            <a:p>
              <a:pPr defTabSz="180000"/>
              <a:r>
                <a:rPr lang="en-US" altLang="ko-KR" sz="1200" dirty="0" smtClean="0"/>
                <a:t>	</a:t>
              </a:r>
              <a:r>
                <a:rPr lang="en-US" altLang="ko-KR" sz="1200" b="1" dirty="0" smtClean="0"/>
                <a:t> public void draw() {</a:t>
              </a:r>
            </a:p>
            <a:p>
              <a:pPr defTabSz="180000"/>
              <a:r>
                <a:rPr lang="en-US" altLang="ko-KR" sz="1200" b="1" dirty="0" smtClean="0"/>
                <a:t>		</a:t>
              </a:r>
              <a:r>
                <a:rPr lang="en-US" altLang="ko-KR" sz="1200" b="1" dirty="0" err="1" smtClean="0"/>
                <a:t>System.out.println</a:t>
              </a:r>
              <a:r>
                <a:rPr lang="en-US" altLang="ko-KR" sz="1200" b="1" dirty="0" smtClean="0"/>
                <a:t>(“</a:t>
              </a:r>
              <a:r>
                <a:rPr lang="en-US" altLang="ko-KR" sz="1200" b="1" dirty="0" err="1" smtClean="0"/>
                <a:t>DObject</a:t>
              </a:r>
              <a:r>
                <a:rPr lang="en-US" altLang="ko-KR" sz="1200" b="1" dirty="0" smtClean="0"/>
                <a:t> draw”);</a:t>
              </a:r>
            </a:p>
            <a:p>
              <a:pPr defTabSz="180000"/>
              <a:r>
                <a:rPr lang="en-US" altLang="ko-KR" sz="1200" b="1" dirty="0" smtClean="0"/>
                <a:t>	}</a:t>
              </a:r>
            </a:p>
            <a:p>
              <a:pPr defTabSz="180000"/>
              <a:r>
                <a:rPr lang="en-US" altLang="ko-KR" sz="1200" dirty="0" smtClean="0"/>
                <a:t>}</a:t>
              </a:r>
              <a:endParaRPr lang="ko-KR" altLang="en-US" sz="1200" dirty="0"/>
            </a:p>
          </p:txBody>
        </p:sp>
        <p:sp>
          <p:nvSpPr>
            <p:cNvPr id="14" name="곱셈 기호 13"/>
            <p:cNvSpPr/>
            <p:nvPr/>
          </p:nvSpPr>
          <p:spPr>
            <a:xfrm>
              <a:off x="4429124" y="177583"/>
              <a:ext cx="3857652" cy="2786082"/>
            </a:xfrm>
            <a:prstGeom prst="mathMultiply">
              <a:avLst>
                <a:gd name="adj1" fmla="val 7956"/>
              </a:avLst>
            </a:prstGeom>
            <a:solidFill>
              <a:srgbClr val="FF0000">
                <a:alpha val="2902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18" name="자유형 17"/>
          <p:cNvSpPr/>
          <p:nvPr/>
        </p:nvSpPr>
        <p:spPr>
          <a:xfrm>
            <a:off x="6292645" y="2426892"/>
            <a:ext cx="922561" cy="798089"/>
          </a:xfrm>
          <a:custGeom>
            <a:avLst/>
            <a:gdLst>
              <a:gd name="connsiteX0" fmla="*/ 943897 w 943897"/>
              <a:gd name="connsiteY0" fmla="*/ 0 h 580104"/>
              <a:gd name="connsiteX1" fmla="*/ 776749 w 943897"/>
              <a:gd name="connsiteY1" fmla="*/ 432620 h 580104"/>
              <a:gd name="connsiteX2" fmla="*/ 0 w 943897"/>
              <a:gd name="connsiteY2" fmla="*/ 580104 h 580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3897" h="580104">
                <a:moveTo>
                  <a:pt x="943897" y="0"/>
                </a:moveTo>
                <a:cubicBezTo>
                  <a:pt x="938981" y="167968"/>
                  <a:pt x="934065" y="335936"/>
                  <a:pt x="776749" y="432620"/>
                </a:cubicBezTo>
                <a:cubicBezTo>
                  <a:pt x="619433" y="529304"/>
                  <a:pt x="309716" y="554704"/>
                  <a:pt x="0" y="580104"/>
                </a:cubicBezTo>
              </a:path>
            </a:pathLst>
          </a:custGeom>
          <a:ln w="28575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extBox 18"/>
          <p:cNvSpPr txBox="1"/>
          <p:nvPr/>
        </p:nvSpPr>
        <p:spPr>
          <a:xfrm>
            <a:off x="7215206" y="2857496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추상 클래스로 수정</a:t>
            </a:r>
            <a:endParaRPr lang="ko-KR" altLang="en-US" sz="120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3929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5-6 : </a:t>
            </a:r>
            <a:r>
              <a:rPr lang="ko-KR" altLang="en-US" dirty="0" smtClean="0"/>
              <a:t>추상 클래스의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94641" y="2131115"/>
            <a:ext cx="5214974" cy="16312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abstract </a:t>
            </a:r>
            <a:r>
              <a:rPr lang="en-US" altLang="ko-KR" sz="2000" dirty="0" smtClean="0"/>
              <a:t>class Calculator {</a:t>
            </a:r>
          </a:p>
          <a:p>
            <a:pPr lvl="1"/>
            <a:r>
              <a:rPr lang="fr-FR" altLang="ko-KR" sz="2000" dirty="0" smtClean="0"/>
              <a:t>public </a:t>
            </a:r>
            <a:r>
              <a:rPr lang="fr-FR" altLang="ko-KR" sz="2000" b="1" dirty="0" smtClean="0"/>
              <a:t>abstract</a:t>
            </a:r>
            <a:r>
              <a:rPr lang="fr-FR" altLang="ko-KR" sz="2000" dirty="0" smtClean="0"/>
              <a:t> int add(int a, int b);</a:t>
            </a:r>
          </a:p>
          <a:p>
            <a:pPr lvl="1"/>
            <a:r>
              <a:rPr lang="en-US" altLang="ko-KR" sz="2000" dirty="0" smtClean="0"/>
              <a:t>public </a:t>
            </a:r>
            <a:r>
              <a:rPr lang="en-US" altLang="ko-KR" sz="2000" b="1" dirty="0" smtClean="0"/>
              <a:t>abstract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subtract(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a,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b);</a:t>
            </a:r>
          </a:p>
          <a:p>
            <a:pPr lvl="1"/>
            <a:r>
              <a:rPr lang="en-US" altLang="ko-KR" sz="2000" dirty="0" smtClean="0"/>
              <a:t>public </a:t>
            </a:r>
            <a:r>
              <a:rPr lang="en-US" altLang="ko-KR" sz="2000" b="1" dirty="0" smtClean="0"/>
              <a:t>abstract</a:t>
            </a:r>
            <a:r>
              <a:rPr lang="en-US" altLang="ko-KR" sz="2000" dirty="0" smtClean="0"/>
              <a:t> double average(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[] a);</a:t>
            </a:r>
          </a:p>
          <a:p>
            <a:r>
              <a:rPr lang="en-US" altLang="ko-KR" sz="2000" dirty="0" smtClean="0"/>
              <a:t>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59850" y="1484784"/>
            <a:ext cx="74845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다음의 추상 클래스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Calculator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상속받는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GoodCalc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클래스를 독자 임의로 작성하라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39459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1412776"/>
            <a:ext cx="5286412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class </a:t>
            </a:r>
            <a:r>
              <a:rPr lang="en-US" altLang="ko-KR" sz="1600" b="1" dirty="0" err="1" smtClean="0"/>
              <a:t>GoodCalc</a:t>
            </a:r>
            <a:r>
              <a:rPr lang="en-US" altLang="ko-KR" sz="1600" b="1" dirty="0" smtClean="0"/>
              <a:t> extends Calculator </a:t>
            </a:r>
            <a:r>
              <a:rPr lang="en-US" altLang="ko-KR" sz="1600" dirty="0" smtClean="0"/>
              <a:t>{</a:t>
            </a:r>
          </a:p>
          <a:p>
            <a:pPr lvl="1"/>
            <a:r>
              <a:rPr lang="fr-FR" altLang="ko-KR" sz="1600" dirty="0" smtClean="0"/>
              <a:t>public int add(int a, int b) {</a:t>
            </a:r>
          </a:p>
          <a:p>
            <a:pPr lvl="1"/>
            <a:r>
              <a:rPr lang="fr-FR" altLang="ko-KR" sz="1600" dirty="0" smtClean="0"/>
              <a:t>	return a+b;</a:t>
            </a:r>
          </a:p>
          <a:p>
            <a:pPr lvl="1"/>
            <a:r>
              <a:rPr lang="fr-FR" altLang="ko-KR" sz="1600" dirty="0" smtClean="0"/>
              <a:t>}</a:t>
            </a:r>
          </a:p>
          <a:p>
            <a:pPr lvl="1"/>
            <a:r>
              <a:rPr lang="en-US" altLang="ko-KR" sz="1600" dirty="0" smtClean="0"/>
              <a:t>public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subtract(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a,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b) {</a:t>
            </a:r>
          </a:p>
          <a:p>
            <a:pPr lvl="1"/>
            <a:r>
              <a:rPr lang="en-US" altLang="ko-KR" sz="1600" dirty="0" smtClean="0"/>
              <a:t>	return a - b;</a:t>
            </a:r>
          </a:p>
          <a:p>
            <a:pPr lvl="1"/>
            <a:r>
              <a:rPr lang="en-US" altLang="ko-KR" sz="1600" dirty="0" smtClean="0"/>
              <a:t>}</a:t>
            </a:r>
          </a:p>
          <a:p>
            <a:pPr lvl="1"/>
            <a:r>
              <a:rPr lang="en-US" altLang="ko-KR" sz="1600" dirty="0" smtClean="0"/>
              <a:t>public double average(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[] a) {</a:t>
            </a:r>
          </a:p>
          <a:p>
            <a:pPr lvl="1"/>
            <a:r>
              <a:rPr lang="en-US" altLang="ko-KR" sz="1600" dirty="0" smtClean="0"/>
              <a:t>	double sum = 0;</a:t>
            </a:r>
          </a:p>
          <a:p>
            <a:pPr lvl="1"/>
            <a:r>
              <a:rPr lang="en-US" altLang="ko-KR" sz="1600" dirty="0" smtClean="0"/>
              <a:t>	for 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= 0;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&lt; </a:t>
            </a:r>
            <a:r>
              <a:rPr lang="en-US" altLang="ko-KR" sz="1600" dirty="0" err="1" smtClean="0"/>
              <a:t>a.length</a:t>
            </a:r>
            <a:r>
              <a:rPr lang="en-US" altLang="ko-KR" sz="1600" dirty="0" smtClean="0"/>
              <a:t>;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++) </a:t>
            </a:r>
          </a:p>
          <a:p>
            <a:pPr lvl="1"/>
            <a:r>
              <a:rPr lang="en-US" altLang="ko-KR" sz="1600" dirty="0" smtClean="0"/>
              <a:t>		sum += a[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];</a:t>
            </a:r>
          </a:p>
          <a:p>
            <a:pPr lvl="1"/>
            <a:r>
              <a:rPr lang="en-US" altLang="ko-KR" sz="1600" dirty="0" smtClean="0"/>
              <a:t>	return sum/</a:t>
            </a:r>
            <a:r>
              <a:rPr lang="en-US" altLang="ko-KR" sz="1600" dirty="0" err="1" smtClean="0"/>
              <a:t>a.length</a:t>
            </a:r>
            <a:r>
              <a:rPr lang="en-US" altLang="ko-KR" sz="1600" dirty="0" smtClean="0"/>
              <a:t>;</a:t>
            </a:r>
          </a:p>
          <a:p>
            <a:pPr lvl="1"/>
            <a:r>
              <a:rPr lang="en-US" altLang="ko-KR" sz="1600" dirty="0" smtClean="0"/>
              <a:t>}</a:t>
            </a:r>
          </a:p>
          <a:p>
            <a:pPr lvl="1"/>
            <a:r>
              <a:rPr lang="en-US" altLang="ko-KR" sz="1600" dirty="0" smtClean="0"/>
              <a:t>public static void main(String [] </a:t>
            </a:r>
            <a:r>
              <a:rPr lang="en-US" altLang="ko-KR" sz="1600" dirty="0" err="1" smtClean="0"/>
              <a:t>args</a:t>
            </a:r>
            <a:r>
              <a:rPr lang="en-US" altLang="ko-KR" sz="1600" dirty="0" smtClean="0"/>
              <a:t>) {</a:t>
            </a:r>
          </a:p>
          <a:p>
            <a:pPr lvl="1"/>
            <a:r>
              <a:rPr lang="en-US" altLang="ko-KR" sz="1600" dirty="0" smtClean="0"/>
              <a:t>	Calculator c = new </a:t>
            </a:r>
            <a:r>
              <a:rPr lang="en-US" altLang="ko-KR" sz="1600" dirty="0" err="1" smtClean="0"/>
              <a:t>GoodCalc</a:t>
            </a:r>
            <a:r>
              <a:rPr lang="en-US" altLang="ko-KR" sz="1600" dirty="0" smtClean="0"/>
              <a:t>();</a:t>
            </a:r>
          </a:p>
          <a:p>
            <a:pPr lvl="1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c.add</a:t>
            </a:r>
            <a:r>
              <a:rPr lang="en-US" altLang="ko-KR" sz="1600" dirty="0" smtClean="0"/>
              <a:t>(2,3));</a:t>
            </a:r>
          </a:p>
          <a:p>
            <a:pPr lvl="1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c.add</a:t>
            </a:r>
            <a:r>
              <a:rPr lang="en-US" altLang="ko-KR" sz="1600" dirty="0" smtClean="0"/>
              <a:t>(2,3));</a:t>
            </a:r>
          </a:p>
          <a:p>
            <a:pPr lvl="1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c.add</a:t>
            </a:r>
            <a:r>
              <a:rPr lang="en-US" altLang="ko-KR" sz="1600" dirty="0" smtClean="0"/>
              <a:t>(new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[] {2,3,4}));</a:t>
            </a:r>
          </a:p>
          <a:p>
            <a:pPr lvl="1"/>
            <a:r>
              <a:rPr lang="en-US" altLang="ko-KR" sz="1600" dirty="0" smtClean="0"/>
              <a:t>}</a:t>
            </a:r>
          </a:p>
          <a:p>
            <a:r>
              <a:rPr lang="en-US" altLang="ko-KR" sz="1600" dirty="0" smtClean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6216" y="5506204"/>
            <a:ext cx="489236" cy="92333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</a:p>
          <a:p>
            <a:r>
              <a:rPr lang="en-US" altLang="ko-KR" dirty="0" smtClean="0"/>
              <a:t>-1</a:t>
            </a:r>
          </a:p>
          <a:p>
            <a:r>
              <a:rPr lang="en-US" altLang="ko-KR" dirty="0" smtClean="0"/>
              <a:t>3.0</a:t>
            </a:r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5-6 </a:t>
            </a:r>
            <a:r>
              <a:rPr lang="ko-KR" altLang="en-US" dirty="0" smtClean="0"/>
              <a:t>정</a:t>
            </a:r>
            <a:r>
              <a:rPr lang="ko-KR" altLang="en-US" dirty="0"/>
              <a:t>답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99513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실세계의</a:t>
            </a:r>
            <a:r>
              <a:rPr lang="ko-KR" altLang="en-US" dirty="0" smtClean="0"/>
              <a:t> 인터페이스와 인터페이스의 필요성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49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4973" y="2420888"/>
            <a:ext cx="8865011" cy="3155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021964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클래스</a:t>
            </a:r>
            <a:r>
              <a:rPr lang="en-US" altLang="ko-KR" smtClean="0"/>
              <a:t> </a:t>
            </a:r>
            <a:r>
              <a:rPr lang="ko-KR" altLang="en-US" smtClean="0"/>
              <a:t>상속과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상속 선언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자바 상속의 특징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다중 상속 지원하지 않</a:t>
            </a:r>
            <a:r>
              <a:rPr lang="ko-KR" altLang="en-US" dirty="0"/>
              <a:t>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다수 개의 클래스를 상속받지 못함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상속의 횟수는 무제한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상속의 최상위 조상 클래스는 </a:t>
            </a:r>
            <a:r>
              <a:rPr lang="en-US" altLang="ko-KR" dirty="0" err="1" smtClean="0"/>
              <a:t>java.lang.Object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모든 클래스는 자동으로 </a:t>
            </a:r>
            <a:r>
              <a:rPr lang="en-US" altLang="ko-KR" dirty="0" err="1" smtClean="0"/>
              <a:t>java.lang.Object</a:t>
            </a:r>
            <a:r>
              <a:rPr lang="ko-KR" altLang="en-US" dirty="0" smtClean="0"/>
              <a:t>를 상속받음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998942" y="2174007"/>
            <a:ext cx="7757484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public class Person {</a:t>
            </a:r>
          </a:p>
          <a:p>
            <a:pPr lvl="1"/>
            <a:r>
              <a:rPr lang="en-US" altLang="ko-KR" sz="1400" dirty="0" smtClean="0"/>
              <a:t>...</a:t>
            </a:r>
          </a:p>
          <a:p>
            <a:r>
              <a:rPr lang="en-US" altLang="ko-KR" sz="1400" dirty="0" smtClean="0"/>
              <a:t>}</a:t>
            </a:r>
          </a:p>
          <a:p>
            <a:r>
              <a:rPr lang="en-US" altLang="ko-KR" sz="1400" dirty="0" smtClean="0"/>
              <a:t>public class Student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extends</a:t>
            </a:r>
            <a:r>
              <a:rPr lang="en-US" altLang="ko-KR" sz="1400" dirty="0" smtClean="0"/>
              <a:t> Person { // Person</a:t>
            </a:r>
            <a:r>
              <a:rPr lang="ko-KR" altLang="en-US" sz="1400" dirty="0" smtClean="0"/>
              <a:t>을 상속받는 클래스 </a:t>
            </a:r>
            <a:r>
              <a:rPr lang="en-US" altLang="ko-KR" sz="1400" dirty="0" smtClean="0"/>
              <a:t>Student </a:t>
            </a:r>
            <a:r>
              <a:rPr lang="ko-KR" altLang="en-US" sz="1400" dirty="0" smtClean="0"/>
              <a:t>선언</a:t>
            </a:r>
          </a:p>
          <a:p>
            <a:pPr lvl="1"/>
            <a:r>
              <a:rPr lang="en-US" altLang="ko-KR" sz="1400" dirty="0" smtClean="0"/>
              <a:t>...</a:t>
            </a:r>
            <a:endParaRPr lang="ko-KR" altLang="en-US" sz="1400" dirty="0" smtClean="0"/>
          </a:p>
          <a:p>
            <a:r>
              <a:rPr lang="en-US" altLang="ko-KR" sz="1400" dirty="0" smtClean="0"/>
              <a:t>}</a:t>
            </a:r>
            <a:endParaRPr lang="ko-KR" altLang="en-US" sz="1400" dirty="0" smtClean="0"/>
          </a:p>
          <a:p>
            <a:r>
              <a:rPr lang="en-US" altLang="ko-KR" sz="1400" dirty="0" smtClean="0"/>
              <a:t>public class </a:t>
            </a:r>
            <a:r>
              <a:rPr lang="en-US" altLang="ko-KR" sz="1400" dirty="0" err="1" smtClean="0"/>
              <a:t>StudentWorker</a:t>
            </a:r>
            <a:r>
              <a:rPr lang="en-US" altLang="ko-KR" sz="1400" dirty="0" smtClean="0"/>
              <a:t>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extends</a:t>
            </a:r>
            <a:r>
              <a:rPr lang="en-US" altLang="ko-KR" sz="1400" dirty="0" smtClean="0"/>
              <a:t> Student { // Student</a:t>
            </a:r>
            <a:r>
              <a:rPr lang="ko-KR" altLang="en-US" sz="1400" dirty="0" smtClean="0"/>
              <a:t>를 상속받는 </a:t>
            </a:r>
            <a:r>
              <a:rPr lang="en-US" altLang="ko-KR" sz="1400" dirty="0" err="1" smtClean="0"/>
              <a:t>StudentWorker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선언</a:t>
            </a:r>
          </a:p>
          <a:p>
            <a:pPr lvl="1"/>
            <a:r>
              <a:rPr lang="en-US" altLang="ko-KR" sz="1400" dirty="0" smtClean="0"/>
              <a:t>...</a:t>
            </a:r>
            <a:endParaRPr lang="ko-KR" altLang="en-US" sz="1400" dirty="0" smtClean="0"/>
          </a:p>
          <a:p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955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자바의 인터페이스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인터페이스</a:t>
            </a:r>
            <a:r>
              <a:rPr lang="en-US" altLang="ko-KR" dirty="0" smtClean="0"/>
              <a:t>(interface)</a:t>
            </a:r>
          </a:p>
          <a:p>
            <a:pPr lvl="1"/>
            <a:r>
              <a:rPr lang="ko-KR" altLang="en-US" dirty="0" smtClean="0"/>
              <a:t>모든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추상 </a:t>
            </a:r>
            <a:r>
              <a:rPr lang="ko-KR" altLang="en-US" dirty="0" err="1" smtClean="0"/>
              <a:t>메소드인</a:t>
            </a:r>
            <a:r>
              <a:rPr lang="ko-KR" altLang="en-US" dirty="0" smtClean="0"/>
              <a:t> 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인터페이스는 상수와 </a:t>
            </a:r>
            <a:r>
              <a:rPr lang="ko-KR" altLang="en-US" dirty="0" err="1" smtClean="0"/>
              <a:t>메소드만</a:t>
            </a:r>
            <a:r>
              <a:rPr lang="en-US" altLang="ko-KR" dirty="0" smtClean="0"/>
              <a:t> </a:t>
            </a:r>
            <a:r>
              <a:rPr lang="ko-KR" altLang="en-US" dirty="0" smtClean="0"/>
              <a:t>갖는다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필드는 없음</a:t>
            </a:r>
            <a:endParaRPr lang="en-US" altLang="ko-KR" dirty="0" smtClean="0"/>
          </a:p>
          <a:p>
            <a:r>
              <a:rPr lang="ko-KR" altLang="en-US" dirty="0" smtClean="0"/>
              <a:t>인터페이스 선</a:t>
            </a:r>
            <a:r>
              <a:rPr lang="ko-KR" altLang="en-US" dirty="0"/>
              <a:t>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interface </a:t>
            </a:r>
            <a:r>
              <a:rPr lang="ko-KR" altLang="en-US" dirty="0" smtClean="0"/>
              <a:t>키워드로 선언된 클래스</a:t>
            </a:r>
            <a:endParaRPr lang="en-US" altLang="ko-KR" dirty="0"/>
          </a:p>
          <a:p>
            <a:pPr lvl="1"/>
            <a:r>
              <a:rPr lang="en-US" altLang="ko-KR" dirty="0" smtClean="0"/>
              <a:t>ex) public</a:t>
            </a:r>
            <a:r>
              <a:rPr lang="ko-KR" altLang="en-US" dirty="0" smtClean="0"/>
              <a:t> </a:t>
            </a:r>
            <a:r>
              <a:rPr lang="en-US" altLang="ko-KR" dirty="0" smtClean="0"/>
              <a:t>interface </a:t>
            </a:r>
            <a:r>
              <a:rPr lang="en-US" altLang="ko-KR" dirty="0" err="1" smtClean="0"/>
              <a:t>SerialDriver</a:t>
            </a:r>
            <a:r>
              <a:rPr lang="en-US" altLang="ko-KR" dirty="0" smtClean="0"/>
              <a:t> {…}</a:t>
            </a:r>
          </a:p>
          <a:p>
            <a:r>
              <a:rPr lang="ko-KR" altLang="en-US" dirty="0" smtClean="0"/>
              <a:t>인터페이스의 특징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메소드</a:t>
            </a:r>
            <a:r>
              <a:rPr lang="ko-KR" altLang="en-US" dirty="0" smtClean="0"/>
              <a:t> 선언에 </a:t>
            </a:r>
            <a:r>
              <a:rPr lang="en-US" altLang="ko-KR" dirty="0" smtClean="0"/>
              <a:t>abstract </a:t>
            </a:r>
            <a:r>
              <a:rPr lang="ko-KR" altLang="en-US" dirty="0" smtClean="0"/>
              <a:t>키워드를 사용하지 않아도 </a:t>
            </a:r>
            <a:r>
              <a:rPr lang="ko-KR" altLang="en-US" dirty="0"/>
              <a:t>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인터페이스의 </a:t>
            </a:r>
            <a:r>
              <a:rPr lang="ko-KR" altLang="en-US" dirty="0" err="1"/>
              <a:t>메소드</a:t>
            </a:r>
            <a:r>
              <a:rPr lang="ko-KR" altLang="en-US" dirty="0"/>
              <a:t> 속성</a:t>
            </a:r>
            <a:endParaRPr lang="en-US" altLang="ko-KR" dirty="0"/>
          </a:p>
          <a:p>
            <a:pPr lvl="2"/>
            <a:r>
              <a:rPr lang="en-US" altLang="ko-KR" dirty="0"/>
              <a:t>public, static, final</a:t>
            </a:r>
            <a:r>
              <a:rPr lang="ko-KR" altLang="en-US" dirty="0"/>
              <a:t>으로 가정되므로 키워드 생략 </a:t>
            </a:r>
            <a:r>
              <a:rPr lang="ko-KR" altLang="en-US" dirty="0" smtClean="0"/>
              <a:t>가능</a:t>
            </a:r>
            <a:endParaRPr lang="en-US" altLang="ko-KR" dirty="0"/>
          </a:p>
          <a:p>
            <a:pPr lvl="1"/>
            <a:r>
              <a:rPr lang="ko-KR" altLang="en-US" dirty="0" smtClean="0"/>
              <a:t>객체 생성 불가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레퍼런스</a:t>
            </a:r>
            <a:r>
              <a:rPr lang="ko-KR" altLang="en-US" dirty="0" smtClean="0"/>
              <a:t> 변수 타입으로 사용 가능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6784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인터페이스 사례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75656" y="1484784"/>
            <a:ext cx="6624736" cy="36933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dirty="0"/>
              <a:t>public </a:t>
            </a:r>
            <a:r>
              <a:rPr lang="en-US" altLang="ko-KR" b="1" dirty="0"/>
              <a:t>interface </a:t>
            </a:r>
            <a:r>
              <a:rPr lang="en-US" altLang="ko-KR" dirty="0"/>
              <a:t>Clock {</a:t>
            </a:r>
          </a:p>
          <a:p>
            <a:pPr defTabSz="180000"/>
            <a:r>
              <a:rPr lang="en-US" altLang="ko-KR" dirty="0" smtClean="0"/>
              <a:t>	public </a:t>
            </a:r>
            <a:r>
              <a:rPr lang="en-US" altLang="ko-KR" dirty="0"/>
              <a:t>static final </a:t>
            </a:r>
            <a:r>
              <a:rPr lang="en-US" altLang="ko-KR" dirty="0" err="1"/>
              <a:t>int</a:t>
            </a:r>
            <a:r>
              <a:rPr lang="en-US" altLang="ko-KR" dirty="0"/>
              <a:t> ONEDAY = 24; // </a:t>
            </a:r>
            <a:r>
              <a:rPr lang="ko-KR" altLang="en-US" dirty="0"/>
              <a:t>상수 필드 선언</a:t>
            </a:r>
          </a:p>
          <a:p>
            <a:pPr defTabSz="180000"/>
            <a:r>
              <a:rPr lang="en-US" altLang="ko-KR" dirty="0" smtClean="0"/>
              <a:t>	abstract </a:t>
            </a:r>
            <a:r>
              <a:rPr lang="en-US" altLang="ko-KR" dirty="0"/>
              <a:t>public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getMinute</a:t>
            </a:r>
            <a:r>
              <a:rPr lang="en-US" altLang="ko-KR" dirty="0"/>
              <a:t>();</a:t>
            </a:r>
          </a:p>
          <a:p>
            <a:pPr defTabSz="180000"/>
            <a:r>
              <a:rPr lang="en-US" altLang="ko-KR" dirty="0" smtClean="0"/>
              <a:t>	abstract </a:t>
            </a:r>
            <a:r>
              <a:rPr lang="en-US" altLang="ko-KR" dirty="0"/>
              <a:t>public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getHour</a:t>
            </a:r>
            <a:r>
              <a:rPr lang="en-US" altLang="ko-KR" dirty="0"/>
              <a:t>();</a:t>
            </a:r>
          </a:p>
          <a:p>
            <a:pPr defTabSz="180000"/>
            <a:r>
              <a:rPr lang="en-US" altLang="ko-KR" dirty="0" smtClean="0"/>
              <a:t>	abstract </a:t>
            </a:r>
            <a:r>
              <a:rPr lang="en-US" altLang="ko-KR" dirty="0"/>
              <a:t>void </a:t>
            </a:r>
            <a:r>
              <a:rPr lang="en-US" altLang="ko-KR" dirty="0" err="1"/>
              <a:t>setMinute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i);</a:t>
            </a:r>
          </a:p>
          <a:p>
            <a:pPr defTabSz="180000"/>
            <a:r>
              <a:rPr lang="en-US" altLang="ko-KR" dirty="0" smtClean="0"/>
              <a:t>	abstract </a:t>
            </a:r>
            <a:r>
              <a:rPr lang="en-US" altLang="ko-KR" dirty="0"/>
              <a:t>void </a:t>
            </a:r>
            <a:r>
              <a:rPr lang="en-US" altLang="ko-KR" dirty="0" err="1"/>
              <a:t>setHour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i);</a:t>
            </a:r>
          </a:p>
          <a:p>
            <a:pPr defTabSz="180000"/>
            <a:r>
              <a:rPr lang="en-US" altLang="ko-KR" dirty="0" smtClean="0"/>
              <a:t>}</a:t>
            </a:r>
          </a:p>
          <a:p>
            <a:pPr defTabSz="180000"/>
            <a:endParaRPr lang="en-US" altLang="ko-KR" dirty="0"/>
          </a:p>
          <a:p>
            <a:pPr defTabSz="180000"/>
            <a:r>
              <a:rPr lang="en-US" altLang="ko-KR" dirty="0"/>
              <a:t>public </a:t>
            </a:r>
            <a:r>
              <a:rPr lang="en-US" altLang="ko-KR" b="1" dirty="0"/>
              <a:t>interface </a:t>
            </a:r>
            <a:r>
              <a:rPr lang="en-US" altLang="ko-KR" dirty="0"/>
              <a:t>Car {</a:t>
            </a:r>
          </a:p>
          <a:p>
            <a:pPr defTabSz="180000"/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/>
              <a:t>MAXIMUM_SPEED = 260; // </a:t>
            </a:r>
            <a:r>
              <a:rPr lang="ko-KR" altLang="en-US" dirty="0"/>
              <a:t>상수 필드 선언</a:t>
            </a:r>
          </a:p>
          <a:p>
            <a:pPr defTabSz="180000"/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/>
              <a:t>moveHandle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degree); // abstract </a:t>
            </a:r>
            <a:r>
              <a:rPr lang="ko-KR" altLang="en-US" dirty="0"/>
              <a:t>생략 가능</a:t>
            </a:r>
          </a:p>
          <a:p>
            <a:pPr defTabSz="180000"/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/>
              <a:t>changeGear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gear); // public </a:t>
            </a:r>
            <a:r>
              <a:rPr lang="ko-KR" altLang="en-US" dirty="0"/>
              <a:t>생략 가능</a:t>
            </a:r>
          </a:p>
          <a:p>
            <a:pPr defTabSz="180000"/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16182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인터페이스의 필요성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72816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인터페이스를 이용하여 다중 상속 구현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클래스는 다중 상속 불가</a:t>
            </a:r>
            <a:endParaRPr lang="en-US" altLang="ko-KR" dirty="0" smtClean="0"/>
          </a:p>
          <a:p>
            <a:r>
              <a:rPr lang="ko-KR" altLang="en-US" dirty="0" smtClean="0"/>
              <a:t>인터페이스는 명세서와 같음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구현은 블랙 박스와 같아 인터페이스의 사용자는 구현에 대해 알 필요가 없음</a:t>
            </a:r>
            <a:endParaRPr lang="en-US" altLang="ko-KR" dirty="0" smtClean="0"/>
          </a:p>
          <a:p>
            <a:r>
              <a:rPr lang="ko-KR" altLang="en-US" dirty="0" smtClean="0"/>
              <a:t>인터페이스만 정의하고 구현을 분리하여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작업자가 다양한 구현을 할 수 있음</a:t>
            </a:r>
            <a:endParaRPr lang="en-US" altLang="ko-KR" dirty="0" smtClean="0"/>
          </a:p>
          <a:p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1691680" y="3797199"/>
            <a:ext cx="6048672" cy="2472854"/>
            <a:chOff x="642910" y="2928934"/>
            <a:chExt cx="7000924" cy="3714776"/>
          </a:xfrm>
        </p:grpSpPr>
        <p:sp>
          <p:nvSpPr>
            <p:cNvPr id="4" name="타원 3"/>
            <p:cNvSpPr/>
            <p:nvPr/>
          </p:nvSpPr>
          <p:spPr>
            <a:xfrm>
              <a:off x="642910" y="4214818"/>
              <a:ext cx="1643074" cy="17145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사용자</a:t>
              </a:r>
              <a:endParaRPr lang="ko-KR" altLang="en-US" dirty="0"/>
            </a:p>
          </p:txBody>
        </p:sp>
        <p:sp>
          <p:nvSpPr>
            <p:cNvPr id="5" name="타원 4"/>
            <p:cNvSpPr/>
            <p:nvPr/>
          </p:nvSpPr>
          <p:spPr>
            <a:xfrm>
              <a:off x="3214678" y="4214818"/>
              <a:ext cx="1643074" cy="171451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인터페이스 </a:t>
              </a:r>
              <a:endParaRPr lang="ko-KR" altLang="en-US" dirty="0"/>
            </a:p>
          </p:txBody>
        </p:sp>
        <p:sp>
          <p:nvSpPr>
            <p:cNvPr id="7" name="타원 6"/>
            <p:cNvSpPr/>
            <p:nvPr/>
          </p:nvSpPr>
          <p:spPr>
            <a:xfrm>
              <a:off x="6000760" y="4929198"/>
              <a:ext cx="1643074" cy="171451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구현</a:t>
              </a:r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8" name="타원 7"/>
            <p:cNvSpPr/>
            <p:nvPr/>
          </p:nvSpPr>
          <p:spPr>
            <a:xfrm>
              <a:off x="5929322" y="2928934"/>
              <a:ext cx="1643074" cy="171451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구현</a:t>
              </a:r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cxnSp>
          <p:nvCxnSpPr>
            <p:cNvPr id="10" name="직선 화살표 연결선 9"/>
            <p:cNvCxnSpPr>
              <a:stCxn id="8" idx="2"/>
              <a:endCxn id="5" idx="6"/>
            </p:cNvCxnSpPr>
            <p:nvPr/>
          </p:nvCxnSpPr>
          <p:spPr>
            <a:xfrm rot="10800000" flipV="1">
              <a:off x="4857752" y="3786190"/>
              <a:ext cx="1071570" cy="128588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7" idx="2"/>
              <a:endCxn id="5" idx="6"/>
            </p:cNvCxnSpPr>
            <p:nvPr/>
          </p:nvCxnSpPr>
          <p:spPr>
            <a:xfrm rot="10800000">
              <a:off x="4857752" y="5072074"/>
              <a:ext cx="1143008" cy="7143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4" idx="6"/>
              <a:endCxn id="5" idx="2"/>
            </p:cNvCxnSpPr>
            <p:nvPr/>
          </p:nvCxnSpPr>
          <p:spPr>
            <a:xfrm>
              <a:off x="2285984" y="5072074"/>
              <a:ext cx="92869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18565399">
              <a:off x="4918555" y="4024679"/>
              <a:ext cx="9701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implements</a:t>
              </a:r>
              <a:endParaRPr lang="ko-KR" alt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 rot="1961847">
              <a:off x="5078331" y="5169589"/>
              <a:ext cx="9701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implements</a:t>
              </a:r>
              <a:endParaRPr lang="ko-KR" altLang="en-US" sz="1400" dirty="0"/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9309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인터페이스 상속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인터페이스 간에도 상속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인터페이스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상속하여 확장된 인터페이스 작성 가능</a:t>
            </a:r>
            <a:endParaRPr lang="en-US" altLang="ko-KR" dirty="0" smtClean="0"/>
          </a:p>
          <a:p>
            <a:r>
              <a:rPr lang="ko-KR" altLang="en-US" dirty="0" smtClean="0"/>
              <a:t>다중 상속 허용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131840" y="2708920"/>
            <a:ext cx="5360700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j-lt"/>
              </a:rPr>
              <a:t>interface </a:t>
            </a:r>
            <a:r>
              <a:rPr lang="en-US" altLang="ko-KR" sz="1600" b="1" dirty="0" err="1" smtClean="0">
                <a:latin typeface="+mj-lt"/>
              </a:rPr>
              <a:t>MobilePhone</a:t>
            </a:r>
            <a:r>
              <a:rPr lang="en-US" altLang="ko-KR" sz="1600" b="1" dirty="0" smtClean="0">
                <a:latin typeface="+mj-lt"/>
              </a:rPr>
              <a:t> </a:t>
            </a:r>
            <a:r>
              <a:rPr lang="en-US" altLang="ko-KR" sz="1600" dirty="0" smtClean="0">
                <a:latin typeface="+mj-lt"/>
              </a:rPr>
              <a:t>{</a:t>
            </a:r>
          </a:p>
          <a:p>
            <a:pPr lvl="1"/>
            <a:r>
              <a:rPr lang="en-US" altLang="ko-KR" sz="1600" dirty="0" smtClean="0">
                <a:latin typeface="+mj-lt"/>
              </a:rPr>
              <a:t>public </a:t>
            </a:r>
            <a:r>
              <a:rPr lang="en-US" altLang="ko-KR" sz="1600" dirty="0" err="1" smtClean="0">
                <a:latin typeface="+mj-lt"/>
              </a:rPr>
              <a:t>boolean</a:t>
            </a:r>
            <a:r>
              <a:rPr lang="en-US" altLang="ko-KR" sz="1600" dirty="0" smtClean="0">
                <a:latin typeface="+mj-lt"/>
              </a:rPr>
              <a:t> </a:t>
            </a:r>
            <a:r>
              <a:rPr lang="en-US" altLang="ko-KR" sz="1600" dirty="0" err="1" smtClean="0">
                <a:latin typeface="+mj-lt"/>
              </a:rPr>
              <a:t>sendCall</a:t>
            </a:r>
            <a:r>
              <a:rPr lang="en-US" altLang="ko-KR" sz="1600" dirty="0" smtClean="0">
                <a:latin typeface="+mj-lt"/>
              </a:rPr>
              <a:t>();</a:t>
            </a:r>
          </a:p>
          <a:p>
            <a:pPr lvl="1"/>
            <a:r>
              <a:rPr lang="en-US" altLang="ko-KR" sz="1600" dirty="0" smtClean="0">
                <a:latin typeface="+mj-lt"/>
              </a:rPr>
              <a:t>public </a:t>
            </a:r>
            <a:r>
              <a:rPr lang="en-US" altLang="ko-KR" sz="1600" dirty="0" err="1" smtClean="0">
                <a:latin typeface="+mj-lt"/>
              </a:rPr>
              <a:t>boolean</a:t>
            </a:r>
            <a:r>
              <a:rPr lang="en-US" altLang="ko-KR" sz="1600" dirty="0" smtClean="0">
                <a:latin typeface="+mj-lt"/>
              </a:rPr>
              <a:t> </a:t>
            </a:r>
            <a:r>
              <a:rPr lang="en-US" altLang="ko-KR" sz="1600" dirty="0" err="1" smtClean="0">
                <a:latin typeface="+mj-lt"/>
              </a:rPr>
              <a:t>receiveCall</a:t>
            </a:r>
            <a:r>
              <a:rPr lang="en-US" altLang="ko-KR" sz="1600" dirty="0" smtClean="0">
                <a:latin typeface="+mj-lt"/>
              </a:rPr>
              <a:t>();</a:t>
            </a:r>
          </a:p>
          <a:p>
            <a:pPr lvl="1"/>
            <a:r>
              <a:rPr lang="en-US" altLang="ko-KR" sz="1600" dirty="0" smtClean="0">
                <a:latin typeface="+mj-lt"/>
              </a:rPr>
              <a:t>public </a:t>
            </a:r>
            <a:r>
              <a:rPr lang="en-US" altLang="ko-KR" sz="1600" dirty="0" err="1" smtClean="0">
                <a:latin typeface="+mj-lt"/>
              </a:rPr>
              <a:t>boolean</a:t>
            </a:r>
            <a:r>
              <a:rPr lang="en-US" altLang="ko-KR" sz="1600" dirty="0" smtClean="0">
                <a:latin typeface="+mj-lt"/>
              </a:rPr>
              <a:t> </a:t>
            </a:r>
            <a:r>
              <a:rPr lang="en-US" altLang="ko-KR" sz="1600" dirty="0" err="1" smtClean="0">
                <a:latin typeface="+mj-lt"/>
              </a:rPr>
              <a:t>sendSMS</a:t>
            </a:r>
            <a:r>
              <a:rPr lang="en-US" altLang="ko-KR" sz="1600" dirty="0" smtClean="0">
                <a:latin typeface="+mj-lt"/>
              </a:rPr>
              <a:t>();</a:t>
            </a:r>
          </a:p>
          <a:p>
            <a:pPr lvl="1"/>
            <a:r>
              <a:rPr lang="en-US" altLang="ko-KR" sz="1600" dirty="0" smtClean="0">
                <a:latin typeface="+mj-lt"/>
              </a:rPr>
              <a:t>public </a:t>
            </a:r>
            <a:r>
              <a:rPr lang="en-US" altLang="ko-KR" sz="1600" dirty="0" err="1" smtClean="0">
                <a:latin typeface="+mj-lt"/>
              </a:rPr>
              <a:t>boolean</a:t>
            </a:r>
            <a:r>
              <a:rPr lang="en-US" altLang="ko-KR" sz="1600" dirty="0" smtClean="0">
                <a:latin typeface="+mj-lt"/>
              </a:rPr>
              <a:t> </a:t>
            </a:r>
            <a:r>
              <a:rPr lang="en-US" altLang="ko-KR" sz="1600" dirty="0" err="1" smtClean="0">
                <a:latin typeface="+mj-lt"/>
              </a:rPr>
              <a:t>receiveSMS</a:t>
            </a:r>
            <a:r>
              <a:rPr lang="en-US" altLang="ko-KR" sz="1600" dirty="0" smtClean="0">
                <a:latin typeface="+mj-lt"/>
              </a:rPr>
              <a:t>();</a:t>
            </a:r>
          </a:p>
          <a:p>
            <a:r>
              <a:rPr lang="en-US" altLang="ko-KR" sz="1600" dirty="0" smtClean="0">
                <a:latin typeface="+mj-lt"/>
              </a:rPr>
              <a:t>}</a:t>
            </a:r>
          </a:p>
          <a:p>
            <a:endParaRPr lang="ko-KR" altLang="en-US" sz="1600" dirty="0" smtClean="0">
              <a:latin typeface="+mj-lt"/>
            </a:endParaRPr>
          </a:p>
          <a:p>
            <a:r>
              <a:rPr lang="en-US" altLang="ko-KR" sz="1600" b="1" dirty="0" smtClean="0">
                <a:latin typeface="+mj-lt"/>
              </a:rPr>
              <a:t>interface MP3 </a:t>
            </a:r>
            <a:r>
              <a:rPr lang="en-US" altLang="ko-KR" sz="1600" dirty="0" smtClean="0">
                <a:latin typeface="+mj-lt"/>
              </a:rPr>
              <a:t>{</a:t>
            </a:r>
          </a:p>
          <a:p>
            <a:pPr lvl="1"/>
            <a:r>
              <a:rPr lang="en-US" altLang="ko-KR" sz="1600" dirty="0" smtClean="0">
                <a:latin typeface="+mj-lt"/>
              </a:rPr>
              <a:t>public void play();</a:t>
            </a:r>
          </a:p>
          <a:p>
            <a:pPr lvl="1"/>
            <a:r>
              <a:rPr lang="en-US" altLang="ko-KR" sz="1600" dirty="0" smtClean="0">
                <a:latin typeface="+mj-lt"/>
              </a:rPr>
              <a:t>public void stop();</a:t>
            </a:r>
          </a:p>
          <a:p>
            <a:r>
              <a:rPr lang="en-US" altLang="ko-KR" sz="1600" dirty="0" smtClean="0">
                <a:latin typeface="+mj-lt"/>
              </a:rPr>
              <a:t>}</a:t>
            </a:r>
          </a:p>
          <a:p>
            <a:endParaRPr lang="ko-KR" altLang="en-US" sz="1600" dirty="0" smtClean="0">
              <a:latin typeface="+mj-lt"/>
            </a:endParaRPr>
          </a:p>
          <a:p>
            <a:r>
              <a:rPr lang="en-US" altLang="ko-KR" sz="1600" b="1" dirty="0" smtClean="0">
                <a:latin typeface="+mj-lt"/>
              </a:rPr>
              <a:t>interface </a:t>
            </a:r>
            <a:r>
              <a:rPr lang="en-US" altLang="ko-KR" sz="1600" b="1" dirty="0" err="1" smtClean="0">
                <a:latin typeface="+mj-lt"/>
              </a:rPr>
              <a:t>MusicPhone</a:t>
            </a:r>
            <a:r>
              <a:rPr lang="en-US" altLang="ko-KR" sz="1600" b="1" dirty="0" smtClean="0">
                <a:latin typeface="+mj-lt"/>
              </a:rPr>
              <a:t> extends </a:t>
            </a:r>
            <a:r>
              <a:rPr lang="en-US" altLang="ko-KR" sz="1600" b="1" dirty="0" err="1" smtClean="0">
                <a:latin typeface="+mj-lt"/>
              </a:rPr>
              <a:t>MobilePhone</a:t>
            </a:r>
            <a:r>
              <a:rPr lang="en-US" altLang="ko-KR" sz="1600" b="1" dirty="0" smtClean="0">
                <a:latin typeface="+mj-lt"/>
              </a:rPr>
              <a:t>, MP3 </a:t>
            </a:r>
            <a:r>
              <a:rPr lang="en-US" altLang="ko-KR" sz="1600" dirty="0" smtClean="0">
                <a:latin typeface="+mj-lt"/>
              </a:rPr>
              <a:t>{</a:t>
            </a:r>
          </a:p>
          <a:p>
            <a:pPr lvl="1"/>
            <a:r>
              <a:rPr lang="en-US" altLang="ko-KR" sz="1600" dirty="0" smtClean="0">
                <a:latin typeface="+mj-lt"/>
              </a:rPr>
              <a:t>public void playMP3RingTone();</a:t>
            </a:r>
          </a:p>
          <a:p>
            <a:r>
              <a:rPr lang="en-US" altLang="ko-KR" sz="16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00818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인터페이스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인터페이스 구현</a:t>
            </a:r>
            <a:endParaRPr lang="en-US" altLang="ko-KR" smtClean="0"/>
          </a:p>
          <a:p>
            <a:pPr lvl="1"/>
            <a:r>
              <a:rPr lang="en-US" altLang="ko-KR" smtClean="0"/>
              <a:t>implements</a:t>
            </a:r>
            <a:r>
              <a:rPr lang="ko-KR" altLang="en-US" smtClean="0"/>
              <a:t> 키워드 사용</a:t>
            </a:r>
            <a:endParaRPr lang="en-US" altLang="ko-KR" smtClean="0"/>
          </a:p>
          <a:p>
            <a:pPr lvl="1"/>
            <a:r>
              <a:rPr lang="ko-KR" altLang="en-US" smtClean="0"/>
              <a:t>여러 개의 인터페이스 동시 구현 가능</a:t>
            </a:r>
            <a:endParaRPr lang="en-US" altLang="ko-KR" smtClean="0"/>
          </a:p>
          <a:p>
            <a:pPr lvl="1"/>
            <a:r>
              <a:rPr lang="ko-KR" altLang="en-US" smtClean="0"/>
              <a:t>상속과 구현이 동시에 가능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1600" y="3028553"/>
            <a:ext cx="7632848" cy="3293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b="1" dirty="0"/>
              <a:t>interface </a:t>
            </a:r>
            <a:r>
              <a:rPr lang="en-US" altLang="ko-KR" sz="1600" b="1" dirty="0" err="1"/>
              <a:t>USBMouseInterface</a:t>
            </a:r>
            <a:r>
              <a:rPr lang="en-US" altLang="ko-KR" sz="1600" b="1" dirty="0"/>
              <a:t> </a:t>
            </a:r>
            <a:r>
              <a:rPr lang="en-US" altLang="ko-KR" sz="1600" dirty="0"/>
              <a:t>{</a:t>
            </a:r>
          </a:p>
          <a:p>
            <a:pPr defTabSz="180000"/>
            <a:r>
              <a:rPr lang="en-US" altLang="ko-KR" sz="1600" dirty="0" smtClean="0"/>
              <a:t>	void </a:t>
            </a:r>
            <a:r>
              <a:rPr lang="en-US" altLang="ko-KR" sz="1600" dirty="0" err="1"/>
              <a:t>mouseMove</a:t>
            </a:r>
            <a:r>
              <a:rPr lang="en-US" altLang="ko-KR" sz="1600" dirty="0"/>
              <a:t>();</a:t>
            </a:r>
          </a:p>
          <a:p>
            <a:pPr defTabSz="180000"/>
            <a:r>
              <a:rPr lang="en-US" altLang="ko-KR" sz="1600" dirty="0" smtClean="0"/>
              <a:t>	void </a:t>
            </a:r>
            <a:r>
              <a:rPr lang="en-US" altLang="ko-KR" sz="1600" dirty="0" err="1"/>
              <a:t>mouseClick</a:t>
            </a:r>
            <a:r>
              <a:rPr lang="en-US" altLang="ko-KR" sz="1600" dirty="0"/>
              <a:t>();</a:t>
            </a:r>
          </a:p>
          <a:p>
            <a:pPr defTabSz="180000"/>
            <a:r>
              <a:rPr lang="en-US" altLang="ko-KR" sz="1600" dirty="0"/>
              <a:t>}</a:t>
            </a:r>
          </a:p>
          <a:p>
            <a:pPr defTabSz="180000"/>
            <a:endParaRPr lang="en-US" altLang="ko-KR" sz="1600" dirty="0" smtClean="0"/>
          </a:p>
          <a:p>
            <a:pPr defTabSz="180000"/>
            <a:r>
              <a:rPr lang="en-US" altLang="ko-KR" sz="1600" dirty="0" smtClean="0"/>
              <a:t>public </a:t>
            </a:r>
            <a:r>
              <a:rPr lang="en-US" altLang="ko-KR" sz="1600" b="1" dirty="0"/>
              <a:t>class</a:t>
            </a:r>
            <a:r>
              <a:rPr lang="en-US" altLang="ko-KR" sz="1600" dirty="0"/>
              <a:t> </a:t>
            </a:r>
            <a:r>
              <a:rPr lang="en-US" altLang="ko-KR" sz="1600" dirty="0" err="1"/>
              <a:t>MouseDriver</a:t>
            </a:r>
            <a:r>
              <a:rPr lang="en-US" altLang="ko-KR" sz="1600" dirty="0"/>
              <a:t> </a:t>
            </a:r>
            <a:r>
              <a:rPr lang="en-US" altLang="ko-KR" sz="1600" b="1" dirty="0" smtClean="0"/>
              <a:t>implements </a:t>
            </a:r>
            <a:r>
              <a:rPr lang="en-US" altLang="ko-KR" sz="1600" dirty="0" err="1" smtClean="0"/>
              <a:t>USBMouseInterface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{ // </a:t>
            </a:r>
            <a:r>
              <a:rPr lang="ko-KR" altLang="en-US" sz="1600" dirty="0"/>
              <a:t>인터페이스 </a:t>
            </a:r>
            <a:r>
              <a:rPr lang="ko-KR" altLang="en-US" sz="1600" dirty="0" smtClean="0"/>
              <a:t>구현</a:t>
            </a:r>
            <a:endParaRPr lang="en-US" altLang="ko-KR" sz="1600" dirty="0" smtClean="0"/>
          </a:p>
          <a:p>
            <a:pPr defTabSz="180000"/>
            <a:r>
              <a:rPr lang="en-US" altLang="ko-KR" sz="1600" dirty="0" smtClean="0"/>
              <a:t>	void </a:t>
            </a:r>
            <a:r>
              <a:rPr lang="en-US" altLang="ko-KR" sz="1600" dirty="0" err="1"/>
              <a:t>mouseMove</a:t>
            </a:r>
            <a:r>
              <a:rPr lang="en-US" altLang="ko-KR" sz="1600" dirty="0"/>
              <a:t>() { .... }</a:t>
            </a:r>
          </a:p>
          <a:p>
            <a:pPr defTabSz="180000"/>
            <a:r>
              <a:rPr lang="en-US" altLang="ko-KR" sz="1600" dirty="0" smtClean="0"/>
              <a:t>	void </a:t>
            </a:r>
            <a:r>
              <a:rPr lang="en-US" altLang="ko-KR" sz="1600" dirty="0" err="1"/>
              <a:t>mouseClick</a:t>
            </a:r>
            <a:r>
              <a:rPr lang="en-US" altLang="ko-KR" sz="1600" dirty="0"/>
              <a:t>() { ... }</a:t>
            </a:r>
          </a:p>
          <a:p>
            <a:pPr defTabSz="180000"/>
            <a:endParaRPr lang="en-US" altLang="ko-KR" sz="1600" dirty="0" smtClean="0"/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// </a:t>
            </a:r>
            <a:r>
              <a:rPr lang="ko-KR" altLang="en-US" sz="1600" dirty="0"/>
              <a:t>추가적으로 다른 </a:t>
            </a:r>
            <a:r>
              <a:rPr lang="ko-KR" altLang="en-US" sz="1600" dirty="0" err="1"/>
              <a:t>메소드를</a:t>
            </a:r>
            <a:r>
              <a:rPr lang="ko-KR" altLang="en-US" sz="1600" dirty="0"/>
              <a:t> 작성할 수 있다</a:t>
            </a:r>
            <a:r>
              <a:rPr lang="en-US" altLang="ko-KR" sz="1600" dirty="0" smtClean="0"/>
              <a:t>.</a:t>
            </a:r>
          </a:p>
          <a:p>
            <a:pPr defTabSz="180000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/>
              <a:t>getStatus</a:t>
            </a:r>
            <a:r>
              <a:rPr lang="en-US" altLang="ko-KR" sz="1600" dirty="0"/>
              <a:t>() { ... }</a:t>
            </a:r>
          </a:p>
          <a:p>
            <a:pPr defTabSz="180000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/>
              <a:t>getButton</a:t>
            </a:r>
            <a:r>
              <a:rPr lang="en-US" altLang="ko-KR" sz="1600" dirty="0"/>
              <a:t>() { ... }</a:t>
            </a:r>
          </a:p>
          <a:p>
            <a:pPr defTabSz="180000"/>
            <a:r>
              <a:rPr lang="en-US" altLang="ko-KR" sz="1600" dirty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406278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인터페이스의 다중 구현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15616" y="1700808"/>
            <a:ext cx="7776864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b="1" dirty="0"/>
              <a:t>interface </a:t>
            </a:r>
            <a:r>
              <a:rPr lang="en-US" altLang="ko-KR" sz="1600" b="1" dirty="0" err="1"/>
              <a:t>USBMouseInterface</a:t>
            </a:r>
            <a:r>
              <a:rPr lang="en-US" altLang="ko-KR" sz="1600" b="1" dirty="0"/>
              <a:t> </a:t>
            </a:r>
            <a:r>
              <a:rPr lang="en-US" altLang="ko-KR" sz="1600" dirty="0"/>
              <a:t>{</a:t>
            </a:r>
          </a:p>
          <a:p>
            <a:pPr defTabSz="180000"/>
            <a:r>
              <a:rPr lang="en-US" altLang="ko-KR" sz="1600" dirty="0" smtClean="0"/>
              <a:t>	void </a:t>
            </a:r>
            <a:r>
              <a:rPr lang="en-US" altLang="ko-KR" sz="1600" dirty="0" err="1"/>
              <a:t>mouseMove</a:t>
            </a:r>
            <a:r>
              <a:rPr lang="en-US" altLang="ko-KR" sz="1600" dirty="0"/>
              <a:t>();</a:t>
            </a:r>
          </a:p>
          <a:p>
            <a:pPr defTabSz="180000"/>
            <a:r>
              <a:rPr lang="en-US" altLang="ko-KR" sz="1600" dirty="0" smtClean="0"/>
              <a:t>	void </a:t>
            </a:r>
            <a:r>
              <a:rPr lang="en-US" altLang="ko-KR" sz="1600" dirty="0" err="1"/>
              <a:t>mouseClick</a:t>
            </a:r>
            <a:r>
              <a:rPr lang="en-US" altLang="ko-KR" sz="1600" dirty="0"/>
              <a:t>();</a:t>
            </a:r>
          </a:p>
          <a:p>
            <a:pPr defTabSz="180000"/>
            <a:r>
              <a:rPr lang="en-US" altLang="ko-KR" sz="1600" dirty="0" smtClean="0"/>
              <a:t>}</a:t>
            </a:r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b="1" dirty="0"/>
              <a:t>interface </a:t>
            </a:r>
            <a:r>
              <a:rPr lang="en-US" altLang="ko-KR" sz="1600" b="1" dirty="0" err="1"/>
              <a:t>RollMouseInterface</a:t>
            </a:r>
            <a:r>
              <a:rPr lang="en-US" altLang="ko-KR" sz="1600" b="1" dirty="0"/>
              <a:t> </a:t>
            </a:r>
            <a:r>
              <a:rPr lang="en-US" altLang="ko-KR" sz="1600" dirty="0"/>
              <a:t>{</a:t>
            </a:r>
          </a:p>
          <a:p>
            <a:pPr defTabSz="180000"/>
            <a:r>
              <a:rPr lang="en-US" altLang="ko-KR" sz="1600" dirty="0" smtClean="0"/>
              <a:t>	void </a:t>
            </a:r>
            <a:r>
              <a:rPr lang="en-US" altLang="ko-KR" sz="1600" dirty="0"/>
              <a:t>roll();</a:t>
            </a:r>
          </a:p>
          <a:p>
            <a:pPr defTabSz="180000"/>
            <a:r>
              <a:rPr lang="en-US" altLang="ko-KR" sz="1600" dirty="0"/>
              <a:t>}</a:t>
            </a:r>
          </a:p>
          <a:p>
            <a:pPr defTabSz="180000"/>
            <a:endParaRPr lang="en-US" altLang="ko-KR" sz="1600" dirty="0" smtClean="0"/>
          </a:p>
          <a:p>
            <a:pPr defTabSz="180000"/>
            <a:r>
              <a:rPr lang="en-US" altLang="ko-KR" sz="1600" dirty="0" smtClean="0"/>
              <a:t>public </a:t>
            </a:r>
            <a:r>
              <a:rPr lang="en-US" altLang="ko-KR" sz="1600" b="1" dirty="0"/>
              <a:t>class</a:t>
            </a:r>
            <a:r>
              <a:rPr lang="en-US" altLang="ko-KR" sz="1600" dirty="0"/>
              <a:t> </a:t>
            </a:r>
            <a:r>
              <a:rPr lang="en-US" altLang="ko-KR" sz="1600" dirty="0" err="1"/>
              <a:t>MouseDriver</a:t>
            </a:r>
            <a:r>
              <a:rPr lang="en-US" altLang="ko-KR" sz="1600" dirty="0"/>
              <a:t> </a:t>
            </a:r>
            <a:r>
              <a:rPr lang="en-US" altLang="ko-KR" sz="1600" b="1" dirty="0"/>
              <a:t>implements </a:t>
            </a:r>
            <a:r>
              <a:rPr lang="en-US" altLang="ko-KR" sz="1600" dirty="0" err="1"/>
              <a:t>RollMouseInterface</a:t>
            </a:r>
            <a:r>
              <a:rPr lang="en-US" altLang="ko-KR" sz="1600" dirty="0"/>
              <a:t> , </a:t>
            </a:r>
            <a:r>
              <a:rPr lang="en-US" altLang="ko-KR" sz="1600" dirty="0" err="1"/>
              <a:t>USBMouseInterface</a:t>
            </a:r>
            <a:r>
              <a:rPr lang="en-US" altLang="ko-KR" sz="1600" dirty="0"/>
              <a:t> {</a:t>
            </a:r>
          </a:p>
          <a:p>
            <a:pPr defTabSz="180000"/>
            <a:r>
              <a:rPr lang="en-US" altLang="ko-KR" sz="1600" dirty="0" smtClean="0"/>
              <a:t>	void </a:t>
            </a:r>
            <a:r>
              <a:rPr lang="en-US" altLang="ko-KR" sz="1600" dirty="0" err="1"/>
              <a:t>mouseMove</a:t>
            </a:r>
            <a:r>
              <a:rPr lang="en-US" altLang="ko-KR" sz="1600" dirty="0"/>
              <a:t>() { .... }</a:t>
            </a:r>
          </a:p>
          <a:p>
            <a:pPr defTabSz="180000"/>
            <a:r>
              <a:rPr lang="en-US" altLang="ko-KR" sz="1600" dirty="0" smtClean="0"/>
              <a:t>	void </a:t>
            </a:r>
            <a:r>
              <a:rPr lang="en-US" altLang="ko-KR" sz="1600" dirty="0" err="1"/>
              <a:t>mouseClick</a:t>
            </a:r>
            <a:r>
              <a:rPr lang="en-US" altLang="ko-KR" sz="1600" dirty="0"/>
              <a:t>() { ... }</a:t>
            </a:r>
          </a:p>
          <a:p>
            <a:pPr defTabSz="180000"/>
            <a:r>
              <a:rPr lang="en-US" altLang="ko-KR" sz="1600" dirty="0" smtClean="0"/>
              <a:t>	void </a:t>
            </a:r>
            <a:r>
              <a:rPr lang="en-US" altLang="ko-KR" sz="1600" dirty="0"/>
              <a:t>roll() { ... }</a:t>
            </a:r>
          </a:p>
          <a:p>
            <a:pPr defTabSz="180000"/>
            <a:endParaRPr lang="en-US" altLang="ko-KR" sz="1600" dirty="0" smtClean="0"/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// </a:t>
            </a:r>
            <a:r>
              <a:rPr lang="ko-KR" altLang="en-US" sz="1600" dirty="0"/>
              <a:t>추가적으로 다른 </a:t>
            </a:r>
            <a:r>
              <a:rPr lang="ko-KR" altLang="en-US" sz="1600" dirty="0" err="1"/>
              <a:t>메소드를</a:t>
            </a:r>
            <a:r>
              <a:rPr lang="ko-KR" altLang="en-US" sz="1600" dirty="0"/>
              <a:t> 작성할 수 있다</a:t>
            </a:r>
            <a:r>
              <a:rPr lang="en-US" altLang="ko-KR" sz="1600" dirty="0"/>
              <a:t>.</a:t>
            </a:r>
          </a:p>
          <a:p>
            <a:pPr defTabSz="180000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/>
              <a:t>getStatus</a:t>
            </a:r>
            <a:r>
              <a:rPr lang="en-US" altLang="ko-KR" sz="1600" dirty="0"/>
              <a:t>() { ... }</a:t>
            </a:r>
          </a:p>
          <a:p>
            <a:pPr defTabSz="180000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/>
              <a:t>getButton</a:t>
            </a:r>
            <a:r>
              <a:rPr lang="en-US" altLang="ko-KR" sz="1600" dirty="0"/>
              <a:t>() { ... }</a:t>
            </a:r>
          </a:p>
          <a:p>
            <a:pPr defTabSz="180000"/>
            <a:r>
              <a:rPr lang="en-US" altLang="ko-KR" sz="1600" dirty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33042127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클래스와 인터페이스 비</a:t>
            </a:r>
            <a:r>
              <a:rPr lang="ko-KR" altLang="en-US" dirty="0"/>
              <a:t>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56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25736372"/>
              </p:ext>
            </p:extLst>
          </p:nvPr>
        </p:nvGraphicFramePr>
        <p:xfrm>
          <a:off x="1043608" y="1772816"/>
          <a:ext cx="6768752" cy="215569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117173"/>
                <a:gridCol w="5651579"/>
              </a:tblGrid>
              <a:tr h="27365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effectLst/>
                        </a:rPr>
                        <a:t>비교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effectLst/>
                        </a:rPr>
                        <a:t>내용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</a:tr>
              <a:tr h="43923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effectLst/>
                        </a:rPr>
                        <a:t>추상 클래스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"/>
                      </a:pPr>
                      <a:r>
                        <a:rPr lang="ko-KR" altLang="en-US" sz="1200" kern="0" spc="0">
                          <a:effectLst/>
                        </a:rPr>
                        <a:t>일반 메소드 포함 가능</a:t>
                      </a: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"/>
                      </a:pPr>
                      <a:r>
                        <a:rPr lang="ko-KR" altLang="en-US" sz="1200" kern="0" spc="0">
                          <a:effectLst/>
                        </a:rPr>
                        <a:t>상수</a:t>
                      </a:r>
                      <a:r>
                        <a:rPr lang="en-US" altLang="ko-KR" sz="1200" kern="0" spc="0">
                          <a:effectLst/>
                        </a:rPr>
                        <a:t>, </a:t>
                      </a:r>
                      <a:r>
                        <a:rPr lang="ko-KR" altLang="en-US" sz="1200" kern="0" spc="0">
                          <a:effectLst/>
                        </a:rPr>
                        <a:t>변수 포함 가능</a:t>
                      </a: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"/>
                      </a:pPr>
                      <a:r>
                        <a:rPr lang="ko-KR" altLang="en-US" sz="1200" kern="0" spc="0">
                          <a:effectLst/>
                        </a:rPr>
                        <a:t>모든 서브 클래스에 공통된 메소드가 있는 경우는 추상 클래스가 적합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</a:tr>
              <a:tr h="43923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effectLst/>
                        </a:rPr>
                        <a:t>인터페이스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"/>
                      </a:pPr>
                      <a:r>
                        <a:rPr lang="ko-KR" altLang="en-US" sz="1200" kern="0" spc="0" dirty="0">
                          <a:effectLst/>
                        </a:rPr>
                        <a:t>모든 </a:t>
                      </a:r>
                      <a:r>
                        <a:rPr lang="ko-KR" altLang="en-US" sz="1200" kern="0" spc="0" dirty="0" err="1">
                          <a:effectLst/>
                        </a:rPr>
                        <a:t>메소드가</a:t>
                      </a:r>
                      <a:r>
                        <a:rPr lang="ko-KR" altLang="en-US" sz="1200" kern="0" spc="0" dirty="0">
                          <a:effectLst/>
                        </a:rPr>
                        <a:t> 추상 </a:t>
                      </a:r>
                      <a:r>
                        <a:rPr lang="ko-KR" altLang="en-US" sz="1200" kern="0" spc="0" dirty="0" err="1">
                          <a:effectLst/>
                        </a:rPr>
                        <a:t>메소드</a:t>
                      </a:r>
                      <a:endParaRPr lang="ko-KR" altLang="en-US" sz="1200" kern="0" spc="0" dirty="0">
                        <a:effectLst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"/>
                      </a:pPr>
                      <a:r>
                        <a:rPr lang="ko-KR" altLang="en-US" sz="1200" kern="0" spc="0" dirty="0">
                          <a:effectLst/>
                        </a:rPr>
                        <a:t>상수만 포함 가능</a:t>
                      </a: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"/>
                      </a:pPr>
                      <a:r>
                        <a:rPr lang="ko-KR" altLang="en-US" sz="1200" kern="0" spc="0" dirty="0">
                          <a:effectLst/>
                        </a:rPr>
                        <a:t>다중 상속 지원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9400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5-1 : </a:t>
            </a:r>
            <a:r>
              <a:rPr lang="ko-KR" altLang="en-US" dirty="0" smtClean="0"/>
              <a:t>클래스 </a:t>
            </a:r>
            <a:r>
              <a:rPr lang="ko-KR" altLang="en-US" dirty="0"/>
              <a:t>상속 만들어 </a:t>
            </a:r>
            <a:r>
              <a:rPr lang="ko-KR" altLang="en-US" dirty="0" smtClean="0"/>
              <a:t>보기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27584" y="1340768"/>
            <a:ext cx="7056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x,y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)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의 한 점을 표현하는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Point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클래스와 이를 상속받아 컬러 점을 표현하는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ColorPoint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클래스를 만들어보자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7984" y="2059107"/>
            <a:ext cx="4464496" cy="3754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b="1" dirty="0" smtClean="0"/>
              <a:t>public </a:t>
            </a:r>
            <a:r>
              <a:rPr lang="en-US" altLang="ko-KR" sz="1400" b="1" dirty="0"/>
              <a:t>class </a:t>
            </a:r>
            <a:r>
              <a:rPr lang="en-US" altLang="ko-KR" sz="1400" b="1" dirty="0" err="1"/>
              <a:t>ColorPoint</a:t>
            </a:r>
            <a:r>
              <a:rPr lang="en-US" altLang="ko-KR" sz="1400" b="1" dirty="0"/>
              <a:t> extends Point </a:t>
            </a:r>
            <a:r>
              <a:rPr lang="en-US" altLang="ko-KR" sz="1400" dirty="0"/>
              <a:t>{ </a:t>
            </a:r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// </a:t>
            </a:r>
            <a:r>
              <a:rPr lang="en-US" altLang="ko-KR" sz="1400" dirty="0"/>
              <a:t>Point</a:t>
            </a:r>
            <a:r>
              <a:rPr lang="ko-KR" altLang="en-US" sz="1400" dirty="0"/>
              <a:t>를 상속받은 </a:t>
            </a:r>
            <a:r>
              <a:rPr lang="en-US" altLang="ko-KR" sz="1400" dirty="0" err="1"/>
              <a:t>ColorPoint</a:t>
            </a:r>
            <a:r>
              <a:rPr lang="en-US" altLang="ko-KR" sz="1400" dirty="0"/>
              <a:t> </a:t>
            </a:r>
            <a:r>
              <a:rPr lang="ko-KR" altLang="en-US" sz="1400" dirty="0"/>
              <a:t>선언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String color; // </a:t>
            </a:r>
            <a:r>
              <a:rPr lang="ko-KR" altLang="en-US" sz="1400" dirty="0"/>
              <a:t>점의 색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void </a:t>
            </a:r>
            <a:r>
              <a:rPr lang="en-US" altLang="ko-KR" sz="1400" dirty="0" err="1"/>
              <a:t>setColor</a:t>
            </a:r>
            <a:r>
              <a:rPr lang="en-US" altLang="ko-KR" sz="1400" dirty="0"/>
              <a:t>(String color)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this.color</a:t>
            </a:r>
            <a:r>
              <a:rPr lang="en-US" altLang="ko-KR" sz="1400" dirty="0"/>
              <a:t> = color;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	void </a:t>
            </a:r>
            <a:r>
              <a:rPr lang="en-US" altLang="ko-KR" sz="1400" dirty="0" err="1"/>
              <a:t>showColorPoint</a:t>
            </a:r>
            <a:r>
              <a:rPr lang="en-US" altLang="ko-KR" sz="1400" dirty="0"/>
              <a:t>() { // </a:t>
            </a:r>
            <a:r>
              <a:rPr lang="ko-KR" altLang="en-US" sz="1400" dirty="0"/>
              <a:t>컬러 점의 좌표 출력</a:t>
            </a:r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dirty="0" err="1"/>
              <a:t>System.out.print</a:t>
            </a:r>
            <a:r>
              <a:rPr lang="en-US" altLang="ko-KR" sz="1400" dirty="0"/>
              <a:t>(color);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showPoint</a:t>
            </a:r>
            <a:r>
              <a:rPr lang="en-US" altLang="ko-KR" sz="1400" dirty="0"/>
              <a:t>(); // Point </a:t>
            </a:r>
            <a:r>
              <a:rPr lang="ko-KR" altLang="en-US" sz="1400" dirty="0"/>
              <a:t>클래스의 </a:t>
            </a:r>
            <a:r>
              <a:rPr lang="en-US" altLang="ko-KR" sz="1400" dirty="0" err="1"/>
              <a:t>showPoint</a:t>
            </a:r>
            <a:r>
              <a:rPr lang="en-US" altLang="ko-KR" sz="1400" dirty="0"/>
              <a:t>() </a:t>
            </a:r>
            <a:r>
              <a:rPr lang="ko-KR" altLang="en-US" sz="1400" dirty="0"/>
              <a:t>호출 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dirty="0"/>
              <a:t>	public static void main(String 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 err="1"/>
              <a:t>ColorPoint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cp</a:t>
            </a:r>
            <a:r>
              <a:rPr lang="en-US" altLang="ko-KR" sz="1400" b="1" dirty="0"/>
              <a:t> = new </a:t>
            </a:r>
            <a:r>
              <a:rPr lang="en-US" altLang="ko-KR" sz="1400" b="1" dirty="0" err="1"/>
              <a:t>ColorPoint</a:t>
            </a:r>
            <a:r>
              <a:rPr lang="en-US" altLang="ko-KR" sz="1400" b="1" dirty="0"/>
              <a:t>();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cp.set</a:t>
            </a:r>
            <a:r>
              <a:rPr lang="en-US" altLang="ko-KR" sz="1400" dirty="0"/>
              <a:t>(3,4); // Point </a:t>
            </a:r>
            <a:r>
              <a:rPr lang="ko-KR" altLang="en-US" sz="1400" dirty="0"/>
              <a:t>클래스의 </a:t>
            </a:r>
            <a:r>
              <a:rPr lang="en-US" altLang="ko-KR" sz="1400" dirty="0"/>
              <a:t>set()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호출</a:t>
            </a:r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dirty="0" err="1"/>
              <a:t>cp.setColor</a:t>
            </a:r>
            <a:r>
              <a:rPr lang="en-US" altLang="ko-KR" sz="1400" dirty="0"/>
              <a:t>("red"); // </a:t>
            </a:r>
            <a:r>
              <a:rPr lang="ko-KR" altLang="en-US" sz="1400" dirty="0"/>
              <a:t>색 지정</a:t>
            </a:r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dirty="0" err="1"/>
              <a:t>cp.showColorPoint</a:t>
            </a:r>
            <a:r>
              <a:rPr lang="en-US" altLang="ko-KR" sz="1400" dirty="0"/>
              <a:t>(); // </a:t>
            </a:r>
            <a:r>
              <a:rPr lang="ko-KR" altLang="en-US" sz="1400" dirty="0"/>
              <a:t>컬러 점의 좌표 출력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88636" y="2059107"/>
            <a:ext cx="3879308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/>
              <a:t>class Point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x, y; // </a:t>
            </a:r>
            <a:r>
              <a:rPr lang="ko-KR" altLang="en-US" sz="1400" dirty="0"/>
              <a:t>한 점을 구성하는 </a:t>
            </a:r>
            <a:r>
              <a:rPr lang="en-US" altLang="ko-KR" sz="1400" dirty="0"/>
              <a:t>x, y </a:t>
            </a:r>
            <a:r>
              <a:rPr lang="ko-KR" altLang="en-US" sz="1400" dirty="0"/>
              <a:t>좌표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void set(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y)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this.x</a:t>
            </a:r>
            <a:r>
              <a:rPr lang="en-US" altLang="ko-KR" sz="1400" dirty="0"/>
              <a:t> = x; </a:t>
            </a:r>
            <a:r>
              <a:rPr lang="en-US" altLang="ko-KR" sz="1400" dirty="0" err="1"/>
              <a:t>this.y</a:t>
            </a:r>
            <a:r>
              <a:rPr lang="en-US" altLang="ko-KR" sz="1400" dirty="0"/>
              <a:t> = y;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	void </a:t>
            </a:r>
            <a:r>
              <a:rPr lang="en-US" altLang="ko-KR" sz="1400" dirty="0" err="1"/>
              <a:t>showPoint</a:t>
            </a:r>
            <a:r>
              <a:rPr lang="en-US" altLang="ko-KR" sz="1400" dirty="0"/>
              <a:t>() { // </a:t>
            </a:r>
            <a:r>
              <a:rPr lang="ko-KR" altLang="en-US" sz="1400" dirty="0"/>
              <a:t>점의 좌표 출력</a:t>
            </a:r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("(" + x + "," + y + ")");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27984" y="6043216"/>
            <a:ext cx="4464496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rgbClr val="00B050"/>
                </a:solidFill>
              </a:defRPr>
            </a:lvl1pPr>
          </a:lstStyle>
          <a:p>
            <a:r>
              <a:rPr lang="en-US" altLang="ko-KR" sz="1400" dirty="0">
                <a:solidFill>
                  <a:schemeClr val="tx1"/>
                </a:solidFill>
              </a:rPr>
              <a:t>red(3,4)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91678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자바의 클래스 계층 구조</a:t>
            </a:r>
            <a:endParaRPr lang="ko-KR" alt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02607" y="1628800"/>
            <a:ext cx="7738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자바에서는 모든 클래스는 반드시 </a:t>
            </a:r>
            <a:r>
              <a:rPr lang="en-US" altLang="ko-KR" sz="1600" dirty="0" err="1" smtClean="0">
                <a:solidFill>
                  <a:schemeClr val="accent2">
                    <a:lumMod val="75000"/>
                  </a:schemeClr>
                </a:solidFill>
              </a:rPr>
              <a:t>java.lang.Object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클래스를 자동으로 상속받는다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337" y="2204864"/>
            <a:ext cx="7553325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6620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서브 클래스의 객체와 멤버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서브</a:t>
            </a:r>
            <a:r>
              <a:rPr lang="en-US" altLang="ko-KR" dirty="0"/>
              <a:t> </a:t>
            </a:r>
            <a:r>
              <a:rPr lang="ko-KR" altLang="en-US" dirty="0" smtClean="0"/>
              <a:t>클래스의 객체와 멤버 접근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서브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클래스의 객체에는 </a:t>
            </a:r>
            <a:r>
              <a:rPr lang="ko-KR" altLang="en-US" dirty="0"/>
              <a:t>슈퍼 </a:t>
            </a:r>
            <a:r>
              <a:rPr lang="ko-KR" altLang="en-US" dirty="0" smtClean="0"/>
              <a:t>클래스 멤버 포함</a:t>
            </a:r>
            <a:endParaRPr lang="en-US" altLang="ko-KR" dirty="0" smtClean="0"/>
          </a:p>
          <a:p>
            <a:pPr lvl="2"/>
            <a:r>
              <a:rPr lang="ko-KR" altLang="en-US" dirty="0"/>
              <a:t>슈</a:t>
            </a:r>
            <a:r>
              <a:rPr lang="ko-KR" altLang="en-US" dirty="0" smtClean="0"/>
              <a:t>퍼 클래스의 </a:t>
            </a:r>
            <a:r>
              <a:rPr lang="en-US" altLang="ko-KR" dirty="0" smtClean="0"/>
              <a:t>private </a:t>
            </a:r>
            <a:r>
              <a:rPr lang="ko-KR" altLang="en-US" dirty="0" smtClean="0"/>
              <a:t>멤버는 상속되지 않음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서브 클래스에서 직접 접근 불가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슈퍼 </a:t>
            </a:r>
            <a:r>
              <a:rPr lang="ko-KR" altLang="en-US" dirty="0"/>
              <a:t>클래스의 </a:t>
            </a:r>
            <a:r>
              <a:rPr lang="en-US" altLang="ko-KR" dirty="0" smtClean="0"/>
              <a:t>private </a:t>
            </a:r>
            <a:r>
              <a:rPr lang="ko-KR" altLang="en-US" dirty="0"/>
              <a:t>멤버는 </a:t>
            </a:r>
            <a:r>
              <a:rPr lang="ko-KR" altLang="en-US" dirty="0" smtClean="0"/>
              <a:t>슈퍼 </a:t>
            </a:r>
            <a:r>
              <a:rPr lang="ko-KR" altLang="en-US" dirty="0"/>
              <a:t>클래스의 </a:t>
            </a:r>
            <a:r>
              <a:rPr lang="ko-KR" altLang="en-US" dirty="0" err="1"/>
              <a:t>메소드를</a:t>
            </a:r>
            <a:r>
              <a:rPr lang="ko-KR" altLang="en-US" dirty="0"/>
              <a:t> </a:t>
            </a:r>
            <a:r>
              <a:rPr lang="ko-KR" altLang="en-US" dirty="0" smtClean="0"/>
              <a:t>통해 </a:t>
            </a:r>
            <a:r>
              <a:rPr lang="ko-KR" altLang="en-US" dirty="0"/>
              <a:t>접근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서브 클래스 객체에 </a:t>
            </a:r>
            <a:r>
              <a:rPr lang="ko-KR" altLang="en-US" dirty="0"/>
              <a:t>슈퍼 </a:t>
            </a:r>
            <a:r>
              <a:rPr lang="ko-KR" altLang="en-US" dirty="0" smtClean="0"/>
              <a:t>클래스 멤버가 포함되므로 </a:t>
            </a:r>
            <a:r>
              <a:rPr lang="ko-KR" altLang="en-US" dirty="0"/>
              <a:t>슈퍼 </a:t>
            </a:r>
            <a:r>
              <a:rPr lang="ko-KR" altLang="en-US" dirty="0" smtClean="0"/>
              <a:t>클래스 멤버의 접근은 서브 클래스 멤버 접근과 동일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617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슈퍼 클래스와 서브 클래스의 객체 관</a:t>
            </a:r>
            <a:r>
              <a:rPr lang="ko-KR" altLang="en-US" dirty="0"/>
              <a:t>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3789" y="1268761"/>
            <a:ext cx="7762627" cy="5528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7670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2664</TotalTime>
  <Words>2149</Words>
  <Application>Microsoft Office PowerPoint</Application>
  <PresentationFormat>화면 슬라이드 쇼(4:3)</PresentationFormat>
  <Paragraphs>864</Paragraphs>
  <Slides>56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57" baseType="lpstr">
      <vt:lpstr>가을</vt:lpstr>
      <vt:lpstr>상속과 다형성</vt:lpstr>
      <vt:lpstr>상속 (inheritance)</vt:lpstr>
      <vt:lpstr>상속 관계 예</vt:lpstr>
      <vt:lpstr>상속의 필요성</vt:lpstr>
      <vt:lpstr>클래스 상속과 객체</vt:lpstr>
      <vt:lpstr>예제 5-1 : 클래스 상속 만들어 보기</vt:lpstr>
      <vt:lpstr>자바의 클래스 계층 구조</vt:lpstr>
      <vt:lpstr>서브 클래스의 객체와 멤버 사용</vt:lpstr>
      <vt:lpstr>슈퍼 클래스와 서브 클래스의 객체 관계</vt:lpstr>
      <vt:lpstr>서브 클래스의 객체 멤버 접근</vt:lpstr>
      <vt:lpstr>상속과 접근 지정자 </vt:lpstr>
      <vt:lpstr>슈퍼 클래스 멤버의 접근 지정자</vt:lpstr>
      <vt:lpstr>슈퍼클래스와 서브클래스가 같은 패키지에 있는 경우</vt:lpstr>
      <vt:lpstr>슈퍼클래스와 서브클래스가 서로 다른 패키지에 있는 경우</vt:lpstr>
      <vt:lpstr>예제 5-2: 상속 관계에 있는 클래스 간 멤버 접근</vt:lpstr>
      <vt:lpstr>서브 클래스와 슈퍼 클래스의 생성자 호출 및 실행 관계</vt:lpstr>
      <vt:lpstr>슈퍼클래스와 서브 클래스의 생성자간의 호출 및 실행 관계</vt:lpstr>
      <vt:lpstr>서브 클래스와 슈퍼 클래스의 생성자 짝 맞추기</vt:lpstr>
      <vt:lpstr>1: 슈퍼클래스(기본생성자),서브클래스(기본생성자)</vt:lpstr>
      <vt:lpstr>3:서브 클래스에 매개변수 있는 생성자는 슈퍼클래스의기본생성자와 짝을 이룸</vt:lpstr>
      <vt:lpstr>super()</vt:lpstr>
      <vt:lpstr>super()를 이용한 사례</vt:lpstr>
      <vt:lpstr>객체의 타입 변환</vt:lpstr>
      <vt:lpstr>업캐스팅 사례</vt:lpstr>
      <vt:lpstr>객체의 타입 변환</vt:lpstr>
      <vt:lpstr>다운캐스팅 사례</vt:lpstr>
      <vt:lpstr>instanceof 연산자와 객체 구별</vt:lpstr>
      <vt:lpstr>업캐스팅된 객체의 실제 타입은 무엇?</vt:lpstr>
      <vt:lpstr>instanceof 사용 예</vt:lpstr>
      <vt:lpstr>예제 5-3 : instanceof를 이용한 객체 구별</vt:lpstr>
      <vt:lpstr>메소드 오버라이딩</vt:lpstr>
      <vt:lpstr>메소드 오버라이딩 사례</vt:lpstr>
      <vt:lpstr>서브 클래스 객체와 오버라이딩된 메소드 호출</vt:lpstr>
      <vt:lpstr>예제 5-4 : 메소드 오버라이딩 만들기</vt:lpstr>
      <vt:lpstr>예제 실행 과정</vt:lpstr>
      <vt:lpstr>메소드 오버라이딩 조건</vt:lpstr>
      <vt:lpstr>오버라이딩 활용</vt:lpstr>
      <vt:lpstr>동적 바인딩</vt:lpstr>
      <vt:lpstr>super 키워드</vt:lpstr>
      <vt:lpstr>예제 5-5 : 메소드 오버라이딩</vt:lpstr>
      <vt:lpstr>오버라이딩 vs. 오버로딩</vt:lpstr>
      <vt:lpstr>추상 메소드와 추상 클래스</vt:lpstr>
      <vt:lpstr>2 가지 종류의 추상 클래스 사례</vt:lpstr>
      <vt:lpstr>추상 클래스 특성</vt:lpstr>
      <vt:lpstr>추상 클래스의 인스턴스 생성 불가</vt:lpstr>
      <vt:lpstr>추상 클래스의 활용 예</vt:lpstr>
      <vt:lpstr>예제 5-6 : 추상 클래스의 구현</vt:lpstr>
      <vt:lpstr>예제 5-6 정답</vt:lpstr>
      <vt:lpstr>실세계의 인터페이스와 인터페이스의 필요성</vt:lpstr>
      <vt:lpstr>자바의 인터페이스</vt:lpstr>
      <vt:lpstr>자바 인터페이스 사례</vt:lpstr>
      <vt:lpstr>인터페이스의 필요성</vt:lpstr>
      <vt:lpstr>인터페이스 상속</vt:lpstr>
      <vt:lpstr>인터페이스 구현</vt:lpstr>
      <vt:lpstr>인터페이스의 다중 구현</vt:lpstr>
      <vt:lpstr>추상 클래스와 인터페이스 비교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Registered User</cp:lastModifiedBy>
  <cp:revision>158</cp:revision>
  <dcterms:created xsi:type="dcterms:W3CDTF">2011-08-27T14:53:28Z</dcterms:created>
  <dcterms:modified xsi:type="dcterms:W3CDTF">2016-04-05T00:08:45Z</dcterms:modified>
</cp:coreProperties>
</file>