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7" r:id="rId58"/>
    <p:sldId id="318" r:id="rId59"/>
    <p:sldId id="319" r:id="rId60"/>
    <p:sldId id="320" r:id="rId61"/>
    <p:sldId id="321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54" autoAdjust="0"/>
    <p:restoredTop sz="94625" autoAdjust="0"/>
  </p:normalViewPr>
  <p:slideViewPr>
    <p:cSldViewPr>
      <p:cViewPr varScale="1">
        <p:scale>
          <a:sx n="68" d="100"/>
          <a:sy n="68" d="100"/>
        </p:scale>
        <p:origin x="-5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2016-04-05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2016-04-05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docs.oracle.com/javase/7/docs/ap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ko-KR" altLang="en-US" dirty="0" smtClean="0"/>
              <a:t>개념과 자바 기본 패키지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85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7297" y="836712"/>
            <a:ext cx="4409405" cy="587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프로젝트 작성</a:t>
            </a:r>
            <a:r>
              <a:rPr lang="en-US" altLang="ko-KR" smtClean="0"/>
              <a:t>(</a:t>
            </a:r>
            <a:r>
              <a:rPr lang="ko-KR" altLang="en-US" smtClean="0"/>
              <a:t>프로젝트 이름 </a:t>
            </a:r>
            <a:r>
              <a:rPr lang="en-US" altLang="ko-KR" smtClean="0"/>
              <a:t>: PackageEx)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00364" y="1785926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07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5000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패키지 </a:t>
            </a:r>
            <a:r>
              <a:rPr lang="en-US" altLang="ko-KR" smtClean="0"/>
              <a:t>lib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43108" y="2495746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76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701" y="1268760"/>
            <a:ext cx="5000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패키지 </a:t>
            </a:r>
            <a:r>
              <a:rPr lang="en-US" altLang="ko-KR" smtClean="0"/>
              <a:t>app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71735" y="2711770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39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5436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패키지 작성이 완료된 결과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01430" y="3168662"/>
            <a:ext cx="1296144" cy="895454"/>
          </a:xfrm>
          <a:prstGeom prst="wedgeRoundRectCallout">
            <a:avLst>
              <a:gd name="adj1" fmla="val -114313"/>
              <a:gd name="adj2" fmla="val 8191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chemeClr val="tx1"/>
                </a:solidFill>
              </a:rPr>
              <a:t>패키지 탐색 창에 </a:t>
            </a:r>
            <a:r>
              <a:rPr lang="en-US" altLang="ko-KR" sz="1100" dirty="0" smtClean="0">
                <a:solidFill>
                  <a:schemeClr val="tx1"/>
                </a:solidFill>
              </a:rPr>
              <a:t>app </a:t>
            </a:r>
            <a:r>
              <a:rPr lang="ko-KR" altLang="en-US" sz="1100" dirty="0" smtClean="0">
                <a:solidFill>
                  <a:schemeClr val="tx1"/>
                </a:solidFill>
              </a:rPr>
              <a:t>패키지와 </a:t>
            </a:r>
            <a:r>
              <a:rPr lang="en-US" altLang="ko-KR" sz="1100" dirty="0" smtClean="0">
                <a:solidFill>
                  <a:schemeClr val="tx1"/>
                </a:solidFill>
              </a:rPr>
              <a:t>lib </a:t>
            </a:r>
            <a:r>
              <a:rPr lang="ko-KR" altLang="en-US" sz="1100" dirty="0" smtClean="0">
                <a:solidFill>
                  <a:schemeClr val="tx1"/>
                </a:solidFill>
              </a:rPr>
              <a:t>패키지가 보인다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54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5" y="859919"/>
            <a:ext cx="4952162" cy="580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클래스 </a:t>
            </a:r>
            <a:r>
              <a:rPr lang="en-US" altLang="ko-KR" smtClean="0"/>
              <a:t>Calculator </a:t>
            </a:r>
            <a:r>
              <a:rPr lang="ko-KR" altLang="en-US" smtClean="0"/>
              <a:t>만들기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55776" y="3068960"/>
            <a:ext cx="772332" cy="451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511806" y="2084587"/>
            <a:ext cx="615194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190796" y="3774163"/>
            <a:ext cx="1569359" cy="707262"/>
          </a:xfrm>
          <a:prstGeom prst="wedgeRoundRectCallout">
            <a:avLst>
              <a:gd name="adj1" fmla="val -12624"/>
              <a:gd name="adj2" fmla="val -91635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solidFill>
                  <a:schemeClr val="tx1"/>
                </a:solidFill>
              </a:rPr>
              <a:t>Calculator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클래스를 </a:t>
            </a:r>
            <a:r>
              <a:rPr lang="en-US" altLang="ko-KR" sz="1100" dirty="0" smtClean="0">
                <a:solidFill>
                  <a:schemeClr val="tx1"/>
                </a:solidFill>
              </a:rPr>
              <a:t>public abstract </a:t>
            </a:r>
            <a:r>
              <a:rPr lang="ko-KR" altLang="en-US" sz="1100" dirty="0" smtClean="0">
                <a:solidFill>
                  <a:schemeClr val="tx1"/>
                </a:solidFill>
              </a:rPr>
              <a:t>속성으로 생성한다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90939"/>
            <a:ext cx="37909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/>
          <p:cNvSpPr/>
          <p:nvPr/>
        </p:nvSpPr>
        <p:spPr>
          <a:xfrm>
            <a:off x="4240637" y="3872061"/>
            <a:ext cx="540383" cy="225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29327" y="2401944"/>
            <a:ext cx="90076" cy="238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49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4580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Calculator </a:t>
            </a:r>
            <a:r>
              <a:rPr lang="ko-KR" altLang="en-US" smtClean="0"/>
              <a:t>소스 수정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86116" y="2319889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143438" y="4149080"/>
            <a:ext cx="2160240" cy="707262"/>
          </a:xfrm>
          <a:prstGeom prst="wedgeRoundRectCallout">
            <a:avLst>
              <a:gd name="adj1" fmla="val 58806"/>
              <a:gd name="adj2" fmla="val -23843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/>
                </a:solidFill>
              </a:rPr>
              <a:t>다른 패키지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즉 </a:t>
            </a:r>
            <a:r>
              <a:rPr lang="en-US" altLang="ko-KR" sz="1100" dirty="0">
                <a:solidFill>
                  <a:schemeClr val="tx1"/>
                </a:solidFill>
              </a:rPr>
              <a:t>app </a:t>
            </a:r>
            <a:r>
              <a:rPr lang="ko-KR" altLang="en-US" sz="1100" dirty="0">
                <a:solidFill>
                  <a:schemeClr val="tx1"/>
                </a:solidFill>
              </a:rPr>
              <a:t>패키지의 클래스에서 접근할 수 있도록 하기 위해 클래스의 접근 지정자 </a:t>
            </a:r>
            <a:r>
              <a:rPr lang="en-US" altLang="ko-KR" sz="1100" dirty="0">
                <a:solidFill>
                  <a:schemeClr val="tx1"/>
                </a:solidFill>
              </a:rPr>
              <a:t>public</a:t>
            </a:r>
            <a:r>
              <a:rPr lang="ko-KR" altLang="en-US" sz="1100" dirty="0">
                <a:solidFill>
                  <a:schemeClr val="tx1"/>
                </a:solidFill>
              </a:rPr>
              <a:t>을 반드시 삽입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1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704592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GoodCalc.java </a:t>
            </a:r>
            <a:r>
              <a:rPr lang="ko-KR" altLang="en-US" dirty="0" smtClean="0"/>
              <a:t>작성 후 소스 수정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3825044"/>
            <a:ext cx="2160240" cy="1163117"/>
          </a:xfrm>
          <a:prstGeom prst="wedgeRoundRectCallout">
            <a:avLst>
              <a:gd name="adj1" fmla="val 61452"/>
              <a:gd name="adj2" fmla="val -157357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</a:rPr>
              <a:t>import </a:t>
            </a:r>
            <a:r>
              <a:rPr lang="ko-KR" altLang="en-US" sz="1100" dirty="0">
                <a:solidFill>
                  <a:schemeClr val="tx1"/>
                </a:solidFill>
              </a:rPr>
              <a:t>문 삽입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Calculator </a:t>
            </a:r>
            <a:r>
              <a:rPr lang="ko-KR" altLang="en-US" sz="1100" dirty="0">
                <a:solidFill>
                  <a:schemeClr val="tx1"/>
                </a:solidFill>
              </a:rPr>
              <a:t>클래스를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사용하기 위해서는 패키지를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포함하는 정확한 경로명을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컴파일러에게 알려줘야 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237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1" y="287641"/>
            <a:ext cx="7194636" cy="56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15053"/>
            <a:ext cx="5459415" cy="424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7380312" y="224411"/>
            <a:ext cx="1656655" cy="1271587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                                         실행을 위한</a:t>
            </a:r>
            <a:r>
              <a:rPr lang="en-US" altLang="ko-KR" sz="1600" dirty="0" smtClean="0"/>
              <a:t>                                         Run                                          Configurations                                        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3946786" y="734988"/>
            <a:ext cx="261813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699792" y="56798"/>
            <a:ext cx="3024336" cy="353630"/>
          </a:xfrm>
          <a:prstGeom prst="wedgeRoundRectCallout">
            <a:avLst>
              <a:gd name="adj1" fmla="val -5695"/>
              <a:gd name="adj2" fmla="val 139589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푸시다운</a:t>
            </a:r>
            <a:r>
              <a:rPr lang="ko-KR" altLang="en-US" sz="1100" dirty="0" smtClean="0">
                <a:solidFill>
                  <a:schemeClr val="tx1"/>
                </a:solidFill>
              </a:rPr>
              <a:t> 버튼을 누르면 아래 메뉴가 보인다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05593" y="3891011"/>
            <a:ext cx="720080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020272" y="5795386"/>
            <a:ext cx="720080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941497" y="5259753"/>
            <a:ext cx="1584176" cy="504056"/>
          </a:xfrm>
          <a:prstGeom prst="wedgeRoundRectCallout">
            <a:avLst>
              <a:gd name="adj1" fmla="val 16942"/>
              <a:gd name="adj2" fmla="val -258944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main()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100" dirty="0" smtClean="0">
                <a:solidFill>
                  <a:schemeClr val="tx1"/>
                </a:solidFill>
              </a:rPr>
              <a:t> 가진 클래스를 지정한다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94433" y="1391458"/>
            <a:ext cx="1235225" cy="191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941921" y="1543284"/>
            <a:ext cx="261257" cy="439387"/>
          </a:xfrm>
          <a:custGeom>
            <a:avLst/>
            <a:gdLst>
              <a:gd name="connsiteX0" fmla="*/ 0 w 261257"/>
              <a:gd name="connsiteY0" fmla="*/ 0 h 439387"/>
              <a:gd name="connsiteX1" fmla="*/ 201880 w 261257"/>
              <a:gd name="connsiteY1" fmla="*/ 130629 h 439387"/>
              <a:gd name="connsiteX2" fmla="*/ 261257 w 261257"/>
              <a:gd name="connsiteY2" fmla="*/ 439387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" h="439387">
                <a:moveTo>
                  <a:pt x="0" y="0"/>
                </a:moveTo>
                <a:cubicBezTo>
                  <a:pt x="79168" y="28699"/>
                  <a:pt x="158337" y="57398"/>
                  <a:pt x="201880" y="130629"/>
                </a:cubicBezTo>
                <a:cubicBezTo>
                  <a:pt x="245423" y="203860"/>
                  <a:pt x="253340" y="321623"/>
                  <a:pt x="261257" y="43938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90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PackageEx </a:t>
            </a:r>
            <a:r>
              <a:rPr lang="ko-KR" altLang="en-US" smtClean="0"/>
              <a:t>실행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828925"/>
            <a:ext cx="53149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36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계층구조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클래스나 인터페이스가 너무 많아지면 관리의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관련된 클래스 파일을 하나의 패키지로 계층화하여 관리 용이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패키지별</a:t>
            </a:r>
            <a:r>
              <a:rPr lang="ko-KR" altLang="en-US" dirty="0" smtClean="0"/>
              <a:t> </a:t>
            </a:r>
            <a:r>
              <a:rPr lang="ko-KR" altLang="en-US" dirty="0"/>
              <a:t>접근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로 선언된 클래스나 멤버는 동일 </a:t>
            </a:r>
            <a:r>
              <a:rPr lang="ko-KR" altLang="en-US" dirty="0" smtClean="0"/>
              <a:t>패키지 </a:t>
            </a:r>
            <a:r>
              <a:rPr lang="ko-KR" altLang="en-US" dirty="0"/>
              <a:t>내의 클래스들이 자유롭게 접근하도록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클래스와 인터페이스의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다른 패키지에 이름이 같은 클래스와 인터페이스 존재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소프트웨어 </a:t>
            </a:r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오라클에서</a:t>
            </a:r>
            <a:r>
              <a:rPr lang="ko-KR" altLang="en-US" dirty="0" smtClean="0"/>
              <a:t> 제공하는 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패키지로 구성되어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java.lang</a:t>
            </a:r>
            <a:r>
              <a:rPr lang="en-US" altLang="ko-KR" dirty="0" smtClean="0"/>
              <a:t>, java.io </a:t>
            </a:r>
            <a:r>
              <a:rPr lang="ko-KR" altLang="en-US" dirty="0" smtClean="0"/>
              <a:t>등의 패키지들 덕분에 일일이 </a:t>
            </a:r>
            <a:r>
              <a:rPr lang="ko-KR" altLang="en-US" dirty="0" err="1" smtClean="0"/>
              <a:t>코딩하지</a:t>
            </a:r>
            <a:r>
              <a:rPr lang="ko-KR" altLang="en-US" dirty="0" smtClean="0"/>
              <a:t> 않고 입출력 프로그램을 간단히 작성할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92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개념과 필요성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36874" y="1332056"/>
            <a:ext cx="713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명이 분담하여 자바 응용프로그램을 개발하는 경우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          동일한 이름의 클래스가 존재할 가능성 있음  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합칠 때 오류발생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739283" cy="454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1691680" y="5949280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56176" y="53732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18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470871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의 패키지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459814" cy="157163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관련된 클래스들을 표준 패키지로 묶어 사용자에게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 제공하는 패키지는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언어의 표준 라이브러리와 유사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의 표준 패키지는 </a:t>
            </a:r>
            <a:r>
              <a:rPr lang="en-US" altLang="ko-KR" dirty="0" smtClean="0"/>
              <a:t>rt.jar</a:t>
            </a:r>
            <a:r>
              <a:rPr lang="ko-KR" altLang="en-US" dirty="0" smtClean="0"/>
              <a:t>에 담겨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C:\Program Files\Java\jdk1.6.0_16\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\lib\rt.jar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516216" y="4941168"/>
            <a:ext cx="2124938" cy="504056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rt.jar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java.awt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패키지에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컴파일된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클래스들이 들어있다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69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직선 연결선 251"/>
          <p:cNvCxnSpPr/>
          <p:nvPr/>
        </p:nvCxnSpPr>
        <p:spPr>
          <a:xfrm rot="5400000">
            <a:off x="7465239" y="213418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패키지 구조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6182" y="109833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java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applet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14414" y="1741278"/>
            <a:ext cx="50006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awt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85918" y="1741278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beans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28860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928926" y="1741278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lang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71868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math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357686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43504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643570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rmi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143636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security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929454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sql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429520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929586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util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43042" y="2169906"/>
            <a:ext cx="85725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beancontext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00958" y="2169906"/>
            <a:ext cx="35719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-32" y="2884286"/>
            <a:ext cx="5286412" cy="785818"/>
            <a:chOff x="71406" y="2357430"/>
            <a:chExt cx="5286412" cy="785818"/>
          </a:xfrm>
        </p:grpSpPr>
        <p:cxnSp>
          <p:nvCxnSpPr>
            <p:cNvPr id="103" name="직선 연결선 102"/>
            <p:cNvCxnSpPr/>
            <p:nvPr/>
          </p:nvCxnSpPr>
          <p:spPr>
            <a:xfrm rot="5400000">
              <a:off x="928661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64304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>
              <a:off x="221454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278605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3357554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385762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35768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92919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>
              <a:off x="21428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7140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color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2910" y="2571744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datatransfer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71604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dnd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4310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event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1461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font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8611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geom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57620" y="257174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624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image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5775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print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857620" y="292893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86248" y="2928934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renderable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57158" y="2357430"/>
              <a:ext cx="47149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35" idx="2"/>
              <a:endCxn id="38" idx="0"/>
            </p:cNvCxnSpPr>
            <p:nvPr/>
          </p:nvCxnSpPr>
          <p:spPr>
            <a:xfrm rot="5400000">
              <a:off x="3964777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>
              <a:off x="4500562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>
            <a:stCxn id="40" idx="0"/>
            <a:endCxn id="120" idx="2"/>
          </p:cNvCxnSpPr>
          <p:nvPr/>
        </p:nvCxnSpPr>
        <p:spPr>
          <a:xfrm rot="5400000" flipH="1" flipV="1">
            <a:off x="1964513" y="206274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5500694" y="2884286"/>
            <a:ext cx="1357322" cy="785818"/>
            <a:chOff x="7715272" y="2285992"/>
            <a:chExt cx="1357322" cy="785818"/>
          </a:xfrm>
        </p:grpSpPr>
        <p:sp>
          <p:nvSpPr>
            <p:cNvPr id="49" name="직사각형 48"/>
            <p:cNvSpPr/>
            <p:nvPr/>
          </p:nvSpPr>
          <p:spPr>
            <a:xfrm>
              <a:off x="7715272" y="250030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channels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01090" y="25003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charset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5272" y="285749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501090" y="285749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50" name="직선 연결선 149"/>
            <p:cNvCxnSpPr>
              <a:stCxn id="49" idx="2"/>
              <a:endCxn id="54" idx="0"/>
            </p:cNvCxnSpPr>
            <p:nvPr/>
          </p:nvCxnSpPr>
          <p:spPr>
            <a:xfrm rot="5400000">
              <a:off x="7965305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rot="5400000">
              <a:off x="8715404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5400000">
              <a:off x="7955780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5400000">
              <a:off x="8679685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8072462" y="2285992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2357422" y="4170170"/>
            <a:ext cx="3714776" cy="357190"/>
            <a:chOff x="5072066" y="3286124"/>
            <a:chExt cx="3714776" cy="357190"/>
          </a:xfrm>
        </p:grpSpPr>
        <p:sp>
          <p:nvSpPr>
            <p:cNvPr id="41" name="직사각형 40"/>
            <p:cNvSpPr/>
            <p:nvPr/>
          </p:nvSpPr>
          <p:spPr>
            <a:xfrm>
              <a:off x="5072066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annotation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29322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instrument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86578" y="3429000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management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15272" y="342900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15338" y="342900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reflect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 rot="5400000">
              <a:off x="5429256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5400000">
              <a:off x="6215074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5400000">
              <a:off x="7143768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5400000">
              <a:off x="7858147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5400000">
              <a:off x="8429652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5500694" y="3286124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4143372" y="5170302"/>
            <a:ext cx="2214578" cy="357190"/>
            <a:chOff x="2285984" y="3857628"/>
            <a:chExt cx="2214578" cy="357190"/>
          </a:xfrm>
        </p:grpSpPr>
        <p:sp>
          <p:nvSpPr>
            <p:cNvPr id="61" name="직사각형 60"/>
            <p:cNvSpPr/>
            <p:nvPr/>
          </p:nvSpPr>
          <p:spPr>
            <a:xfrm>
              <a:off x="2285984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acl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86182" y="4000504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interfaces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86050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cert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86116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spec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 rot="5400000">
              <a:off x="2428860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5400000">
              <a:off x="2928926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rot="5400000">
              <a:off x="3428992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5400000">
              <a:off x="4071933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2500298" y="3857628"/>
              <a:ext cx="1643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714348" y="5170302"/>
            <a:ext cx="2714644" cy="357191"/>
            <a:chOff x="5929322" y="4000503"/>
            <a:chExt cx="2714644" cy="357191"/>
          </a:xfrm>
        </p:grpSpPr>
        <p:sp>
          <p:nvSpPr>
            <p:cNvPr id="56" name="직사각형 55"/>
            <p:cNvSpPr/>
            <p:nvPr/>
          </p:nvSpPr>
          <p:spPr>
            <a:xfrm>
              <a:off x="5929322" y="414338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activation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86578" y="414338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dgc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28664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registry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0102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5400000">
              <a:off x="6215074" y="407194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>
              <a:off x="6929454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5400000">
              <a:off x="7500958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5400000">
              <a:off x="8215337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6286512" y="4000504"/>
              <a:ext cx="2000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4857752" y="5956120"/>
            <a:ext cx="4143404" cy="857256"/>
            <a:chOff x="4071934" y="5429264"/>
            <a:chExt cx="4143404" cy="857256"/>
          </a:xfrm>
        </p:grpSpPr>
        <p:sp>
          <p:nvSpPr>
            <p:cNvPr id="68" name="직사각형 67"/>
            <p:cNvSpPr/>
            <p:nvPr/>
          </p:nvSpPr>
          <p:spPr>
            <a:xfrm>
              <a:off x="4286248" y="5572140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concurrent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72066" y="557214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jar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72132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logging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215074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prefs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58016" y="5572140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regex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29520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8148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zip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71934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atomic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14876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locks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86" name="직선 연결선 85"/>
            <p:cNvCxnSpPr>
              <a:endCxn id="75" idx="0"/>
            </p:cNvCxnSpPr>
            <p:nvPr/>
          </p:nvCxnSpPr>
          <p:spPr>
            <a:xfrm rot="5400000">
              <a:off x="4286248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4929190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357686" y="5929330"/>
              <a:ext cx="642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68" idx="2"/>
            </p:cNvCxnSpPr>
            <p:nvPr/>
          </p:nvCxnSpPr>
          <p:spPr>
            <a:xfrm rot="5400000">
              <a:off x="4572000" y="585789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5400000">
              <a:off x="4572000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>
              <a:off x="521494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>
              <a:off x="5786446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rot="5400000">
              <a:off x="642938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rot="5400000">
              <a:off x="700089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rot="5400000">
              <a:off x="750095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rot="5400000">
              <a:off x="8001023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643438" y="5429264"/>
              <a:ext cx="3429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직선 연결선 202"/>
          <p:cNvCxnSpPr>
            <a:stCxn id="123" idx="2"/>
          </p:cNvCxnSpPr>
          <p:nvPr/>
        </p:nvCxnSpPr>
        <p:spPr>
          <a:xfrm rot="5400000">
            <a:off x="2964645" y="2205625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3214678" y="2455658"/>
            <a:ext cx="221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4572000" y="3312914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26" idx="2"/>
          </p:cNvCxnSpPr>
          <p:nvPr/>
        </p:nvCxnSpPr>
        <p:spPr>
          <a:xfrm rot="5400000">
            <a:off x="5179223" y="213418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5357818" y="2312782"/>
            <a:ext cx="785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rot="5400000">
            <a:off x="5857884" y="2598534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0572792" y="231278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0358478" y="195559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27" idx="2"/>
          </p:cNvCxnSpPr>
          <p:nvPr/>
        </p:nvCxnSpPr>
        <p:spPr>
          <a:xfrm rot="5400000">
            <a:off x="5750727" y="206274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5857884" y="2169906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rot="5400000">
            <a:off x="5715008" y="3455790"/>
            <a:ext cx="2571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rot="10800000">
            <a:off x="2143108" y="4741674"/>
            <a:ext cx="48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rot="5400000">
            <a:off x="1928794" y="4955988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28" idx="2"/>
          </p:cNvCxnSpPr>
          <p:nvPr/>
        </p:nvCxnSpPr>
        <p:spPr>
          <a:xfrm rot="5400000">
            <a:off x="6429388" y="2027030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6500826" y="2098468"/>
            <a:ext cx="714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5400000">
            <a:off x="5786446" y="3527228"/>
            <a:ext cx="2857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rot="10800000">
            <a:off x="5143504" y="4955988"/>
            <a:ext cx="2071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9644098" y="417017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5036347" y="506314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31" idx="2"/>
          </p:cNvCxnSpPr>
          <p:nvPr/>
        </p:nvCxnSpPr>
        <p:spPr>
          <a:xfrm rot="5400000">
            <a:off x="6143636" y="3955856"/>
            <a:ext cx="400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rot="5400000">
            <a:off x="8036743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rot="5400000">
            <a:off x="7536676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rot="5400000">
            <a:off x="703661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rot="5400000">
            <a:off x="639366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rot="5400000">
            <a:off x="5750727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rot="5400000">
            <a:off x="525066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rot="5400000">
            <a:off x="460771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rot="5400000">
            <a:off x="382190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rot="5400000">
            <a:off x="310752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rot="5400000">
            <a:off x="2536017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rot="5400000">
            <a:off x="1964513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rot="5400000">
            <a:off x="139300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rot="5400000">
            <a:off x="67862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785786" y="1526964"/>
            <a:ext cx="7358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4" idx="2"/>
          </p:cNvCxnSpPr>
          <p:nvPr/>
        </p:nvCxnSpPr>
        <p:spPr>
          <a:xfrm rot="5400000">
            <a:off x="4143372" y="1455526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rot="5400000">
            <a:off x="1035819" y="2419939"/>
            <a:ext cx="928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슬라이드 번호 개체 틀 1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81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java.lang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language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등 자바 프로그래밍에 필요한 기본적인 클래스와 인터페이스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- import </a:t>
            </a:r>
            <a:r>
              <a:rPr lang="ko-KR" altLang="en-US" dirty="0" smtClean="0"/>
              <a:t>문 필요 없음</a:t>
            </a:r>
            <a:endParaRPr lang="en-US" altLang="ko-KR" dirty="0" smtClean="0"/>
          </a:p>
          <a:p>
            <a:r>
              <a:rPr lang="en-US" altLang="ko-KR" dirty="0" err="1" smtClean="0"/>
              <a:t>java.util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 err="1" smtClean="0"/>
              <a:t>유틸리디</a:t>
            </a:r>
            <a:r>
              <a:rPr lang="ko-KR" altLang="en-US" dirty="0" smtClean="0"/>
              <a:t> 패키지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등과 같은 다양한 유틸리티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java.io</a:t>
            </a:r>
          </a:p>
          <a:p>
            <a:pPr lvl="1"/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등에 입출력을 할 수 있는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java.awt</a:t>
            </a:r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클래스와 인터페이스 제공</a:t>
            </a:r>
            <a:endParaRPr lang="en-US" altLang="ko-KR" dirty="0" smtClean="0"/>
          </a:p>
          <a:p>
            <a:r>
              <a:rPr lang="en-US" altLang="ko-KR" dirty="0" err="1" smtClean="0"/>
              <a:t>javax.swing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스윙 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4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423848" cy="9910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상세 정보</a:t>
            </a:r>
            <a:endParaRPr lang="en-US" altLang="ko-KR" dirty="0" smtClean="0"/>
          </a:p>
          <a:p>
            <a:pPr lvl="1"/>
            <a:r>
              <a:rPr lang="en-US" altLang="ko-KR" dirty="0"/>
              <a:t>Oracle Technology Network(</a:t>
            </a:r>
            <a:r>
              <a:rPr lang="en-US" altLang="ko-KR" dirty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://docs.oracle.com/javase/7/docs/api/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온라인제공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5027239" cy="44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595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Object </a:t>
            </a:r>
            <a:r>
              <a:rPr lang="ko-KR" altLang="en-US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클래스 계 층 구조의 최상위에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클래스의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9416985"/>
              </p:ext>
            </p:extLst>
          </p:nvPr>
        </p:nvGraphicFramePr>
        <p:xfrm>
          <a:off x="899592" y="3429000"/>
          <a:ext cx="7488832" cy="265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85117"/>
                <a:gridCol w="5303715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protected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Object</a:t>
                      </a:r>
                      <a:r>
                        <a:rPr lang="en-US" altLang="ko-KR" sz="1200" baseline="0" dirty="0" smtClean="0"/>
                        <a:t> clone()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 객체와 똑같은 객체를 </a:t>
                      </a:r>
                      <a:r>
                        <a:rPr lang="ko-KR" altLang="en-US" sz="1200" smtClean="0"/>
                        <a:t>만들어 반환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오버라이딩 필요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equals(Object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obj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obj</a:t>
                      </a:r>
                      <a:r>
                        <a:rPr lang="ko-KR" altLang="en-US" sz="1200" dirty="0" smtClean="0"/>
                        <a:t>가 가리키는 객체와 현재 객체가 비교하여 같으면 </a:t>
                      </a:r>
                      <a:r>
                        <a:rPr lang="en-US" altLang="ko-KR" sz="1200" dirty="0" smtClean="0"/>
                        <a:t>true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Class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en-US" altLang="ko-KR" sz="1200" baseline="0" dirty="0" err="1" smtClean="0"/>
                        <a:t>getClass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 객체의 런타임 클래스를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hashCode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</a:t>
                      </a:r>
                      <a:r>
                        <a:rPr lang="ko-KR" altLang="en-US" sz="1200" baseline="0" dirty="0" smtClean="0"/>
                        <a:t> 객체에 대한 </a:t>
                      </a:r>
                      <a:r>
                        <a:rPr lang="ko-KR" altLang="en-US" sz="1200" baseline="0" dirty="0" err="1" smtClean="0"/>
                        <a:t>해쉬</a:t>
                      </a:r>
                      <a:r>
                        <a:rPr lang="ko-KR" altLang="en-US" sz="1200" baseline="0" dirty="0" smtClean="0"/>
                        <a:t> 코드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toString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 객체에 대한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표현을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effectLst/>
                        </a:rPr>
                        <a:t>void notify()</a:t>
                      </a:r>
                      <a:endParaRPr kumimoji="0"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effectLst/>
                        </a:rPr>
                        <a:t>현 객체에 대해 대기하고 있는 하나의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쓰레드를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깨운다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</a:t>
                      </a:r>
                      <a:endParaRPr kumimoji="0"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effectLst/>
                        </a:rPr>
                        <a:t>void </a:t>
                      </a:r>
                      <a:r>
                        <a:rPr kumimoji="0" lang="en-US" altLang="ko-KR" sz="1200" kern="1200" dirty="0" err="1" smtClean="0">
                          <a:effectLst/>
                        </a:rPr>
                        <a:t>notifyAll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()</a:t>
                      </a:r>
                      <a:endParaRPr kumimoji="0"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effectLst/>
                        </a:rPr>
                        <a:t>현 객체에 대해 대기하고 있는 모든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쓰레드를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깨운다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</a:t>
                      </a:r>
                      <a:endParaRPr kumimoji="0"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r>
                        <a:rPr kumimoji="0" lang="en-US" altLang="ko-KR" sz="1200" kern="1200" dirty="0" smtClean="0">
                          <a:effectLst/>
                        </a:rPr>
                        <a:t>void wait()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kern="1200" dirty="0" smtClean="0">
                          <a:effectLst/>
                        </a:rPr>
                        <a:t>현 객체의 다른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쓰레드가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notify() 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또는 </a:t>
                      </a:r>
                      <a:r>
                        <a:rPr kumimoji="0" lang="en-US" altLang="ko-KR" sz="1200" kern="1200" dirty="0" err="1" smtClean="0">
                          <a:effectLst/>
                        </a:rPr>
                        <a:t>notifyAll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()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메소드를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호출할 때까지 현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쓰레드를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대기하게 한다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1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348" y="1571612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 smtClean="0"/>
              <a:t>class Point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</a:p>
          <a:p>
            <a:pPr defTabSz="180000"/>
            <a:r>
              <a:rPr lang="fr-FR" altLang="ko-KR" sz="1600" dirty="0" smtClean="0"/>
              <a:t>	public Point(int x, int y)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this.x</a:t>
            </a:r>
            <a:r>
              <a:rPr lang="en-US" altLang="ko-KR" sz="1600" dirty="0" smtClean="0"/>
              <a:t> = x;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this.y</a:t>
            </a:r>
            <a:r>
              <a:rPr lang="en-US" altLang="ko-KR" sz="1600" dirty="0" smtClean="0"/>
              <a:t> = y;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ObjectProperty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Point p = new Point(2,3);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p.getClass</a:t>
            </a:r>
            <a:r>
              <a:rPr lang="en-US" altLang="ko-KR" sz="1600" b="1" dirty="0" smtClean="0"/>
              <a:t>().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p.hashCode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p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417790" y="4885107"/>
            <a:ext cx="1928810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</a:t>
            </a:r>
          </a:p>
          <a:p>
            <a:r>
              <a:rPr lang="en-US" altLang="ko-KR" sz="1400" dirty="0"/>
              <a:t>12677476</a:t>
            </a:r>
          </a:p>
          <a:p>
            <a:r>
              <a:rPr lang="en-US" altLang="ko-KR" sz="1400" dirty="0"/>
              <a:t>Point@c17164</a:t>
            </a:r>
          </a:p>
          <a:p>
            <a:r>
              <a:rPr lang="en-US" altLang="ko-KR" sz="1400" dirty="0"/>
              <a:t>Point@c17164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11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객체를 </a:t>
            </a:r>
            <a:r>
              <a:rPr lang="ko-KR" altLang="en-US" dirty="0" smtClean="0"/>
              <a:t>문자열로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214578"/>
          </a:xfrm>
        </p:spPr>
        <p:txBody>
          <a:bodyPr/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객체를 텍스트 형태로 표현한 문자열로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반환되는 문자열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@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hash code</a:t>
            </a:r>
          </a:p>
          <a:p>
            <a:pPr lvl="1"/>
            <a:r>
              <a:rPr lang="ko-KR" altLang="en-US" dirty="0"/>
              <a:t>객체와 문자열이 </a:t>
            </a:r>
            <a:r>
              <a:rPr lang="en-US" altLang="ko-KR" dirty="0"/>
              <a:t>+ </a:t>
            </a:r>
            <a:r>
              <a:rPr lang="ko-KR" altLang="en-US" dirty="0"/>
              <a:t>연산이 되는 경우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toString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068" y="3441774"/>
            <a:ext cx="249260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 smtClean="0"/>
              <a:t>Point a = new Point(2,3);</a:t>
            </a:r>
          </a:p>
          <a:p>
            <a:pPr marL="0" lvl="1"/>
            <a:r>
              <a:rPr lang="en-US" altLang="ko-KR" sz="1600" dirty="0" smtClean="0"/>
              <a:t>String s = a + “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”;</a:t>
            </a:r>
          </a:p>
          <a:p>
            <a:pPr marL="0" lvl="1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8654" y="3441774"/>
            <a:ext cx="288098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 smtClean="0"/>
              <a:t>Point a = new Point(2,3);</a:t>
            </a:r>
          </a:p>
          <a:p>
            <a:pPr marL="0" lvl="1"/>
            <a:r>
              <a:rPr lang="en-US" altLang="ko-KR" sz="1600" dirty="0" smtClean="0"/>
              <a:t>String s = </a:t>
            </a:r>
            <a:r>
              <a:rPr lang="en-US" altLang="ko-KR" sz="1600" dirty="0" err="1" smtClean="0"/>
              <a:t>a.toString</a:t>
            </a:r>
            <a:r>
              <a:rPr lang="en-US" altLang="ko-KR" sz="1600" dirty="0" smtClean="0"/>
              <a:t>()+ “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”; </a:t>
            </a:r>
          </a:p>
          <a:p>
            <a:pPr marL="0" lvl="1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(s);</a:t>
            </a: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733673" y="3857273"/>
            <a:ext cx="864981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8645" y="358355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변환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43438" y="4509120"/>
            <a:ext cx="185738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Point@c17164</a:t>
            </a:r>
            <a:r>
              <a:rPr lang="ko-KR" altLang="en-US" sz="1200" dirty="0"/>
              <a:t>점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98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1357298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 smtClean="0"/>
              <a:t>class Point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</a:p>
          <a:p>
            <a:pPr defTabSz="180000"/>
            <a:r>
              <a:rPr lang="fr-FR" altLang="ko-KR" sz="1600" dirty="0" smtClean="0"/>
              <a:t>	</a:t>
            </a:r>
          </a:p>
          <a:p>
            <a:pPr defTabSz="180000"/>
            <a:r>
              <a:rPr lang="fr-FR" altLang="ko-KR" sz="1600" dirty="0" smtClean="0"/>
              <a:t>	public Point(int x, int y)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this.x</a:t>
            </a:r>
            <a:r>
              <a:rPr lang="en-US" altLang="ko-KR" sz="1600" dirty="0" smtClean="0"/>
              <a:t> = x; </a:t>
            </a:r>
            <a:r>
              <a:rPr lang="en-US" altLang="ko-KR" sz="1600" dirty="0" err="1" smtClean="0"/>
              <a:t>this.y</a:t>
            </a:r>
            <a:r>
              <a:rPr lang="en-US" altLang="ko-KR" sz="1600" dirty="0" smtClean="0"/>
              <a:t> = y;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smtClean="0"/>
              <a:t>public String </a:t>
            </a:r>
            <a:r>
              <a:rPr lang="en-US" altLang="ko-KR" sz="1600" b="1" dirty="0" err="1" smtClean="0"/>
              <a:t>toString</a:t>
            </a:r>
            <a:r>
              <a:rPr lang="en-US" altLang="ko-KR" sz="1600" b="1" dirty="0" smtClean="0"/>
              <a:t>() {</a:t>
            </a:r>
          </a:p>
          <a:p>
            <a:pPr defTabSz="180000"/>
            <a:r>
              <a:rPr lang="en-US" altLang="ko-KR" sz="1600" b="1" dirty="0" smtClean="0"/>
              <a:t>		return "Point(" + x + "," + y+ ")";</a:t>
            </a:r>
          </a:p>
          <a:p>
            <a:pPr defTabSz="180000"/>
            <a:r>
              <a:rPr lang="en-US" altLang="ko-KR" sz="1600" b="1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ObjectProperty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Point a = new Point(2,3);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a.toString</a:t>
            </a:r>
            <a:r>
              <a:rPr lang="en-US" altLang="ko-KR" sz="1600" dirty="0" smtClean="0"/>
              <a:t>());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5789090"/>
            <a:ext cx="4572000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Point(2,3)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28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객체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7157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동일성 비교 </a:t>
            </a:r>
            <a:r>
              <a:rPr lang="en-US" altLang="ko-KR" dirty="0" smtClean="0"/>
              <a:t>: = </a:t>
            </a:r>
            <a:r>
              <a:rPr lang="ko-KR" altLang="en-US" dirty="0" smtClean="0"/>
              <a:t>연산자 이용</a:t>
            </a:r>
            <a:endParaRPr lang="en-US" altLang="ko-KR" dirty="0" smtClean="0"/>
          </a:p>
          <a:p>
            <a:r>
              <a:rPr lang="ko-KR" altLang="en-US" dirty="0" smtClean="0"/>
              <a:t>객체 내용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두 객체가 같은 내용물인지 비교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equals(Object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248" y="2433624"/>
            <a:ext cx="24288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Point a = new Point(2,3);</a:t>
            </a:r>
          </a:p>
          <a:p>
            <a:pPr defTabSz="180000"/>
            <a:r>
              <a:rPr lang="en-US" altLang="ko-KR" sz="1200" dirty="0" smtClean="0"/>
              <a:t>Point b = new Point(2,3);</a:t>
            </a:r>
          </a:p>
          <a:p>
            <a:pPr defTabSz="180000"/>
            <a:r>
              <a:rPr lang="en-US" altLang="ko-KR" sz="1200" dirty="0" smtClean="0"/>
              <a:t>Point c = a;</a:t>
            </a:r>
          </a:p>
          <a:p>
            <a:pPr defTabSz="180000"/>
            <a:r>
              <a:rPr lang="en-US" altLang="ko-KR" sz="1200" b="1" dirty="0" smtClean="0"/>
              <a:t>if(a == b)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("a==b");</a:t>
            </a:r>
          </a:p>
          <a:p>
            <a:pPr defTabSz="180000"/>
            <a:r>
              <a:rPr lang="en-US" altLang="ko-KR" sz="1200" dirty="0" smtClean="0"/>
              <a:t>if(a == c) // true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("a==c");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1480" y="2433624"/>
            <a:ext cx="24288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Point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y;</a:t>
            </a:r>
          </a:p>
          <a:p>
            <a:pPr defTabSz="180000"/>
            <a:r>
              <a:rPr lang="en-US" altLang="ko-KR" sz="1200" dirty="0" smtClean="0"/>
              <a:t>	public Point(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= x; </a:t>
            </a:r>
            <a:r>
              <a:rPr lang="en-US" altLang="ko-KR" sz="1200" dirty="0" err="1" smtClean="0"/>
              <a:t>this.y</a:t>
            </a:r>
            <a:r>
              <a:rPr lang="en-US" altLang="ko-KR" sz="1200" dirty="0" smtClean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6668" y="2897971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132420" y="2969409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6275296" y="3040847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61114" y="2826533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 flipV="1">
            <a:off x="6489610" y="3040847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6668" y="3398037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132420" y="3469475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275296" y="3540913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61114" y="3326599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 flipV="1">
            <a:off x="6489610" y="3540913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46668" y="2397905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132420" y="2469343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6275296" y="2540781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7" idx="6"/>
            <a:endCxn id="9" idx="1"/>
          </p:cNvCxnSpPr>
          <p:nvPr/>
        </p:nvCxnSpPr>
        <p:spPr>
          <a:xfrm>
            <a:off x="6394359" y="2594360"/>
            <a:ext cx="666755" cy="446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2844" y="4429132"/>
            <a:ext cx="328614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Point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y;</a:t>
            </a:r>
          </a:p>
          <a:p>
            <a:pPr defTabSz="180000"/>
            <a:r>
              <a:rPr lang="en-US" altLang="ko-KR" sz="1200" dirty="0" smtClean="0"/>
              <a:t>	public Point(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= x; </a:t>
            </a:r>
            <a:r>
              <a:rPr lang="en-US" altLang="ko-KR" sz="1200" dirty="0" err="1" smtClean="0"/>
              <a:t>this.y</a:t>
            </a:r>
            <a:r>
              <a:rPr lang="en-US" altLang="ko-KR" sz="1200" dirty="0" smtClean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 err="1" smtClean="0"/>
              <a:t>boolean</a:t>
            </a:r>
            <a:r>
              <a:rPr lang="en-US" altLang="ko-KR" sz="1200" b="1" dirty="0" smtClean="0"/>
              <a:t> equals(Point p) {</a:t>
            </a:r>
          </a:p>
          <a:p>
            <a:pPr defTabSz="180000"/>
            <a:r>
              <a:rPr lang="en-US" altLang="ko-KR" sz="1200" b="1" dirty="0" smtClean="0"/>
              <a:t>		if(x == </a:t>
            </a:r>
            <a:r>
              <a:rPr lang="en-US" altLang="ko-KR" sz="1200" b="1" dirty="0" err="1" smtClean="0"/>
              <a:t>p.x</a:t>
            </a:r>
            <a:r>
              <a:rPr lang="en-US" altLang="ko-KR" sz="1200" b="1" dirty="0" smtClean="0"/>
              <a:t> &amp;&amp; y == </a:t>
            </a:r>
            <a:r>
              <a:rPr lang="en-US" altLang="ko-KR" sz="1200" b="1" dirty="0" err="1" smtClean="0"/>
              <a:t>p.y</a:t>
            </a:r>
            <a:r>
              <a:rPr lang="en-US" altLang="ko-KR" sz="1200" b="1" dirty="0" smtClean="0"/>
              <a:t>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return true;</a:t>
            </a:r>
          </a:p>
          <a:p>
            <a:pPr defTabSz="180000"/>
            <a:r>
              <a:rPr lang="en-US" altLang="ko-KR" sz="1200" b="1" dirty="0" smtClean="0"/>
              <a:t>		else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return false;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1868" y="4429132"/>
            <a:ext cx="28575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Point a = new Point(2,3);</a:t>
            </a:r>
          </a:p>
          <a:p>
            <a:pPr defTabSz="180000"/>
            <a:r>
              <a:rPr lang="en-US" altLang="ko-KR" sz="1200" dirty="0" smtClean="0"/>
              <a:t>Point b = new Point(2,3);</a:t>
            </a:r>
          </a:p>
          <a:p>
            <a:pPr defTabSz="180000"/>
            <a:r>
              <a:rPr lang="en-US" altLang="ko-KR" sz="1200" dirty="0" smtClean="0"/>
              <a:t>Point c =  new Point(3,4);</a:t>
            </a:r>
          </a:p>
          <a:p>
            <a:pPr defTabSz="180000"/>
            <a:r>
              <a:rPr lang="en-US" altLang="ko-KR" sz="1200" b="1" dirty="0" smtClean="0"/>
              <a:t>if(a == b)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("a==b");</a:t>
            </a:r>
          </a:p>
          <a:p>
            <a:pPr defTabSz="180000"/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a.equals</a:t>
            </a:r>
            <a:r>
              <a:rPr lang="en-US" altLang="ko-KR" sz="1200" b="1" dirty="0" smtClean="0"/>
              <a:t>(b))</a:t>
            </a:r>
            <a:r>
              <a:rPr lang="en-US" altLang="ko-KR" sz="1200" dirty="0" smtClean="0"/>
              <a:t> // true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 is equal to b");</a:t>
            </a:r>
          </a:p>
          <a:p>
            <a:pPr defTabSz="180000"/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a.equals</a:t>
            </a:r>
            <a:r>
              <a:rPr lang="en-US" altLang="ko-KR" sz="1200" b="1" dirty="0" smtClean="0"/>
              <a:t>(c))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 is equal to c");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4724" y="5152632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740476" y="5224070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6883352" y="5295508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669170" y="5081194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3" idx="3"/>
            <a:endCxn id="28" idx="1"/>
          </p:cNvCxnSpPr>
          <p:nvPr/>
        </p:nvCxnSpPr>
        <p:spPr>
          <a:xfrm flipV="1">
            <a:off x="7097666" y="5295508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54724" y="5652698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740476" y="5724136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6883352" y="5795574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69170" y="5581260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4" idx="3"/>
            <a:endCxn id="36" idx="1"/>
          </p:cNvCxnSpPr>
          <p:nvPr/>
        </p:nvCxnSpPr>
        <p:spPr>
          <a:xfrm flipV="1">
            <a:off x="7097666" y="5795574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4724" y="4652566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740476" y="4724004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순서도: 연결자 39"/>
          <p:cNvSpPr/>
          <p:nvPr/>
        </p:nvSpPr>
        <p:spPr>
          <a:xfrm>
            <a:off x="6883352" y="4795442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6"/>
            <a:endCxn id="43" idx="1"/>
          </p:cNvCxnSpPr>
          <p:nvPr/>
        </p:nvCxnSpPr>
        <p:spPr>
          <a:xfrm flipV="1">
            <a:off x="7002415" y="4795442"/>
            <a:ext cx="666755" cy="53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669170" y="4581128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13974" y="2897971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13974" y="3398037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597864" y="4652566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597864" y="5152632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597864" y="5652698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42844" y="4286256"/>
            <a:ext cx="87868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43248" y="3947702"/>
            <a:ext cx="55175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a==c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3571867" y="6368124"/>
            <a:ext cx="120930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is equal to b</a:t>
            </a:r>
            <a:endParaRPr lang="ko-KR" altLang="en-US" sz="1200" dirty="0"/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0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만들고 </a:t>
            </a:r>
            <a:r>
              <a:rPr lang="en-US" altLang="ko-KR" dirty="0"/>
              <a:t>equals() </a:t>
            </a:r>
            <a:r>
              <a:rPr lang="ko-KR" altLang="en-US" dirty="0"/>
              <a:t>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2428868"/>
            <a:ext cx="4075281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this.width</a:t>
            </a:r>
            <a:r>
              <a:rPr lang="en-US" altLang="ko-KR" sz="1400" dirty="0"/>
              <a:t> = width;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this.height</a:t>
            </a:r>
            <a:r>
              <a:rPr lang="en-US" altLang="ko-KR" sz="1400" dirty="0"/>
              <a:t> = height;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</a:t>
            </a:r>
            <a:r>
              <a:rPr lang="en-US" altLang="ko-KR" sz="1400" b="1" dirty="0" err="1"/>
              <a:t>boolean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p) {</a:t>
            </a:r>
          </a:p>
          <a:p>
            <a:pPr defTabSz="180000"/>
            <a:r>
              <a:rPr lang="en-US" altLang="ko-KR" sz="1400" b="1" dirty="0"/>
              <a:t>		if (width*height == </a:t>
            </a:r>
            <a:r>
              <a:rPr lang="en-US" altLang="ko-KR" sz="1400" b="1" dirty="0" err="1"/>
              <a:t>p.width</a:t>
            </a:r>
            <a:r>
              <a:rPr lang="en-US" altLang="ko-KR" sz="1400" b="1" dirty="0"/>
              <a:t>*</a:t>
            </a:r>
            <a:r>
              <a:rPr lang="en-US" altLang="ko-KR" sz="1400" b="1" dirty="0" err="1"/>
              <a:t>p.height</a:t>
            </a:r>
            <a:r>
              <a:rPr lang="en-US" altLang="ko-KR" sz="1400" b="1" dirty="0"/>
              <a:t>) </a:t>
            </a:r>
            <a:endParaRPr lang="ko-KR" altLang="en-US" sz="1400" b="1" dirty="0"/>
          </a:p>
          <a:p>
            <a:pPr defTabSz="180000"/>
            <a:r>
              <a:rPr lang="ko-KR" altLang="en-US" sz="1400" b="1" dirty="0"/>
              <a:t>			</a:t>
            </a:r>
            <a:r>
              <a:rPr lang="en-US" altLang="ko-KR" sz="1400" b="1" dirty="0"/>
              <a:t>return true;</a:t>
            </a:r>
          </a:p>
          <a:p>
            <a:pPr defTabSz="180000"/>
            <a:r>
              <a:rPr lang="en-US" altLang="ko-KR" sz="1400" b="1" dirty="0"/>
              <a:t>		else </a:t>
            </a:r>
          </a:p>
          <a:p>
            <a:pPr defTabSz="180000"/>
            <a:r>
              <a:rPr lang="en-US" altLang="ko-KR" sz="1400" b="1" dirty="0"/>
              <a:t>			return false;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19675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필드를 가지는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두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height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의해 구성되는 면적이 같으면 두 객체가 같은 것으로 판별하도록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equals()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인자로 받아 초기화한다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7686" y="2428868"/>
            <a:ext cx="46805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EqualsEx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(2,3);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b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(3,2);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c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(3,4);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a.equals</a:t>
            </a:r>
            <a:r>
              <a:rPr lang="en-US" altLang="ko-KR" sz="1400" dirty="0"/>
              <a:t>(b))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b");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a.equals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c");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b.equals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("b is equal to c");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7686" y="4835735"/>
            <a:ext cx="4680520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a is equal to 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6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디렉터리로 각 개발자의 코드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154" y="1406711"/>
            <a:ext cx="66678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roject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1852547" y="1714488"/>
            <a:ext cx="4809" cy="335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7" idx="1"/>
          </p:cNvCxnSpPr>
          <p:nvPr/>
        </p:nvCxnSpPr>
        <p:spPr>
          <a:xfrm>
            <a:off x="1857356" y="200024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1857364"/>
            <a:ext cx="68250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FileIO</a:t>
            </a:r>
            <a:endParaRPr lang="ko-KR" altLang="en-US" sz="1400"/>
          </a:p>
        </p:txBody>
      </p:sp>
      <p:cxnSp>
        <p:nvCxnSpPr>
          <p:cNvPr id="9" name="직선 연결선 8"/>
          <p:cNvCxnSpPr>
            <a:stCxn id="7" idx="2"/>
          </p:cNvCxnSpPr>
          <p:nvPr/>
        </p:nvCxnSpPr>
        <p:spPr>
          <a:xfrm rot="16200000" flipH="1">
            <a:off x="2110434" y="2610504"/>
            <a:ext cx="906668" cy="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926" y="2714620"/>
            <a:ext cx="104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FileRW.class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928926" y="2500306"/>
            <a:ext cx="1170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FileCopy.class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28926" y="2285992"/>
            <a:ext cx="114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WebFile.class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2928926" y="2928934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>
            <a:endCxn id="16" idx="1"/>
          </p:cNvCxnSpPr>
          <p:nvPr/>
        </p:nvCxnSpPr>
        <p:spPr>
          <a:xfrm>
            <a:off x="2571736" y="242886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5" idx="1"/>
          </p:cNvCxnSpPr>
          <p:nvPr/>
        </p:nvCxnSpPr>
        <p:spPr>
          <a:xfrm>
            <a:off x="2571736" y="264318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4" idx="1"/>
          </p:cNvCxnSpPr>
          <p:nvPr/>
        </p:nvCxnSpPr>
        <p:spPr>
          <a:xfrm>
            <a:off x="2571736" y="285749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7" idx="1"/>
          </p:cNvCxnSpPr>
          <p:nvPr/>
        </p:nvCxnSpPr>
        <p:spPr>
          <a:xfrm>
            <a:off x="2571736" y="307181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9" idx="1"/>
          </p:cNvCxnSpPr>
          <p:nvPr/>
        </p:nvCxnSpPr>
        <p:spPr>
          <a:xfrm>
            <a:off x="1857356" y="3429000"/>
            <a:ext cx="328584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5940" y="3286124"/>
            <a:ext cx="814424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Graphic</a:t>
            </a:r>
            <a:endParaRPr lang="ko-KR" altLang="en-US" sz="1400" dirty="0"/>
          </a:p>
        </p:txBody>
      </p:sp>
      <p:cxnSp>
        <p:nvCxnSpPr>
          <p:cNvPr id="30" name="직선 연결선 29"/>
          <p:cNvCxnSpPr>
            <a:stCxn id="29" idx="2"/>
          </p:cNvCxnSpPr>
          <p:nvPr/>
        </p:nvCxnSpPr>
        <p:spPr>
          <a:xfrm flipH="1">
            <a:off x="2571748" y="3593901"/>
            <a:ext cx="21404" cy="90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8926" y="4143380"/>
            <a:ext cx="84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Rect.class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2928926" y="3929066"/>
            <a:ext cx="82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Line.class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2928926" y="3714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DObject.class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2928926" y="4357694"/>
            <a:ext cx="95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Circle.class</a:t>
            </a:r>
            <a:endParaRPr lang="ko-KR" altLang="en-US" sz="1400"/>
          </a:p>
        </p:txBody>
      </p:sp>
      <p:cxnSp>
        <p:nvCxnSpPr>
          <p:cNvPr id="35" name="직선 연결선 34"/>
          <p:cNvCxnSpPr>
            <a:endCxn id="33" idx="1"/>
          </p:cNvCxnSpPr>
          <p:nvPr/>
        </p:nvCxnSpPr>
        <p:spPr>
          <a:xfrm>
            <a:off x="2571736" y="385762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2" idx="1"/>
          </p:cNvCxnSpPr>
          <p:nvPr/>
        </p:nvCxnSpPr>
        <p:spPr>
          <a:xfrm>
            <a:off x="2571736" y="407194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1" idx="1"/>
          </p:cNvCxnSpPr>
          <p:nvPr/>
        </p:nvCxnSpPr>
        <p:spPr>
          <a:xfrm>
            <a:off x="2571736" y="428625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4" idx="1"/>
          </p:cNvCxnSpPr>
          <p:nvPr/>
        </p:nvCxnSpPr>
        <p:spPr>
          <a:xfrm>
            <a:off x="2571736" y="450057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44" idx="1"/>
          </p:cNvCxnSpPr>
          <p:nvPr/>
        </p:nvCxnSpPr>
        <p:spPr>
          <a:xfrm>
            <a:off x="1857356" y="507207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14546" y="4929198"/>
            <a:ext cx="71438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UI</a:t>
            </a:r>
            <a:endParaRPr lang="ko-KR" altLang="en-US" sz="1400"/>
          </a:p>
        </p:txBody>
      </p:sp>
      <p:cxnSp>
        <p:nvCxnSpPr>
          <p:cNvPr id="45" name="직선 연결선 44"/>
          <p:cNvCxnSpPr>
            <a:stCxn id="44" idx="2"/>
          </p:cNvCxnSpPr>
          <p:nvPr/>
        </p:nvCxnSpPr>
        <p:spPr>
          <a:xfrm rot="16200000" flipH="1">
            <a:off x="2118403" y="5690308"/>
            <a:ext cx="90666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8926" y="5786454"/>
            <a:ext cx="1484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EventHandler.class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2928926" y="557214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GUI.class</a:t>
            </a:r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2928926" y="5357826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Main.class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2928926" y="6000768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>
            <a:endCxn id="48" idx="1"/>
          </p:cNvCxnSpPr>
          <p:nvPr/>
        </p:nvCxnSpPr>
        <p:spPr>
          <a:xfrm>
            <a:off x="2571736" y="550070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7" idx="1"/>
          </p:cNvCxnSpPr>
          <p:nvPr/>
        </p:nvCxnSpPr>
        <p:spPr>
          <a:xfrm>
            <a:off x="2571736" y="571501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6" idx="1"/>
          </p:cNvCxnSpPr>
          <p:nvPr/>
        </p:nvCxnSpPr>
        <p:spPr>
          <a:xfrm>
            <a:off x="2571736" y="592933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49" idx="1"/>
          </p:cNvCxnSpPr>
          <p:nvPr/>
        </p:nvCxnSpPr>
        <p:spPr>
          <a:xfrm>
            <a:off x="2571736" y="614364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4215" y="355422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이름은 같지만 경로명이 달라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서도 다른 파일로 취급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3926935" y="3160018"/>
            <a:ext cx="987280" cy="104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5400000">
            <a:off x="3700688" y="4792999"/>
            <a:ext cx="1511211" cy="10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914213" y="4066686"/>
            <a:ext cx="2786066" cy="578882"/>
          </a:xfrm>
          <a:prstGeom prst="wedgeRoundRectCallout">
            <a:avLst>
              <a:gd name="adj1" fmla="val -20833"/>
              <a:gd name="adj2" fmla="val 50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Project/</a:t>
            </a:r>
            <a:r>
              <a:rPr lang="en-US" altLang="ko-KR" sz="1400" dirty="0" err="1" smtClean="0"/>
              <a:t>FileIO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Tools.class</a:t>
            </a:r>
            <a:endParaRPr lang="en-US" altLang="ko-KR" sz="1400" dirty="0" smtClean="0"/>
          </a:p>
          <a:p>
            <a:r>
              <a:rPr lang="en-US" altLang="ko-KR" sz="1400" dirty="0" smtClean="0"/>
              <a:t>Project/UI/</a:t>
            </a:r>
            <a:r>
              <a:rPr lang="en-US" altLang="ko-KR" sz="1400" dirty="0" err="1" smtClean="0"/>
              <a:t>Tools.class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658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85860"/>
            <a:ext cx="8298504" cy="51674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기본 데이터 타입을 클래스화</a:t>
            </a:r>
            <a:r>
              <a:rPr lang="ko-KR" altLang="en-US" dirty="0"/>
              <a:t>한</a:t>
            </a:r>
            <a:r>
              <a:rPr lang="en-US" altLang="ko-KR" dirty="0" smtClean="0"/>
              <a:t> 8</a:t>
            </a:r>
            <a:r>
              <a:rPr lang="ko-KR" altLang="en-US" dirty="0" smtClean="0"/>
              <a:t>개 클래스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데이터 타입을 사용할 수 없고 객체만 사용하는 컬렉션에 기본 데이터 타입을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클래스로 만들어 사용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2429845"/>
              </p:ext>
            </p:extLst>
          </p:nvPr>
        </p:nvGraphicFramePr>
        <p:xfrm>
          <a:off x="467543" y="1967240"/>
          <a:ext cx="8136905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67307"/>
                <a:gridCol w="660287"/>
                <a:gridCol w="733653"/>
                <a:gridCol w="880384"/>
                <a:gridCol w="660287"/>
                <a:gridCol w="1173844"/>
                <a:gridCol w="660287"/>
                <a:gridCol w="880384"/>
                <a:gridCol w="10204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데이터 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short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double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Wrapper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Short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Character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Double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88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객체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데이터 값을 인자로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데이터 값을 나타내는 문자열을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인자로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Boolean, Short, Byte, Integer, Long, Double, Float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타입의 값을 생성자의 인자로 사용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1857364"/>
            <a:ext cx="28930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/>
              <a:t>Integer i = new Integer(10);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Character </a:t>
            </a:r>
            <a:r>
              <a:rPr lang="en-US" altLang="ko-KR" sz="1400" dirty="0"/>
              <a:t>c = new Character(‘c’);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Float </a:t>
            </a:r>
            <a:r>
              <a:rPr lang="en-US" altLang="ko-KR" sz="1400" dirty="0"/>
              <a:t>f = new Float(3.14);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Boolean </a:t>
            </a:r>
            <a:r>
              <a:rPr lang="en-US" altLang="ko-KR" sz="1400" dirty="0"/>
              <a:t>b = new Boolean(true);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4149080"/>
            <a:ext cx="296587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Boolean b = new Boolean(“false”);</a:t>
            </a:r>
          </a:p>
          <a:p>
            <a:r>
              <a:rPr lang="en-US" altLang="ko-KR" sz="1400" dirty="0" smtClean="0"/>
              <a:t>Integer </a:t>
            </a:r>
            <a:r>
              <a:rPr lang="en-US" altLang="ko-KR" sz="1400" dirty="0"/>
              <a:t>I = new Integer(“10”);</a:t>
            </a:r>
          </a:p>
          <a:p>
            <a:r>
              <a:rPr lang="en-US" altLang="ko-KR" sz="1400" dirty="0" smtClean="0"/>
              <a:t>Double </a:t>
            </a:r>
            <a:r>
              <a:rPr lang="en-US" altLang="ko-KR" sz="1400" dirty="0"/>
              <a:t>d = new Double(“3.14”);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5751646"/>
            <a:ext cx="29639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Float f = new Float((double) 3.14);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63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가장</a:t>
            </a:r>
            <a:r>
              <a:rPr lang="en-US" altLang="ko-KR" smtClean="0"/>
              <a:t> </a:t>
            </a:r>
            <a:r>
              <a:rPr lang="ko-KR" altLang="en-US" dirty="0" smtClean="0"/>
              <a:t>많이 사용하는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2764485"/>
              </p:ext>
            </p:extLst>
          </p:nvPr>
        </p:nvGraphicFramePr>
        <p:xfrm>
          <a:off x="899592" y="1988840"/>
          <a:ext cx="7312896" cy="3291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920408"/>
                <a:gridCol w="4392488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bitCount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이진수 표현에서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을 개수를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float </a:t>
                      </a:r>
                      <a:r>
                        <a:rPr lang="en-US" altLang="ko-KR" sz="1200" dirty="0" err="1" smtClean="0"/>
                        <a:t>floatValue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float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intValue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long </a:t>
                      </a:r>
                      <a:r>
                        <a:rPr lang="en-US" altLang="ko-KR" sz="1200" dirty="0" err="1" smtClean="0"/>
                        <a:t>longValue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long </a:t>
                      </a:r>
                      <a:r>
                        <a:rPr lang="ko-KR" altLang="en-US" sz="1200" baseline="0" dirty="0" smtClean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short </a:t>
                      </a:r>
                      <a:r>
                        <a:rPr lang="en-US" altLang="ko-KR" sz="1200" dirty="0" err="1" smtClean="0"/>
                        <a:t>shortValue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short </a:t>
                      </a:r>
                      <a:r>
                        <a:rPr lang="ko-KR" altLang="en-US" sz="1200" baseline="0" dirty="0" smtClean="0"/>
                        <a:t>타입으로 변환된 값 반환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parseInt</a:t>
                      </a:r>
                      <a:r>
                        <a:rPr lang="en-US" altLang="ko-KR" sz="1200" baseline="0" dirty="0" smtClean="0"/>
                        <a:t>(String s)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진 정수로 변환된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parseInt</a:t>
                      </a:r>
                      <a:r>
                        <a:rPr lang="en-US" altLang="ko-KR" sz="1200" baseline="0" dirty="0" smtClean="0"/>
                        <a:t>(String s,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radix)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진법의 정수로 변환된 값 반환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 smtClean="0"/>
                        <a:t> Sting </a:t>
                      </a:r>
                      <a:r>
                        <a:rPr lang="en-US" altLang="ko-KR" sz="1200" dirty="0" err="1" smtClean="0"/>
                        <a:t>toBinaryString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이진수 표현으로 변환된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 smtClean="0"/>
                        <a:t> Sting </a:t>
                      </a:r>
                      <a:r>
                        <a:rPr lang="en-US" altLang="ko-KR" sz="1200" dirty="0" err="1" smtClean="0"/>
                        <a:t>toHexString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진수 표현으로 변환된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 smtClean="0"/>
                        <a:t> Sting </a:t>
                      </a:r>
                      <a:r>
                        <a:rPr lang="en-US" altLang="ko-KR" sz="1200" dirty="0" err="1" smtClean="0"/>
                        <a:t>toOctalString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진수 표현으로 변환된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 smtClean="0"/>
                        <a:t> Sting </a:t>
                      </a:r>
                      <a:r>
                        <a:rPr lang="en-US" altLang="ko-KR" sz="1200" dirty="0" err="1" smtClean="0"/>
                        <a:t>toString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정수를 </a:t>
                      </a:r>
                      <a:r>
                        <a:rPr lang="ko-KR" altLang="en-US" sz="1200" dirty="0" err="1" smtClean="0"/>
                        <a:t>스트링으로</a:t>
                      </a:r>
                      <a:r>
                        <a:rPr lang="ko-KR" altLang="en-US" sz="1200" dirty="0" smtClean="0"/>
                        <a:t> 변환하여 반환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90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572140"/>
          </a:xfrm>
        </p:spPr>
        <p:txBody>
          <a:bodyPr>
            <a:normAutofit/>
          </a:bodyPr>
          <a:lstStyle/>
          <a:p>
            <a:r>
              <a:rPr lang="en-US" altLang="ko-KR" dirty="0"/>
              <a:t>Wrapper </a:t>
            </a:r>
            <a:r>
              <a:rPr lang="ko-KR" altLang="en-US" dirty="0"/>
              <a:t>객체로부터 기본 데이터 타입 </a:t>
            </a:r>
            <a:r>
              <a:rPr lang="ko-KR" altLang="en-US" dirty="0" smtClean="0"/>
              <a:t>알아내기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문자열을 기본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데이터 타입을 문자열로 변환</a:t>
            </a:r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2519729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Integer i = new Integer(10);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ii = </a:t>
            </a:r>
            <a:r>
              <a:rPr lang="en-US" altLang="ko-KR" sz="1200" dirty="0" err="1"/>
              <a:t>i.intValue</a:t>
            </a:r>
            <a:r>
              <a:rPr lang="en-US" altLang="ko-KR" sz="1200" dirty="0"/>
              <a:t>(); // ii = </a:t>
            </a:r>
            <a:r>
              <a:rPr lang="en-US" altLang="ko-KR" sz="1200" dirty="0" smtClean="0"/>
              <a:t>10</a:t>
            </a:r>
          </a:p>
          <a:p>
            <a:endParaRPr lang="en-US" altLang="ko-KR" sz="1200" dirty="0"/>
          </a:p>
          <a:p>
            <a:r>
              <a:rPr lang="en-US" altLang="ko-KR" sz="1200" dirty="0"/>
              <a:t>Character c = new </a:t>
            </a:r>
            <a:r>
              <a:rPr lang="en-US" altLang="ko-KR" sz="1200" dirty="0" smtClean="0"/>
              <a:t>Character(‘c’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char cc = </a:t>
            </a:r>
            <a:r>
              <a:rPr lang="en-US" altLang="ko-KR" sz="1200" dirty="0" err="1"/>
              <a:t>c.charValue</a:t>
            </a:r>
            <a:r>
              <a:rPr lang="en-US" altLang="ko-KR" sz="1200" dirty="0"/>
              <a:t>(); // cc = ’c</a:t>
            </a:r>
            <a:r>
              <a:rPr lang="en-US" altLang="ko-KR" sz="12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2296" y="3820214"/>
            <a:ext cx="405328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 sz="1200" dirty="0"/>
              <a:t>int i = </a:t>
            </a:r>
            <a:r>
              <a:rPr lang="nn-NO" altLang="ko-KR" sz="1200" dirty="0" smtClean="0"/>
              <a:t>Integer.parseInt(</a:t>
            </a:r>
            <a:r>
              <a:rPr lang="en-US" altLang="ko-KR" sz="1200" dirty="0"/>
              <a:t>“</a:t>
            </a:r>
            <a:r>
              <a:rPr lang="nn-NO" altLang="ko-KR" sz="1200" dirty="0" smtClean="0"/>
              <a:t>123</a:t>
            </a:r>
            <a:r>
              <a:rPr lang="en-US" altLang="ko-KR" sz="1200" dirty="0"/>
              <a:t>”</a:t>
            </a:r>
            <a:r>
              <a:rPr lang="nn-NO" altLang="ko-KR" sz="1200" dirty="0" smtClean="0"/>
              <a:t>); </a:t>
            </a:r>
            <a:r>
              <a:rPr lang="nn-NO" altLang="ko-KR" sz="1200" dirty="0"/>
              <a:t>// i = </a:t>
            </a:r>
            <a:r>
              <a:rPr lang="nn-NO" altLang="ko-KR" sz="1200" dirty="0" smtClean="0"/>
              <a:t>123</a:t>
            </a:r>
            <a:endParaRPr lang="nn-NO" altLang="ko-KR" sz="1200" dirty="0"/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 = </a:t>
            </a:r>
            <a:r>
              <a:rPr lang="en-US" altLang="ko-KR" sz="1200" dirty="0" err="1" smtClean="0"/>
              <a:t>Boolean.parseBoolean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“ </a:t>
            </a:r>
            <a:r>
              <a:rPr lang="en-US" altLang="ko-KR" sz="1200" dirty="0" smtClean="0"/>
              <a:t>true</a:t>
            </a:r>
            <a:r>
              <a:rPr lang="en-US" altLang="ko-KR" sz="1200" dirty="0"/>
              <a:t>”</a:t>
            </a:r>
            <a:r>
              <a:rPr lang="en-US" altLang="ko-KR" sz="1200" dirty="0" smtClean="0"/>
              <a:t>); </a:t>
            </a:r>
            <a:r>
              <a:rPr lang="en-US" altLang="ko-KR" sz="1200" dirty="0"/>
              <a:t>// b = true</a:t>
            </a:r>
          </a:p>
          <a:p>
            <a:r>
              <a:rPr lang="en-US" altLang="ko-KR" sz="1200" dirty="0"/>
              <a:t>float f = </a:t>
            </a:r>
            <a:r>
              <a:rPr lang="en-US" altLang="ko-KR" sz="1200" dirty="0" err="1" smtClean="0"/>
              <a:t>Float.parseFloat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“ </a:t>
            </a:r>
            <a:r>
              <a:rPr lang="en-US" altLang="ko-KR" sz="1200" dirty="0" smtClean="0"/>
              <a:t>3.141592</a:t>
            </a:r>
            <a:r>
              <a:rPr lang="en-US" altLang="ko-KR" sz="1200" dirty="0"/>
              <a:t>”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); // f = 3.141592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5229200"/>
            <a:ext cx="595919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 s1 = </a:t>
            </a:r>
            <a:r>
              <a:rPr lang="en-US" altLang="ko-KR" sz="1200" dirty="0" err="1"/>
              <a:t>Integer.toString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문자열 </a:t>
            </a:r>
            <a:r>
              <a:rPr lang="en-US" altLang="ko-KR" sz="1200" dirty="0" smtClean="0"/>
              <a:t>“123” </a:t>
            </a:r>
            <a:r>
              <a:rPr lang="ko-KR" altLang="en-US" sz="1200" dirty="0"/>
              <a:t>으로 변환</a:t>
            </a:r>
          </a:p>
          <a:p>
            <a:r>
              <a:rPr lang="en-US" altLang="ko-KR" sz="1200" dirty="0"/>
              <a:t>String s2 = </a:t>
            </a:r>
            <a:r>
              <a:rPr lang="en-US" altLang="ko-KR" sz="1200" dirty="0" err="1"/>
              <a:t>Integer.toHexString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</a:t>
            </a:r>
            <a:r>
              <a:rPr lang="en-US" altLang="ko-KR" sz="1200" dirty="0"/>
              <a:t>16</a:t>
            </a:r>
            <a:r>
              <a:rPr lang="ko-KR" altLang="en-US" sz="1200" dirty="0"/>
              <a:t>진수의 문자열 </a:t>
            </a:r>
            <a:r>
              <a:rPr lang="en-US" altLang="ko-KR" sz="1200" dirty="0" smtClean="0"/>
              <a:t>“7b”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s3 = </a:t>
            </a:r>
            <a:r>
              <a:rPr lang="en-US" altLang="ko-KR" sz="1200" dirty="0" err="1"/>
              <a:t>Float.toString</a:t>
            </a:r>
            <a:r>
              <a:rPr lang="en-US" altLang="ko-KR" sz="1200" dirty="0"/>
              <a:t>(3.141592f); // </a:t>
            </a:r>
            <a:r>
              <a:rPr lang="ko-KR" altLang="en-US" sz="1200" dirty="0"/>
              <a:t>실수 </a:t>
            </a:r>
            <a:r>
              <a:rPr lang="en-US" altLang="ko-KR" sz="1200" dirty="0"/>
              <a:t>3.141592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“3.141592”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s4 = </a:t>
            </a:r>
            <a:r>
              <a:rPr lang="en-US" altLang="ko-KR" sz="1200" dirty="0" err="1"/>
              <a:t>Charater.toString</a:t>
            </a:r>
            <a:r>
              <a:rPr lang="en-US" altLang="ko-KR" sz="1200" dirty="0"/>
              <a:t>( a ); // </a:t>
            </a:r>
            <a:r>
              <a:rPr lang="ko-KR" altLang="en-US" sz="1200" dirty="0" smtClean="0"/>
              <a:t>문자 </a:t>
            </a:r>
            <a:r>
              <a:rPr lang="en-US" altLang="ko-KR" sz="1200" dirty="0" smtClean="0"/>
              <a:t>‘a</a:t>
            </a:r>
            <a:r>
              <a:rPr lang="en-US" altLang="ko-KR" sz="1200" dirty="0"/>
              <a:t>’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“a”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s5 = </a:t>
            </a:r>
            <a:r>
              <a:rPr lang="en-US" altLang="ko-KR" sz="1200" dirty="0" err="1"/>
              <a:t>Boolean.toString</a:t>
            </a:r>
            <a:r>
              <a:rPr lang="en-US" altLang="ko-KR" sz="1200" dirty="0"/>
              <a:t>(true); // </a:t>
            </a:r>
            <a:r>
              <a:rPr lang="ko-KR" altLang="en-US" sz="1200" dirty="0"/>
              <a:t>불린 값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“true”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919736" y="1892886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Float f = new Float(3.14);</a:t>
            </a:r>
          </a:p>
          <a:p>
            <a:r>
              <a:rPr lang="en-US" altLang="ko-KR" sz="1200" dirty="0"/>
              <a:t>float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f.floatValue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3.14</a:t>
            </a:r>
          </a:p>
          <a:p>
            <a:endParaRPr lang="en-US" altLang="ko-KR" sz="1200" dirty="0"/>
          </a:p>
          <a:p>
            <a:r>
              <a:rPr lang="en-US" altLang="ko-KR" sz="1200" dirty="0"/>
              <a:t>Boolean b = new Boolean(true);</a:t>
            </a:r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bb = </a:t>
            </a:r>
            <a:r>
              <a:rPr lang="en-US" altLang="ko-KR" sz="1200" dirty="0" err="1"/>
              <a:t>b.booleanValue</a:t>
            </a:r>
            <a:r>
              <a:rPr lang="en-US" altLang="ko-KR" sz="1200" dirty="0"/>
              <a:t>(); // bb = true</a:t>
            </a:r>
          </a:p>
        </p:txBody>
      </p:sp>
    </p:spTree>
    <p:extLst>
      <p:ext uri="{BB962C8B-B14F-4D97-AF65-F5344CB8AC3E}">
        <p14:creationId xmlns:p14="http://schemas.microsoft.com/office/powerpoint/2010/main" xmlns="" val="35461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640960" cy="7000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Wrapper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132856"/>
            <a:ext cx="57606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WrapperClassEx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Integer i = new Integer(10);</a:t>
            </a:r>
          </a:p>
          <a:p>
            <a:pPr defTabSz="180000"/>
            <a:r>
              <a:rPr lang="en-US" altLang="ko-KR" sz="1400" dirty="0"/>
              <a:t>		char c = '4';</a:t>
            </a:r>
          </a:p>
          <a:p>
            <a:pPr defTabSz="180000"/>
            <a:r>
              <a:rPr lang="en-US" altLang="ko-KR" sz="1400" dirty="0"/>
              <a:t>		Double d = new Double(3.1234566);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Character.toLowerCase</a:t>
            </a:r>
            <a:r>
              <a:rPr lang="en-US" altLang="ko-KR" sz="1400" dirty="0"/>
              <a:t>('A'));</a:t>
            </a:r>
          </a:p>
          <a:p>
            <a:pPr defTabSz="180000"/>
            <a:r>
              <a:rPr lang="en-US" altLang="ko-KR" sz="1400" dirty="0"/>
              <a:t>		if (</a:t>
            </a:r>
            <a:r>
              <a:rPr lang="en-US" altLang="ko-KR" sz="1400" dirty="0" err="1"/>
              <a:t>Character.isDigit</a:t>
            </a:r>
            <a:r>
              <a:rPr lang="en-US" altLang="ko-KR" sz="1400" dirty="0"/>
              <a:t>(c))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Character.getNumericValue</a:t>
            </a:r>
            <a:r>
              <a:rPr lang="en-US" altLang="ko-KR" sz="1400" dirty="0"/>
              <a:t>(c));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("-123"));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Integer.toHexString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i.doubleValue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d.toString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Double.parseDouble</a:t>
            </a:r>
            <a:r>
              <a:rPr lang="en-US" altLang="ko-KR" sz="1400" dirty="0"/>
              <a:t>("44.13e-6"));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1357298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Wrapper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활용하는 예이다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프로그램의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9085" y="3733294"/>
            <a:ext cx="898003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-123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11100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10.0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3.1234566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4.413E-5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05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박싱과 언박싱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857388"/>
          </a:xfrm>
        </p:spPr>
        <p:txBody>
          <a:bodyPr/>
          <a:lstStyle/>
          <a:p>
            <a:r>
              <a:rPr lang="ko-KR" altLang="en-US" dirty="0" err="1" smtClean="0"/>
              <a:t>박싱</a:t>
            </a:r>
            <a:r>
              <a:rPr lang="en-US" altLang="ko-KR" dirty="0" smtClean="0"/>
              <a:t>(boxing)</a:t>
            </a:r>
          </a:p>
          <a:p>
            <a:pPr lvl="1"/>
            <a:r>
              <a:rPr lang="ko-KR" altLang="en-US" dirty="0" smtClean="0"/>
              <a:t>기본 데이터 타입을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 객</a:t>
            </a:r>
            <a:r>
              <a:rPr lang="ko-KR" altLang="en-US" dirty="0"/>
              <a:t>체</a:t>
            </a:r>
            <a:r>
              <a:rPr lang="ko-KR" altLang="en-US" dirty="0" smtClean="0"/>
              <a:t>로 변환하는 것</a:t>
            </a:r>
            <a:endParaRPr lang="en-US" altLang="ko-KR" dirty="0" smtClean="0"/>
          </a:p>
          <a:p>
            <a:r>
              <a:rPr lang="ko-KR" altLang="en-US" dirty="0" err="1" smtClean="0"/>
              <a:t>언박싱</a:t>
            </a:r>
            <a:r>
              <a:rPr lang="en-US" altLang="ko-KR" dirty="0" smtClean="0"/>
              <a:t>(unboxing)</a:t>
            </a:r>
          </a:p>
          <a:p>
            <a:pPr lvl="1"/>
            <a:r>
              <a:rPr lang="ko-KR" altLang="en-US" dirty="0" smtClean="0"/>
              <a:t>반대의 경우를 </a:t>
            </a:r>
            <a:r>
              <a:rPr lang="ko-KR" altLang="en-US" dirty="0" err="1" smtClean="0"/>
              <a:t>언박싱이라고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3927"/>
            <a:ext cx="6192687" cy="186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8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 boxing &amp; unboxing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JDK 1.5</a:t>
            </a:r>
            <a:r>
              <a:rPr lang="ko-KR" altLang="en-US" dirty="0" smtClean="0"/>
              <a:t>부터 지원</a:t>
            </a:r>
            <a:endParaRPr lang="en-US" altLang="ko-KR" dirty="0" smtClean="0"/>
          </a:p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박싱</a:t>
            </a:r>
            <a:r>
              <a:rPr lang="en-US" altLang="ko-KR" dirty="0" smtClean="0"/>
              <a:t>(Auto boxing)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자동으로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변환</a:t>
            </a:r>
            <a:endParaRPr lang="en-US" altLang="ko-KR" dirty="0" smtClean="0"/>
          </a:p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언박싱</a:t>
            </a:r>
            <a:r>
              <a:rPr lang="en-US" altLang="ko-KR" dirty="0" smtClean="0"/>
              <a:t>(Auto unboxing)</a:t>
            </a:r>
          </a:p>
          <a:p>
            <a:pPr lvl="1"/>
            <a:r>
              <a:rPr lang="en-US" altLang="ko-KR" dirty="0" smtClean="0"/>
              <a:t>Wrapper </a:t>
            </a:r>
            <a:r>
              <a:rPr lang="ko-KR" altLang="en-US" dirty="0" smtClean="0"/>
              <a:t>객체를 자동으로 기본 타입 값으로 변환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8728" y="3645024"/>
            <a:ext cx="47274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// JDK 1.5 </a:t>
            </a:r>
            <a:r>
              <a:rPr lang="ko-KR" altLang="en-US" sz="1600" dirty="0" smtClean="0"/>
              <a:t>부터</a:t>
            </a:r>
            <a:endParaRPr lang="en-US" altLang="ko-KR" sz="1600" dirty="0" smtClean="0"/>
          </a:p>
          <a:p>
            <a:r>
              <a:rPr lang="en-US" altLang="ko-KR" sz="1600" dirty="0" smtClean="0"/>
              <a:t>Integer ten = 10; // </a:t>
            </a:r>
            <a:r>
              <a:rPr lang="ko-KR" altLang="en-US" sz="1600" dirty="0" smtClean="0"/>
              <a:t>자동 </a:t>
            </a:r>
            <a:r>
              <a:rPr lang="ko-KR" altLang="en-US" sz="1600" dirty="0" err="1" smtClean="0"/>
              <a:t>박싱</a:t>
            </a:r>
            <a:endParaRPr lang="ko-KR" altLang="en-US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ten; // </a:t>
            </a:r>
            <a:r>
              <a:rPr lang="ko-KR" altLang="en-US" sz="1600" dirty="0" smtClean="0"/>
              <a:t>자동 </a:t>
            </a:r>
            <a:r>
              <a:rPr lang="ko-KR" altLang="en-US" sz="1600" dirty="0" err="1" smtClean="0"/>
              <a:t>언박싱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264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ko-KR" altLang="en-US" dirty="0" err="1"/>
              <a:t>언박싱의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36925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AutoBoxingUnBoxing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 = 10;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Integer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= i;</a:t>
            </a:r>
            <a:r>
              <a:rPr lang="en-US" altLang="ko-KR" sz="1600" dirty="0"/>
              <a:t>// auto boxing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intObject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intObject</a:t>
            </a:r>
            <a:r>
              <a:rPr lang="en-US" altLang="ko-KR" sz="1600" dirty="0" smtClean="0"/>
              <a:t>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i </a:t>
            </a:r>
            <a:r>
              <a:rPr lang="en-US" altLang="ko-KR" sz="1600" b="1" dirty="0"/>
              <a:t>=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+ 10;</a:t>
            </a:r>
            <a:r>
              <a:rPr lang="en-US" altLang="ko-KR" sz="1600" dirty="0"/>
              <a:t>// auto unboxing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("i = " + i);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4581128"/>
            <a:ext cx="5409908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600" dirty="0" err="1">
                <a:solidFill>
                  <a:schemeClr val="tx1"/>
                </a:solidFill>
              </a:rPr>
              <a:t>intObject</a:t>
            </a:r>
            <a:r>
              <a:rPr lang="en-US" altLang="ko-KR" sz="1600" dirty="0">
                <a:solidFill>
                  <a:schemeClr val="tx1"/>
                </a:solidFill>
              </a:rPr>
              <a:t> = 10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 = 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76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의 생성과 특징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클래스는 하나의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스트링만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2204864"/>
            <a:ext cx="64294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리터럴로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객체 생성</a:t>
            </a:r>
          </a:p>
          <a:p>
            <a:r>
              <a:rPr lang="en-US" altLang="ko-KR" sz="1400" dirty="0" smtClean="0"/>
              <a:t>String str1 = "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";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// String 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생성자를</a:t>
            </a:r>
            <a:r>
              <a:rPr lang="ko-KR" altLang="en-US" sz="1400" dirty="0" smtClean="0"/>
              <a:t> 이용하여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생성</a:t>
            </a:r>
          </a:p>
          <a:p>
            <a:r>
              <a:rPr lang="en-US" altLang="ko-KR" sz="1400" dirty="0" smtClean="0"/>
              <a:t>char data[] = {'a', 'b', 'c', 'd'};</a:t>
            </a:r>
          </a:p>
          <a:p>
            <a:r>
              <a:rPr lang="en-US" altLang="ko-KR" sz="1400" dirty="0" smtClean="0"/>
              <a:t>String str2 = new String(data);</a:t>
            </a:r>
          </a:p>
          <a:p>
            <a:r>
              <a:rPr lang="en-US" altLang="ko-KR" sz="1400" dirty="0" smtClean="0"/>
              <a:t>String str3 = new String("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"); // str2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str3</a:t>
            </a:r>
            <a:r>
              <a:rPr lang="ko-KR" altLang="en-US" sz="1400" dirty="0" smtClean="0"/>
              <a:t>은 모두 “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” </a:t>
            </a:r>
            <a:r>
              <a:rPr lang="ko-KR" altLang="en-US" sz="1400" dirty="0" err="1" smtClean="0"/>
              <a:t>스트링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0090601"/>
              </p:ext>
            </p:extLst>
          </p:nvPr>
        </p:nvGraphicFramePr>
        <p:xfrm>
          <a:off x="821505" y="4509120"/>
          <a:ext cx="7500990" cy="18605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38327"/>
                <a:gridCol w="5262663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String()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객체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String(byte[] bytes)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플랫폼의 기본 문자집합을 이용하여</a:t>
                      </a:r>
                      <a:r>
                        <a:rPr lang="ko-KR" altLang="en-US" sz="1200" baseline="0" dirty="0" smtClean="0"/>
                        <a:t> 바이트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배열을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객체로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String(String</a:t>
                      </a:r>
                      <a:r>
                        <a:rPr lang="en-US" altLang="ko-KR" sz="1200" baseline="0" dirty="0" smtClean="0"/>
                        <a:t> original)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인자로 주어진 </a:t>
                      </a:r>
                      <a:r>
                        <a:rPr lang="ko-KR" altLang="en-US" sz="1200" dirty="0" err="1" smtClean="0"/>
                        <a:t>스트링과</a:t>
                      </a:r>
                      <a:r>
                        <a:rPr lang="ko-KR" altLang="en-US" sz="1200" dirty="0" smtClean="0"/>
                        <a:t> 똑같은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객체를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String(</a:t>
                      </a: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baseline="0" dirty="0" smtClean="0"/>
                        <a:t> buffer)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버퍼에 포함된 일련의 문자들을 나타내는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객체 생성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532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String()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531352" cy="235745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 </a:t>
            </a:r>
            <a:r>
              <a:rPr lang="ko-KR" altLang="en-US" dirty="0" err="1" smtClean="0"/>
              <a:t>리터럴로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String s = "Hello"; </a:t>
            </a:r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이 리터럴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응용프로그램 내에서 공유됨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객체로 생성</a:t>
            </a:r>
            <a:r>
              <a:rPr lang="en-US" altLang="ko-KR" dirty="0" smtClean="0"/>
              <a:t>, String t = new String("Hello");</a:t>
            </a:r>
          </a:p>
          <a:p>
            <a:pPr lvl="2"/>
            <a:r>
              <a:rPr lang="ko-KR" altLang="en-US" dirty="0" err="1" smtClean="0"/>
              <a:t>힙에</a:t>
            </a:r>
            <a:r>
              <a:rPr lang="en-US" altLang="ko-KR" dirty="0" smtClean="0"/>
              <a:t>  String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29718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08318"/>
            <a:ext cx="3024336" cy="401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39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패키지 </a:t>
            </a:r>
            <a:r>
              <a:rPr lang="en-US" altLang="ko-KR" dirty="0" smtClean="0"/>
              <a:t>(package)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관련된 클래스와 인터페이스의 컴파일 된 클래스 파일들을 하나의 디렉터리에 묶어 놓은 것</a:t>
            </a:r>
            <a:endParaRPr lang="en-US" altLang="ko-KR" dirty="0" smtClean="0"/>
          </a:p>
          <a:p>
            <a:r>
              <a:rPr lang="ko-KR" altLang="en-US" dirty="0" smtClean="0"/>
              <a:t>하나의 응용프로그램은 여러 개의 패키지로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패키지에 모든 클래스 파일을 넣어 둘 수도 있음</a:t>
            </a:r>
            <a:endParaRPr lang="en-US" altLang="ko-KR" dirty="0" smtClean="0"/>
          </a:p>
          <a:p>
            <a:r>
              <a:rPr lang="ko-KR" altLang="en-US" dirty="0"/>
              <a:t>패키지는 </a:t>
            </a:r>
            <a:r>
              <a:rPr lang="en-US" altLang="ko-KR" dirty="0"/>
              <a:t>jar </a:t>
            </a:r>
            <a:r>
              <a:rPr lang="ko-KR" altLang="en-US" dirty="0"/>
              <a:t>파일로 </a:t>
            </a:r>
            <a:r>
              <a:rPr lang="ko-KR" altLang="en-US" dirty="0" smtClean="0"/>
              <a:t>압축할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JDK</a:t>
            </a:r>
            <a:r>
              <a:rPr lang="ko-KR" altLang="en-US" dirty="0"/>
              <a:t>에서 제공하는 </a:t>
            </a:r>
            <a:r>
              <a:rPr lang="ko-KR" altLang="en-US" dirty="0" smtClean="0"/>
              <a:t>표준 패키지는 </a:t>
            </a:r>
            <a:r>
              <a:rPr lang="en-US" altLang="ko-KR" dirty="0"/>
              <a:t>rt.jar</a:t>
            </a:r>
            <a:r>
              <a:rPr lang="ko-KR" altLang="en-US" dirty="0" smtClean="0"/>
              <a:t>에 압축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17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스트링 객체의 주요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객체는 수정 불가능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==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equals()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 비교할 때 반드시 </a:t>
            </a:r>
            <a:r>
              <a:rPr lang="en-US" altLang="ko-KR" dirty="0" smtClean="0"/>
              <a:t>equals()</a:t>
            </a:r>
            <a:r>
              <a:rPr lang="ko-KR" altLang="en-US" dirty="0" smtClean="0"/>
              <a:t>를 사용하여야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equals()</a:t>
            </a:r>
            <a:r>
              <a:rPr lang="ko-KR" altLang="en-US" dirty="0" smtClean="0"/>
              <a:t>는 내용을 비교하기 때문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== </a:t>
            </a:r>
            <a:r>
              <a:rPr lang="ko-KR" altLang="en-US" dirty="0" smtClean="0"/>
              <a:t>는 같은 </a:t>
            </a:r>
            <a:r>
              <a:rPr lang="ko-KR" altLang="en-US" dirty="0" err="1" smtClean="0"/>
              <a:t>레퍼런스인지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758526"/>
            <a:ext cx="5950920" cy="153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071351"/>
            <a:ext cx="66865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793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863714"/>
              </p:ext>
            </p:extLst>
          </p:nvPr>
        </p:nvGraphicFramePr>
        <p:xfrm>
          <a:off x="251520" y="1562824"/>
          <a:ext cx="8784976" cy="3749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808312"/>
                <a:gridCol w="5976664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char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charAt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index)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인덱스에 있는 </a:t>
                      </a:r>
                      <a:r>
                        <a:rPr lang="ko-KR" altLang="en-US" sz="1200" dirty="0" err="1" smtClean="0"/>
                        <a:t>문자값을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indexOf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ch </a:t>
                      </a:r>
                      <a:r>
                        <a:rPr lang="ko-KR" altLang="en-US" sz="1200" smtClean="0"/>
                        <a:t>문자가 있는 인덱스 리턴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없으면 </a:t>
                      </a:r>
                      <a:r>
                        <a:rPr lang="en-US" altLang="ko-KR" sz="1200" smtClean="0"/>
                        <a:t>-1</a:t>
                      </a:r>
                      <a:r>
                        <a:rPr lang="ko-KR" altLang="en-US" sz="1200" smtClean="0"/>
                        <a:t>리턴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indexOf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fromIndex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fromIndex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위치부터 끝까지 문자 </a:t>
                      </a:r>
                      <a:r>
                        <a:rPr lang="en-US" altLang="ko-KR" sz="1200" baseline="0" smtClean="0"/>
                        <a:t>ch </a:t>
                      </a:r>
                      <a:r>
                        <a:rPr lang="ko-KR" altLang="en-US" sz="1200" baseline="0" smtClean="0"/>
                        <a:t>탐색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인덱스 리턴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없으면 </a:t>
                      </a:r>
                      <a:r>
                        <a:rPr lang="en-US" altLang="ko-KR" sz="1200" baseline="0" smtClean="0"/>
                        <a:t>-1</a:t>
                      </a:r>
                      <a:r>
                        <a:rPr lang="ko-KR" altLang="en-US" sz="1200" baseline="0" smtClean="0"/>
                        <a:t>리턴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concat</a:t>
                      </a:r>
                      <a:r>
                        <a:rPr lang="en-US" altLang="ko-KR" sz="1200" dirty="0" smtClean="0"/>
                        <a:t>(String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현재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뒤에 덧붙인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contains(</a:t>
                      </a:r>
                      <a:r>
                        <a:rPr lang="en-US" altLang="ko-KR" sz="1200" baseline="0" dirty="0" err="1" smtClean="0"/>
                        <a:t>CharSequence</a:t>
                      </a:r>
                      <a:r>
                        <a:rPr lang="en-US" altLang="ko-KR" sz="1200" baseline="0" dirty="0" smtClean="0"/>
                        <a:t> s)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일련의 문자들을 포함하고 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length()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스트링의</a:t>
                      </a:r>
                      <a:r>
                        <a:rPr lang="ko-KR" altLang="en-US" sz="1200" dirty="0" smtClean="0"/>
                        <a:t> 길이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en-US" altLang="ko-KR" sz="1200" baseline="0" dirty="0" smtClean="0"/>
                        <a:t> replace(</a:t>
                      </a:r>
                      <a:r>
                        <a:rPr lang="en-US" altLang="ko-KR" sz="1200" baseline="0" dirty="0" err="1" smtClean="0"/>
                        <a:t>Charsequece</a:t>
                      </a:r>
                      <a:r>
                        <a:rPr lang="en-US" altLang="ko-KR" sz="1200" baseline="0" dirty="0" smtClean="0"/>
                        <a:t> target,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           </a:t>
                      </a:r>
                      <a:r>
                        <a:rPr lang="en-US" altLang="ko-KR" sz="1200" baseline="0" dirty="0" err="1" smtClean="0"/>
                        <a:t>Charsequence</a:t>
                      </a:r>
                      <a:r>
                        <a:rPr lang="en-US" altLang="ko-KR" sz="1200" baseline="0" dirty="0" smtClean="0"/>
                        <a:t> replacement)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target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지정하는 일련의 문자들을 </a:t>
                      </a:r>
                      <a:r>
                        <a:rPr lang="en-US" altLang="ko-KR" sz="1200" baseline="0" dirty="0" smtClean="0"/>
                        <a:t>replacement</a:t>
                      </a:r>
                      <a:r>
                        <a:rPr lang="ko-KR" altLang="en-US" sz="1200" baseline="0" dirty="0" smtClean="0"/>
                        <a:t>가 지정하는 문자들로 변경한 스트링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String[]</a:t>
                      </a:r>
                      <a:r>
                        <a:rPr lang="en-US" altLang="ko-KR" sz="1200" baseline="0" dirty="0" smtClean="0"/>
                        <a:t> split(String </a:t>
                      </a:r>
                      <a:r>
                        <a:rPr lang="en-US" altLang="ko-KR" sz="1200" baseline="0" dirty="0" err="1" smtClean="0"/>
                        <a:t>regex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정규식에 일치하는 부분을 중심으로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분리하여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배열로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subString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beginIndex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</a:t>
                      </a:r>
                      <a:r>
                        <a:rPr lang="ko-KR" altLang="en-US" sz="1200" baseline="0" dirty="0" smtClean="0"/>
                        <a:t>된 인덱스부터 시작하는 서브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toLowerCase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소문자로 변경한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toUpperCase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스트링을</a:t>
                      </a:r>
                      <a:r>
                        <a:rPr lang="ko-KR" altLang="en-US" sz="1200" baseline="0" dirty="0" smtClean="0"/>
                        <a:t> 대문자로 변경한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en-US" altLang="ko-KR" sz="1200" baseline="0" dirty="0" smtClean="0"/>
                        <a:t> trim()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앞뒤의 공백문자들을 제거한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10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compareTo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anotherString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문자열이 같으면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 연산자 </a:t>
            </a:r>
            <a:r>
              <a:rPr lang="en-US" altLang="ko-KR" dirty="0" smtClean="0"/>
              <a:t>==</a:t>
            </a:r>
            <a:r>
              <a:rPr lang="ko-KR" altLang="en-US" dirty="0" smtClean="0"/>
              <a:t>는 레퍼런스를 비교하므로 문자열 비교에는 사용할 수 없다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3071810"/>
            <a:ext cx="295232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String a = "java";</a:t>
            </a:r>
          </a:p>
          <a:p>
            <a:pPr defTabSz="180000"/>
            <a:r>
              <a:rPr lang="en-US" altLang="ko-KR" sz="1400" dirty="0"/>
              <a:t>String b = "</a:t>
            </a:r>
            <a:r>
              <a:rPr lang="en-US" altLang="ko-KR" sz="1400" dirty="0" err="1"/>
              <a:t>jasa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res = </a:t>
            </a:r>
            <a:r>
              <a:rPr lang="en-US" altLang="ko-KR" sz="1400" b="1" dirty="0" err="1"/>
              <a:t>a.compareTo</a:t>
            </a:r>
            <a:r>
              <a:rPr lang="en-US" altLang="ko-KR" sz="1400" b="1" dirty="0"/>
              <a:t>(b);</a:t>
            </a:r>
          </a:p>
          <a:p>
            <a:pPr defTabSz="180000"/>
            <a:r>
              <a:rPr lang="en-US" altLang="ko-KR" sz="1400" dirty="0"/>
              <a:t>if(res == 0)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("the same");</a:t>
            </a:r>
          </a:p>
          <a:p>
            <a:pPr defTabSz="180000"/>
            <a:r>
              <a:rPr lang="en-US" altLang="ko-KR" sz="1400" dirty="0"/>
              <a:t>else if(res &lt; 0)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 </a:t>
            </a:r>
            <a:r>
              <a:rPr lang="en-US" altLang="ko-KR" sz="1400" dirty="0"/>
              <a:t>+"&lt;"+b);</a:t>
            </a:r>
          </a:p>
          <a:p>
            <a:pPr defTabSz="180000"/>
            <a:r>
              <a:rPr lang="en-US" altLang="ko-KR" sz="1400" dirty="0"/>
              <a:t>else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 </a:t>
            </a:r>
            <a:r>
              <a:rPr lang="en-US" altLang="ko-KR" sz="1400" dirty="0"/>
              <a:t>+"&gt;"+b);</a:t>
            </a:r>
            <a:endParaRPr lang="en-US" altLang="ko-KR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00166" y="5287891"/>
            <a:ext cx="295232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java&gt;</a:t>
            </a:r>
            <a:r>
              <a:rPr lang="en-US" altLang="ko-KR" sz="1400" dirty="0" err="1"/>
              <a:t>jasa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5785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연산자로 문자열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연산에 문자열이 </a:t>
            </a:r>
            <a:r>
              <a:rPr lang="ko-KR" altLang="en-US" dirty="0"/>
              <a:t>포함되어 있으면 </a:t>
            </a:r>
            <a:r>
              <a:rPr lang="ko-KR" altLang="en-US" dirty="0" smtClean="0"/>
              <a:t>문자열 연결 연산으로 처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연산에 객체가 포함되어 있는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호출하여 객체를 문자열로 변환한 후 문자열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데이터 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그대로 문자열로 변환된 후에 문자열 연결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/>
              <a:t>concat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문자열 연결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객체에 연결되지 않고 새로운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객체 생성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 슬라이드에서 설명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62079" y="3645024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de-DE" altLang="ko-KR" sz="1400" dirty="0" smtClean="0"/>
              <a:t>System.out.print(“abcd“ </a:t>
            </a:r>
            <a:r>
              <a:rPr lang="de-DE" altLang="ko-KR" sz="1400" dirty="0"/>
              <a:t>+ 1 + true + 3.13e-2 + </a:t>
            </a:r>
            <a:r>
              <a:rPr lang="de-DE" altLang="ko-KR" sz="1400" dirty="0" smtClean="0"/>
              <a:t>‘E‘+ </a:t>
            </a:r>
            <a:r>
              <a:rPr lang="en-US" altLang="ko-KR" sz="1400" dirty="0" smtClean="0"/>
              <a:t>”</a:t>
            </a:r>
            <a:r>
              <a:rPr lang="de-DE" altLang="ko-KR" sz="1400" dirty="0" smtClean="0"/>
              <a:t>fgh“ );</a:t>
            </a:r>
          </a:p>
          <a:p>
            <a:pPr marL="0" lvl="2" defTabSz="180000"/>
            <a:r>
              <a:rPr lang="de-DE" altLang="ko-KR" sz="1400" dirty="0" smtClean="0"/>
              <a:t>// </a:t>
            </a:r>
            <a:r>
              <a:rPr lang="en-US" altLang="ko-KR" sz="1400" dirty="0" smtClean="0"/>
              <a:t>abcd1true0.0313Efgh 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62079" y="4938861"/>
            <a:ext cx="48965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abcd”.concat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efgh</a:t>
            </a:r>
            <a:r>
              <a:rPr lang="en-US" altLang="ko-KR" sz="1400" dirty="0" smtClean="0"/>
              <a:t>”);</a:t>
            </a:r>
          </a:p>
          <a:p>
            <a:pPr defTabSz="180000"/>
            <a:r>
              <a:rPr lang="en-US" altLang="ko-KR" sz="1400" dirty="0" smtClean="0"/>
              <a:t>// “</a:t>
            </a:r>
            <a:r>
              <a:rPr lang="en-US" altLang="ko-KR" sz="1400" dirty="0" err="1" smtClean="0"/>
              <a:t>abcdefg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6337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새로운 문자열을 생성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39508" y="1766303"/>
            <a:ext cx="232437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s1 = “</a:t>
            </a:r>
            <a:r>
              <a:rPr lang="en-US" altLang="ko-KR" sz="1600" dirty="0" err="1" smtClean="0"/>
              <a:t>abcd</a:t>
            </a:r>
            <a:r>
              <a:rPr lang="en-US" altLang="ko-KR" sz="1600" dirty="0" smtClean="0"/>
              <a:t>”;</a:t>
            </a:r>
          </a:p>
          <a:p>
            <a:r>
              <a:rPr lang="en-US" altLang="ko-KR" sz="1600" dirty="0" smtClean="0"/>
              <a:t>String s2 = “</a:t>
            </a:r>
            <a:r>
              <a:rPr lang="en-US" altLang="ko-KR" sz="1600" dirty="0" err="1" smtClean="0"/>
              <a:t>efgh</a:t>
            </a:r>
            <a:r>
              <a:rPr lang="en-US" altLang="ko-KR" sz="1600" dirty="0" smtClean="0"/>
              <a:t>”;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596" y="306737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79465" y="1871200"/>
            <a:ext cx="232437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s1 = s1.concat(s2);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57488" y="310916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85786" y="3079521"/>
            <a:ext cx="714380" cy="357190"/>
            <a:chOff x="3214678" y="2428868"/>
            <a:chExt cx="714380" cy="357190"/>
          </a:xfrm>
        </p:grpSpPr>
        <p:sp>
          <p:nvSpPr>
            <p:cNvPr id="49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28596" y="371032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57488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85786" y="3722463"/>
            <a:ext cx="714380" cy="357190"/>
            <a:chOff x="3214678" y="2428868"/>
            <a:chExt cx="714380" cy="357190"/>
          </a:xfrm>
        </p:grpSpPr>
        <p:sp>
          <p:nvSpPr>
            <p:cNvPr id="56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857752" y="29245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215206" y="2936645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214942" y="2936645"/>
            <a:ext cx="714380" cy="357190"/>
            <a:chOff x="3214678" y="2428868"/>
            <a:chExt cx="714380" cy="357190"/>
          </a:xfrm>
        </p:grpSpPr>
        <p:sp>
          <p:nvSpPr>
            <p:cNvPr id="63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857752" y="449613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286644" y="453792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214942" y="4508281"/>
            <a:ext cx="714380" cy="357190"/>
            <a:chOff x="3214678" y="2428868"/>
            <a:chExt cx="714380" cy="357190"/>
          </a:xfrm>
        </p:grpSpPr>
        <p:sp>
          <p:nvSpPr>
            <p:cNvPr id="70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곱셈 기호 72"/>
          <p:cNvSpPr/>
          <p:nvPr/>
        </p:nvSpPr>
        <p:spPr>
          <a:xfrm>
            <a:off x="6043635" y="3537797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86644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hape 48"/>
          <p:cNvCxnSpPr>
            <a:stCxn id="64" idx="4"/>
            <a:endCxn id="75" idx="1"/>
          </p:cNvCxnSpPr>
          <p:nvPr/>
        </p:nvCxnSpPr>
        <p:spPr>
          <a:xfrm rot="16200000" flipH="1">
            <a:off x="6087781" y="2696124"/>
            <a:ext cx="672590" cy="172513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cxnSp>
        <p:nvCxnSpPr>
          <p:cNvPr id="4" name="직선 화살표 연결선 3"/>
          <p:cNvCxnSpPr>
            <a:stCxn id="50" idx="6"/>
            <a:endCxn id="47" idx="1"/>
          </p:cNvCxnSpPr>
          <p:nvPr/>
        </p:nvCxnSpPr>
        <p:spPr>
          <a:xfrm flipV="1">
            <a:off x="1239509" y="3252045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57" idx="6"/>
            <a:endCxn id="54" idx="1"/>
          </p:cNvCxnSpPr>
          <p:nvPr/>
        </p:nvCxnSpPr>
        <p:spPr>
          <a:xfrm flipV="1">
            <a:off x="1239509" y="3894987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1" idx="6"/>
            <a:endCxn id="68" idx="1"/>
          </p:cNvCxnSpPr>
          <p:nvPr/>
        </p:nvCxnSpPr>
        <p:spPr>
          <a:xfrm flipV="1">
            <a:off x="5668665" y="4680805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4" idx="6"/>
            <a:endCxn id="61" idx="1"/>
          </p:cNvCxnSpPr>
          <p:nvPr/>
        </p:nvCxnSpPr>
        <p:spPr>
          <a:xfrm>
            <a:off x="5668665" y="3115240"/>
            <a:ext cx="15465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28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 내의 공백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각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공백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trim()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스트링</a:t>
            </a:r>
            <a:r>
              <a:rPr lang="ko-KR" altLang="en-US" dirty="0" smtClean="0"/>
              <a:t> 앞 뒤 공백 문자</a:t>
            </a:r>
            <a:r>
              <a:rPr lang="en-US" altLang="ko-KR" dirty="0" smtClean="0"/>
              <a:t>(tab, enter, space)</a:t>
            </a:r>
            <a:r>
              <a:rPr lang="ko-KR" altLang="en-US" dirty="0" smtClean="0"/>
              <a:t> 제거한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문자열의 문자</a:t>
            </a:r>
            <a:endParaRPr lang="en-US" altLang="ko-KR" dirty="0" smtClean="0"/>
          </a:p>
          <a:p>
            <a:pPr lvl="1"/>
            <a:r>
              <a:rPr lang="en-US" altLang="ko-KR" dirty="0"/>
              <a:t>char </a:t>
            </a:r>
            <a:r>
              <a:rPr lang="en-US" altLang="ko-KR" dirty="0" err="1"/>
              <a:t>charAt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스트링에</a:t>
            </a:r>
            <a:r>
              <a:rPr lang="ko-KR" altLang="en-US" dirty="0" smtClean="0"/>
              <a:t> </a:t>
            </a:r>
            <a:r>
              <a:rPr lang="ko-KR" altLang="en-US" dirty="0"/>
              <a:t>포함된 </a:t>
            </a:r>
            <a:r>
              <a:rPr lang="ko-KR" altLang="en-US" dirty="0" smtClean="0"/>
              <a:t>문자 접근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64904"/>
            <a:ext cx="324036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";</a:t>
            </a:r>
          </a:p>
          <a:p>
            <a:r>
              <a:rPr lang="en-US" altLang="ko-KR" sz="1400" dirty="0"/>
              <a:t>String b = "\</a:t>
            </a:r>
            <a:r>
              <a:rPr lang="en-US" altLang="ko-KR" sz="1400" dirty="0" err="1"/>
              <a:t>txyz</a:t>
            </a:r>
            <a:r>
              <a:rPr lang="en-US" altLang="ko-KR" sz="1400" dirty="0"/>
              <a:t>\t";</a:t>
            </a:r>
          </a:p>
          <a:p>
            <a:r>
              <a:rPr lang="nb-NO" altLang="ko-KR" sz="1400" dirty="0"/>
              <a:t>String c = </a:t>
            </a:r>
            <a:r>
              <a:rPr lang="nb-NO" altLang="ko-KR" sz="1400" b="1" dirty="0"/>
              <a:t>a.trim(); </a:t>
            </a:r>
            <a:r>
              <a:rPr lang="nb-NO" altLang="ko-KR" sz="1400" dirty="0"/>
              <a:t>// c = "abcd def"</a:t>
            </a:r>
          </a:p>
          <a:p>
            <a:r>
              <a:rPr lang="en-US" altLang="ko-KR" sz="1400" dirty="0"/>
              <a:t>String d = </a:t>
            </a:r>
            <a:r>
              <a:rPr lang="en-US" altLang="ko-KR" sz="1400" b="1" dirty="0" err="1"/>
              <a:t>b.trim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d = "xyz"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85852" y="5214950"/>
            <a:ext cx="32403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"class";</a:t>
            </a:r>
          </a:p>
          <a:p>
            <a:r>
              <a:rPr lang="en-US" altLang="ko-KR" sz="1400" dirty="0"/>
              <a:t>char c = </a:t>
            </a:r>
            <a:r>
              <a:rPr lang="en-US" altLang="ko-KR" sz="1400" b="1" dirty="0" err="1"/>
              <a:t>a.charAt</a:t>
            </a:r>
            <a:r>
              <a:rPr lang="en-US" altLang="ko-KR" sz="1400" b="1" dirty="0"/>
              <a:t>(2); </a:t>
            </a:r>
            <a:r>
              <a:rPr lang="en-US" altLang="ko-KR" sz="1400" dirty="0"/>
              <a:t>// c = ’a’</a:t>
            </a:r>
            <a:endParaRPr lang="en-US" altLang="ko-KR" sz="1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6314" y="3714752"/>
            <a:ext cx="403415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// “class”</a:t>
            </a:r>
            <a:r>
              <a:rPr lang="ko-KR" altLang="en-US" sz="1400" dirty="0" smtClean="0"/>
              <a:t>에 포함된 </a:t>
            </a:r>
            <a:r>
              <a:rPr lang="en-US" altLang="ko-KR" sz="1400" dirty="0" smtClean="0"/>
              <a:t>‘s’</a:t>
            </a:r>
            <a:r>
              <a:rPr lang="ko-KR" altLang="en-US" sz="1400" dirty="0" smtClean="0"/>
              <a:t>의 개수를 세는 코</a:t>
            </a:r>
            <a:r>
              <a:rPr lang="ko-KR" altLang="en-US" sz="1400" dirty="0"/>
              <a:t>드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count = 0;</a:t>
            </a:r>
          </a:p>
          <a:p>
            <a:pPr defTabSz="180000"/>
            <a:r>
              <a:rPr lang="en-US" altLang="ko-KR" sz="1400" dirty="0" smtClean="0"/>
              <a:t>String a = "class";</a:t>
            </a:r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 // 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5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a.charAt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) == 's')</a:t>
            </a:r>
          </a:p>
          <a:p>
            <a:pPr defTabSz="180000"/>
            <a:r>
              <a:rPr lang="en-US" altLang="ko-KR" sz="1400" b="1" dirty="0" smtClean="0"/>
              <a:t>		count++;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(count); // 2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768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String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643050"/>
            <a:ext cx="518457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String a = new String("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String b = new String(",</a:t>
            </a:r>
            <a:r>
              <a:rPr lang="en-US" altLang="ko-KR" sz="1400" dirty="0" err="1"/>
              <a:t>efg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연결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a.concat</a:t>
            </a:r>
            <a:r>
              <a:rPr lang="en-US" altLang="ko-KR" sz="1400" dirty="0"/>
              <a:t>(b);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공백 제거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a.trim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대치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a.replace</a:t>
            </a:r>
            <a:r>
              <a:rPr lang="en-US" altLang="ko-KR" sz="1400" dirty="0"/>
              <a:t>("ab","12");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문자열 분리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String s[] = </a:t>
            </a:r>
            <a:r>
              <a:rPr lang="en-US" altLang="ko-KR" sz="1400" dirty="0" err="1" smtClean="0"/>
              <a:t>a.split</a:t>
            </a:r>
            <a:r>
              <a:rPr lang="en-US" altLang="ko-KR" sz="1400" dirty="0" smtClean="0"/>
              <a:t>(",");</a:t>
            </a:r>
          </a:p>
          <a:p>
            <a:pPr defTabSz="180000"/>
            <a:r>
              <a:rPr lang="en-US" altLang="ko-KR" sz="1400" dirty="0" smtClean="0"/>
              <a:t>		for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s.length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분리된 </a:t>
            </a:r>
            <a:r>
              <a:rPr lang="en-US" altLang="ko-KR" sz="1400" dirty="0" smtClean="0"/>
              <a:t>" +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+ "</a:t>
            </a:r>
            <a:r>
              <a:rPr lang="ko-KR" altLang="en-US" sz="1400" dirty="0" smtClean="0"/>
              <a:t>번 문자열</a:t>
            </a:r>
            <a:r>
              <a:rPr lang="en-US" altLang="ko-KR" sz="1400" dirty="0" smtClean="0"/>
              <a:t>: " + s[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]);</a:t>
            </a:r>
            <a:endParaRPr lang="en-US" altLang="ko-K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활용하는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132" y="4071942"/>
            <a:ext cx="2714644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12cd,efg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12cd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72132" y="1643050"/>
            <a:ext cx="271464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서브 </a:t>
            </a:r>
            <a:r>
              <a:rPr lang="ko-KR" altLang="en-US" sz="1400" dirty="0" err="1" smtClean="0"/>
              <a:t>스트링</a:t>
            </a:r>
            <a:endParaRPr lang="ko-KR" altLang="en-US" sz="1400" dirty="0" smtClean="0"/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a = </a:t>
            </a:r>
            <a:r>
              <a:rPr lang="en-US" altLang="ko-KR" sz="1400" dirty="0" err="1" smtClean="0"/>
              <a:t>a.substring</a:t>
            </a:r>
            <a:r>
              <a:rPr lang="en-US" altLang="ko-KR" sz="1400" dirty="0" smtClean="0"/>
              <a:t>(3);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문자열의 문자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char c = </a:t>
            </a:r>
            <a:r>
              <a:rPr lang="en-US" altLang="ko-KR" sz="1400" dirty="0" err="1" smtClean="0"/>
              <a:t>a.charAt</a:t>
            </a:r>
            <a:r>
              <a:rPr lang="en-US" altLang="ko-KR" sz="1400" dirty="0" smtClean="0"/>
              <a:t>(2);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(c);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9638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과정</a:t>
            </a:r>
            <a:endParaRPr lang="ko-KR" altLang="en-US" dirty="0"/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-112337" y="1036860"/>
            <a:ext cx="637012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284" y="1339230"/>
            <a:ext cx="82772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953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java.lang.StringBuffer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스트링과</a:t>
            </a:r>
            <a:r>
              <a:rPr lang="ko-KR" altLang="en-US" dirty="0" smtClean="0"/>
              <a:t> 달리 객체 생성 후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값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append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insert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조작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크기는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길이에 따라 가변적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6464098"/>
              </p:ext>
            </p:extLst>
          </p:nvPr>
        </p:nvGraphicFramePr>
        <p:xfrm>
          <a:off x="331414" y="4293096"/>
          <a:ext cx="8143932" cy="18605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79638"/>
                <a:gridCol w="5064294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StringBuffer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문자를 포함하고 있지 않고 초기 크기가 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인 스트링 버퍼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StringBuffer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charSequence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seq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 smtClean="0"/>
                        <a:t>seq</a:t>
                      </a:r>
                      <a:r>
                        <a:rPr lang="ko-KR" altLang="en-US" sz="1200" baseline="0" dirty="0" smtClean="0"/>
                        <a:t>가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지정하는 일련의 문자들을 포함하는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버퍼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capacity)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문자를 포함하고 있지 않고 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초기 크기를 갖는 스트링 버퍼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(String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스트링으로</a:t>
                      </a:r>
                      <a:r>
                        <a:rPr lang="ko-KR" altLang="en-US" sz="1200" dirty="0" smtClean="0"/>
                        <a:t> 초기화된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 생성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14480" y="3500438"/>
            <a:ext cx="5377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sb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("java");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74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3998023"/>
              </p:ext>
            </p:extLst>
          </p:nvPr>
        </p:nvGraphicFramePr>
        <p:xfrm>
          <a:off x="571472" y="1785926"/>
          <a:ext cx="8143932" cy="265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714776"/>
                <a:gridCol w="4429156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baseline="0" dirty="0" smtClean="0"/>
                        <a:t> append(String </a:t>
                      </a:r>
                      <a:r>
                        <a:rPr lang="en-US" altLang="ko-KR" sz="1200" baseline="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버퍼에 덧붙인다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baseline="0" dirty="0" smtClean="0"/>
                        <a:t> append(</a:t>
                      </a:r>
                      <a:r>
                        <a:rPr lang="en-US" altLang="ko-KR" sz="1200" baseline="0" dirty="0" err="1" smtClean="0"/>
                        <a:t>StringBuffer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sb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버퍼를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버퍼에 덧붙인다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capacity()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버퍼의 크기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 delete(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start,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end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서브 </a:t>
                      </a:r>
                      <a:r>
                        <a:rPr lang="ko-KR" altLang="en-US" sz="1200" baseline="0" dirty="0" err="1" smtClean="0"/>
                        <a:t>스트링을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버퍼에서 제거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StringBuffer</a:t>
                      </a:r>
                      <a:r>
                        <a:rPr lang="en-US" altLang="ko-KR" sz="1200" baseline="0" dirty="0" smtClean="0"/>
                        <a:t> insert(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offset, String </a:t>
                      </a:r>
                      <a:r>
                        <a:rPr lang="en-US" altLang="ko-KR" sz="1200" baseline="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스트링을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버퍼의 특정 위치에 삽입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 replace(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start,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end, String </a:t>
                      </a:r>
                      <a:r>
                        <a:rPr lang="en-US" altLang="ko-KR" sz="1200" baseline="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버퍼 내의 서브 </a:t>
                      </a:r>
                      <a:r>
                        <a:rPr lang="ko-KR" altLang="en-US" sz="1200" baseline="0" dirty="0" err="1" smtClean="0"/>
                        <a:t>스트링을</a:t>
                      </a:r>
                      <a:r>
                        <a:rPr lang="ko-KR" altLang="en-US" sz="1200" baseline="0" dirty="0" smtClean="0"/>
                        <a:t> 지정된 </a:t>
                      </a:r>
                      <a:r>
                        <a:rPr lang="ko-KR" altLang="en-US" sz="1200" baseline="0" dirty="0" err="1" smtClean="0"/>
                        <a:t>스트링으로</a:t>
                      </a:r>
                      <a:r>
                        <a:rPr lang="ko-KR" altLang="en-US" sz="1200" baseline="0" dirty="0" smtClean="0"/>
                        <a:t> 대치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 reverse()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 내의 문자들을 반대</a:t>
                      </a:r>
                      <a:r>
                        <a:rPr lang="ko-KR" altLang="en-US" sz="1200" baseline="0" dirty="0" smtClean="0"/>
                        <a:t> 순서로 변경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setLength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버퍼 내 저장된 문자열 길이를 설정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현재 길이보다 큰 경우 널 문자로 채우며 작은 경우는 문자열이 잘린다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44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430" y="1403274"/>
            <a:ext cx="56864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제공되는 패키지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8285" y="388295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java.awt.Color</a:t>
            </a:r>
            <a:endParaRPr lang="ko-KR" altLang="en-US" b="1" dirty="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7213164" y="4049577"/>
            <a:ext cx="285752" cy="809758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7357465" y="3119458"/>
            <a:ext cx="285752" cy="1241236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328871" y="3304608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클래스의 이름</a:t>
            </a:r>
            <a:r>
              <a:rPr lang="en-US" altLang="ko-KR" sz="1400" smtClean="0"/>
              <a:t>(</a:t>
            </a:r>
            <a:r>
              <a:rPr lang="ko-KR" altLang="en-US" sz="1400" smtClean="0"/>
              <a:t>경로명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65475" y="459733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패키지명</a:t>
            </a:r>
            <a:endParaRPr lang="ko-KR" altLang="en-US" sz="1400"/>
          </a:p>
        </p:txBody>
      </p:sp>
      <p:sp>
        <p:nvSpPr>
          <p:cNvPr id="26" name="자유형 25"/>
          <p:cNvSpPr/>
          <p:nvPr/>
        </p:nvSpPr>
        <p:spPr>
          <a:xfrm>
            <a:off x="1835696" y="3263153"/>
            <a:ext cx="1008112" cy="3158929"/>
          </a:xfrm>
          <a:custGeom>
            <a:avLst/>
            <a:gdLst>
              <a:gd name="connsiteX0" fmla="*/ 0 w 887506"/>
              <a:gd name="connsiteY0" fmla="*/ 0 h 2277035"/>
              <a:gd name="connsiteX1" fmla="*/ 726141 w 887506"/>
              <a:gd name="connsiteY1" fmla="*/ 708211 h 2277035"/>
              <a:gd name="connsiteX2" fmla="*/ 887506 w 887506"/>
              <a:gd name="connsiteY2" fmla="*/ 2277035 h 227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506" h="2277035">
                <a:moveTo>
                  <a:pt x="0" y="0"/>
                </a:moveTo>
                <a:cubicBezTo>
                  <a:pt x="289111" y="164352"/>
                  <a:pt x="578223" y="328705"/>
                  <a:pt x="726141" y="708211"/>
                </a:cubicBezTo>
                <a:cubicBezTo>
                  <a:pt x="874059" y="1087717"/>
                  <a:pt x="880782" y="1682376"/>
                  <a:pt x="887506" y="2277035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47794" y="6422082"/>
            <a:ext cx="1616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패키지 명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java.awt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75856" y="2564904"/>
            <a:ext cx="2510590" cy="288032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230602" y="5445225"/>
            <a:ext cx="404810" cy="996794"/>
          </a:xfrm>
          <a:custGeom>
            <a:avLst/>
            <a:gdLst>
              <a:gd name="connsiteX0" fmla="*/ 0 w 394447"/>
              <a:gd name="connsiteY0" fmla="*/ 0 h 1326776"/>
              <a:gd name="connsiteX1" fmla="*/ 331694 w 394447"/>
              <a:gd name="connsiteY1" fmla="*/ 555812 h 1326776"/>
              <a:gd name="connsiteX2" fmla="*/ 376518 w 394447"/>
              <a:gd name="connsiteY2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47" h="1326776">
                <a:moveTo>
                  <a:pt x="0" y="0"/>
                </a:moveTo>
                <a:cubicBezTo>
                  <a:pt x="134470" y="167341"/>
                  <a:pt x="268941" y="334683"/>
                  <a:pt x="331694" y="555812"/>
                </a:cubicBezTo>
                <a:cubicBezTo>
                  <a:pt x="394447" y="776941"/>
                  <a:pt x="385482" y="1051858"/>
                  <a:pt x="376518" y="1326776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74056" y="6422081"/>
            <a:ext cx="212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java.awt </a:t>
            </a:r>
            <a:r>
              <a:rPr lang="ko-KR" altLang="en-US" sz="1600" smtClean="0"/>
              <a:t>패키지에 속한 클래스</a:t>
            </a:r>
            <a:endParaRPr lang="ko-KR" altLang="en-US" sz="16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>
            <a:endCxn id="21" idx="1"/>
          </p:cNvCxnSpPr>
          <p:nvPr/>
        </p:nvCxnSpPr>
        <p:spPr>
          <a:xfrm>
            <a:off x="4139952" y="4067618"/>
            <a:ext cx="266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06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StringBuffer</a:t>
            </a:r>
            <a:r>
              <a:rPr lang="ko-KR" altLang="en-US" smtClean="0"/>
              <a:t>의 메소드 활용 예</a:t>
            </a:r>
            <a:endParaRPr lang="ko-KR" altLang="en-US" dirty="0"/>
          </a:p>
        </p:txBody>
      </p:sp>
      <p:sp>
        <p:nvSpPr>
          <p:cNvPr id="158" name="슬라이드 번호 개체 틀 15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78111"/>
            <a:ext cx="9126532" cy="53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4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123559"/>
            <a:ext cx="524974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StringBufferEx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("This");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 smtClean="0"/>
              <a:t>());</a:t>
            </a:r>
            <a:endParaRPr lang="ko-KR" altLang="en-US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sb.append</a:t>
            </a:r>
            <a:r>
              <a:rPr lang="en-US" altLang="ko-KR" sz="1400" dirty="0"/>
              <a:t>(" is pencil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덧붙이기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sb.insert</a:t>
            </a:r>
            <a:r>
              <a:rPr lang="en-US" altLang="ko-KR" sz="1400" dirty="0"/>
              <a:t>(7, " my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삽입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sb.replace</a:t>
            </a:r>
            <a:r>
              <a:rPr lang="en-US" altLang="ko-KR" sz="1400" dirty="0"/>
              <a:t>(8, 10, "your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대치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sb.setLength</a:t>
            </a:r>
            <a:r>
              <a:rPr lang="en-US" altLang="ko-KR" sz="1400" dirty="0"/>
              <a:t>(5</a:t>
            </a:r>
            <a:r>
              <a:rPr lang="en-US" altLang="ko-KR" sz="1400" dirty="0" smtClean="0"/>
              <a:t>); //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버퍼 내 문자열 길이 설정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40768"/>
            <a:ext cx="766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StringBuffer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문자열을 조작하는 예를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보이자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074" y="4920147"/>
            <a:ext cx="21295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14576877</a:t>
            </a:r>
          </a:p>
          <a:p>
            <a:r>
              <a:rPr lang="en-US" altLang="ko-KR" sz="1400" dirty="0"/>
              <a:t>This is pencil</a:t>
            </a:r>
          </a:p>
          <a:p>
            <a:r>
              <a:rPr lang="en-US" altLang="ko-KR" sz="1400" dirty="0"/>
              <a:t>This is my pencil</a:t>
            </a:r>
          </a:p>
          <a:p>
            <a:r>
              <a:rPr lang="en-US" altLang="ko-KR" sz="1400" dirty="0"/>
              <a:t>This is your pencil</a:t>
            </a:r>
          </a:p>
          <a:p>
            <a:r>
              <a:rPr lang="en-US" altLang="ko-KR" sz="1400" dirty="0"/>
              <a:t>This</a:t>
            </a:r>
          </a:p>
          <a:p>
            <a:r>
              <a:rPr lang="en-US" altLang="ko-KR" sz="1400" dirty="0"/>
              <a:t>14576877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43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java.util.StringTokenizer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구분 문자로 분리하여 토큰 형태로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스트링을</a:t>
            </a:r>
            <a:r>
              <a:rPr lang="ko-KR" altLang="en-US" dirty="0" smtClean="0"/>
              <a:t> 구분할 때 사용되는 문자들을 구분 문자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delimeter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위의 예에서 </a:t>
            </a:r>
            <a:r>
              <a:rPr lang="en-US" altLang="ko-KR" dirty="0" smtClean="0"/>
              <a:t>‘&amp;’</a:t>
            </a:r>
            <a:r>
              <a:rPr lang="ko-KR" altLang="en-US" dirty="0" smtClean="0"/>
              <a:t>가 구분 문</a:t>
            </a:r>
            <a:r>
              <a:rPr lang="ko-KR" altLang="en-US" dirty="0"/>
              <a:t>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</a:t>
            </a:r>
            <a:r>
              <a:rPr lang="en-US" altLang="ko-KR" dirty="0" smtClean="0"/>
              <a:t>(token)</a:t>
            </a:r>
          </a:p>
          <a:p>
            <a:pPr lvl="2"/>
            <a:r>
              <a:rPr lang="ko-KR" altLang="en-US" dirty="0" smtClean="0"/>
              <a:t>구분 문자로 분리된 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split()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동일한 구현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708920"/>
            <a:ext cx="46805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query = "name=</a:t>
            </a:r>
            <a:r>
              <a:rPr lang="en-US" altLang="ko-KR" sz="1400" dirty="0" err="1"/>
              <a:t>kitae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seoul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age</a:t>
            </a:r>
            <a:r>
              <a:rPr lang="en-US" altLang="ko-KR" sz="1400" dirty="0"/>
              <a:t>=21";</a:t>
            </a:r>
          </a:p>
          <a:p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(query, "</a:t>
            </a:r>
            <a:r>
              <a:rPr lang="en-US" altLang="ko-KR" sz="1400" dirty="0">
                <a:solidFill>
                  <a:srgbClr val="FF0000"/>
                </a:solidFill>
              </a:rPr>
              <a:t>&amp;</a:t>
            </a:r>
            <a:r>
              <a:rPr lang="en-US" altLang="ko-KR" sz="1400" dirty="0"/>
              <a:t>");</a:t>
            </a:r>
            <a:endParaRPr lang="en-US" altLang="ko-KR" sz="1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84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주요 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8421627"/>
              </p:ext>
            </p:extLst>
          </p:nvPr>
        </p:nvGraphicFramePr>
        <p:xfrm>
          <a:off x="357158" y="1857364"/>
          <a:ext cx="8501122" cy="17564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710786"/>
                <a:gridCol w="4790336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StringTokenizer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스트링으로</a:t>
                      </a:r>
                      <a:r>
                        <a:rPr lang="ko-KR" altLang="en-US" sz="1200" dirty="0" smtClean="0"/>
                        <a:t> 초기화된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토크나이저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StringTokenizer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dirty="0" smtClean="0"/>
                        <a:t>, String </a:t>
                      </a:r>
                      <a:r>
                        <a:rPr lang="en-US" altLang="ko-KR" sz="1200" dirty="0" err="1" smtClean="0"/>
                        <a:t>delim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스트링과</a:t>
                      </a:r>
                      <a:r>
                        <a:rPr lang="ko-KR" altLang="en-US" sz="1200" dirty="0" smtClean="0"/>
                        <a:t> 구분 문자로 초기화된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토크나이저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StringTokenizer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dirty="0" smtClean="0"/>
                        <a:t>, String </a:t>
                      </a:r>
                      <a:r>
                        <a:rPr lang="en-US" altLang="ko-KR" sz="1200" dirty="0" err="1" smtClean="0"/>
                        <a:t>delim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returnDelims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스트링과</a:t>
                      </a:r>
                      <a:r>
                        <a:rPr lang="ko-KR" altLang="en-US" sz="1200" dirty="0" smtClean="0"/>
                        <a:t> 구분 문자로 초기화된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토크나이저</a:t>
                      </a:r>
                      <a:r>
                        <a:rPr lang="ko-KR" altLang="en-US" sz="1200" baseline="0" dirty="0" smtClean="0"/>
                        <a:t> 생성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en-US" altLang="ko-KR" sz="1200" baseline="0" dirty="0" err="1" smtClean="0"/>
                        <a:t>returnDelims</a:t>
                      </a:r>
                      <a:r>
                        <a:rPr lang="ko-KR" altLang="en-US" sz="1200" baseline="0" dirty="0" smtClean="0"/>
                        <a:t>가 </a:t>
                      </a:r>
                      <a:r>
                        <a:rPr lang="en-US" altLang="ko-KR" sz="1200" baseline="0" dirty="0" smtClean="0"/>
                        <a:t>true</a:t>
                      </a:r>
                      <a:r>
                        <a:rPr lang="ko-KR" altLang="en-US" sz="1200" baseline="0" dirty="0" smtClean="0"/>
                        <a:t>이면 </a:t>
                      </a:r>
                      <a:r>
                        <a:rPr lang="ko-KR" altLang="en-US" sz="1200" dirty="0" smtClean="0"/>
                        <a:t>구분 문자로 </a:t>
                      </a:r>
                      <a:r>
                        <a:rPr lang="ko-KR" altLang="en-US" sz="1200" baseline="0" dirty="0" smtClean="0"/>
                        <a:t>지정된 문자도 분리된 토큰에 포함된다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1189458"/>
              </p:ext>
            </p:extLst>
          </p:nvPr>
        </p:nvGraphicFramePr>
        <p:xfrm>
          <a:off x="428596" y="4572008"/>
          <a:ext cx="8391876" cy="1371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639348"/>
                <a:gridCol w="4752528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countTokens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스트링에남아</a:t>
                      </a:r>
                      <a:r>
                        <a:rPr lang="ko-KR" altLang="en-US" sz="1200" dirty="0" smtClean="0"/>
                        <a:t> 토큰 수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hasMoreTokens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스트링에</a:t>
                      </a:r>
                      <a:r>
                        <a:rPr lang="ko-KR" altLang="en-US" sz="1200" dirty="0" smtClean="0"/>
                        <a:t> 토큰이 남아 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nextToken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다음 토큰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nextToken</a:t>
                      </a:r>
                      <a:r>
                        <a:rPr lang="en-US" altLang="ko-KR" sz="1200" baseline="0" dirty="0" smtClean="0"/>
                        <a:t>(String </a:t>
                      </a:r>
                      <a:r>
                        <a:rPr lang="en-US" altLang="ko-KR" sz="1200" baseline="0" dirty="0" err="1" smtClean="0"/>
                        <a:t>delim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분리자에</a:t>
                      </a:r>
                      <a:r>
                        <a:rPr lang="ko-KR" altLang="en-US" sz="1200" baseline="0" dirty="0" smtClean="0"/>
                        <a:t> 대한 다음 토큰 반환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47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생성과 문자열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32732"/>
            <a:ext cx="4032448" cy="53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60724"/>
            <a:ext cx="47434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64" y="3714713"/>
            <a:ext cx="4106788" cy="31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3246" y="3463256"/>
            <a:ext cx="4658147" cy="336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1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43116"/>
            <a:ext cx="679896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java.util.StringTokenizer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StringTokenizerEx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/</a:t>
            </a:r>
            <a:r>
              <a:rPr lang="ko-KR" altLang="en-US" sz="1400" dirty="0"/>
              <a:t>장화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홍련</a:t>
            </a:r>
            <a:r>
              <a:rPr lang="en-US" altLang="ko-KR" sz="1400" dirty="0"/>
              <a:t>/</a:t>
            </a:r>
            <a:r>
              <a:rPr lang="ko-KR" altLang="en-US" sz="1400" dirty="0"/>
              <a:t>콩쥐</a:t>
            </a:r>
            <a:r>
              <a:rPr lang="en-US" altLang="ko-KR" sz="1400" dirty="0"/>
              <a:t>/</a:t>
            </a:r>
            <a:r>
              <a:rPr lang="ko-KR" altLang="en-US" sz="1400" dirty="0"/>
              <a:t>팥쥐</a:t>
            </a:r>
            <a:r>
              <a:rPr lang="en-US" altLang="ko-KR" sz="1400" dirty="0"/>
              <a:t>", "/");</a:t>
            </a:r>
          </a:p>
          <a:p>
            <a:pPr defTabSz="180000"/>
            <a:r>
              <a:rPr lang="en-US" altLang="ko-KR" sz="1400" dirty="0"/>
              <a:t>		while (</a:t>
            </a:r>
            <a:r>
              <a:rPr lang="en-US" altLang="ko-KR" sz="1400" dirty="0" err="1"/>
              <a:t>st.hasMoreTokens</a:t>
            </a:r>
            <a:r>
              <a:rPr lang="en-US" altLang="ko-KR" sz="1400" dirty="0"/>
              <a:t>())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st.nextToken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285860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“홍길동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장화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홍련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콩쥐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팥쥐”문자열을‘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’를 구분 문자로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하여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토큰을 분리하여 각 토큰을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0608" y="3004890"/>
            <a:ext cx="886326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홍길동</a:t>
            </a:r>
          </a:p>
          <a:p>
            <a:r>
              <a:rPr lang="ko-KR" altLang="en-US" sz="1400" dirty="0"/>
              <a:t>장화</a:t>
            </a:r>
          </a:p>
          <a:p>
            <a:r>
              <a:rPr lang="ko-KR" altLang="en-US" sz="1400" dirty="0" err="1"/>
              <a:t>홍련</a:t>
            </a:r>
            <a:endParaRPr lang="ko-KR" altLang="en-US" sz="1400" dirty="0"/>
          </a:p>
          <a:p>
            <a:r>
              <a:rPr lang="ko-KR" altLang="en-US" sz="1400" dirty="0"/>
              <a:t>콩쥐</a:t>
            </a:r>
          </a:p>
          <a:p>
            <a:r>
              <a:rPr lang="ko-KR" altLang="en-US" sz="1400" dirty="0"/>
              <a:t>팥쥐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41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790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java.lang.Math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기본적인 산술 연산을 수행하는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멤버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정의됨</a:t>
            </a:r>
            <a:endParaRPr lang="en-US" altLang="ko-KR" dirty="0" smtClean="0"/>
          </a:p>
          <a:p>
            <a:pPr lvl="2"/>
            <a:r>
              <a:rPr lang="ko-KR" altLang="en-US" dirty="0"/>
              <a:t>객체를 만들어서 사용할 필요 없음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1272591"/>
              </p:ext>
            </p:extLst>
          </p:nvPr>
        </p:nvGraphicFramePr>
        <p:xfrm>
          <a:off x="179512" y="2636912"/>
          <a:ext cx="8643998" cy="3840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27374"/>
                <a:gridCol w="5616624"/>
              </a:tblGrid>
              <a:tr h="2356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abs(double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절대값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 </a:t>
                      </a:r>
                      <a:r>
                        <a:rPr lang="en-US" altLang="ko-KR" sz="1200" dirty="0" err="1" smtClean="0"/>
                        <a:t>cos</a:t>
                      </a:r>
                      <a:r>
                        <a:rPr lang="en-US" altLang="ko-KR" sz="1200" dirty="0" smtClean="0"/>
                        <a:t>(double</a:t>
                      </a:r>
                      <a:r>
                        <a:rPr lang="en-US" altLang="ko-KR" sz="1200" baseline="0" dirty="0" smtClean="0"/>
                        <a:t>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cosine </a:t>
                      </a:r>
                      <a:r>
                        <a:rPr lang="ko-KR" altLang="en-US" sz="1200" dirty="0" smtClean="0"/>
                        <a:t>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 sin(double</a:t>
                      </a:r>
                      <a:r>
                        <a:rPr lang="en-US" altLang="ko-KR" sz="1200" baseline="0" dirty="0" smtClean="0"/>
                        <a:t>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sine</a:t>
                      </a:r>
                      <a:r>
                        <a:rPr lang="ko-KR" altLang="en-US" sz="1200" dirty="0" smtClean="0"/>
                        <a:t>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 tan(double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tangent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값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exp(double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aseline="0" dirty="0" smtClean="0"/>
                        <a:t>     </a:t>
                      </a:r>
                      <a:r>
                        <a:rPr lang="ko-KR" altLang="en-US" sz="1200" baseline="0" dirty="0" smtClean="0"/>
                        <a:t>값 반환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 ceil(double</a:t>
                      </a:r>
                      <a:r>
                        <a:rPr lang="en-US" altLang="ko-KR" sz="1200" baseline="0" dirty="0" smtClean="0"/>
                        <a:t>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지정된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실수보다 크거나 같은 수 중에서 가장 작은 정수를 실수 타입으로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floor(double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지정된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실수보다 작거나 같은 수 중에서 가장 큰 정수를 실수 타입으로 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max(double a, double b)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두 수 중에서 큰 수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min(double a, double b)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두 수 중에서 작은 수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random()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0.0</a:t>
                      </a:r>
                      <a:r>
                        <a:rPr lang="ko-KR" altLang="en-US" sz="1200" baseline="0" dirty="0" smtClean="0"/>
                        <a:t>보다 크거나 같고 </a:t>
                      </a:r>
                      <a:r>
                        <a:rPr lang="en-US" altLang="ko-KR" sz="1200" baseline="0" dirty="0" smtClean="0"/>
                        <a:t>1.0</a:t>
                      </a:r>
                      <a:r>
                        <a:rPr lang="ko-KR" altLang="en-US" sz="1200" baseline="0" dirty="0" smtClean="0"/>
                        <a:t>보다 작은 임의의 수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</a:t>
                      </a:r>
                      <a:r>
                        <a:rPr lang="en-US" altLang="ko-KR" sz="1200" baseline="0" dirty="0" err="1" smtClean="0"/>
                        <a:t>rint</a:t>
                      </a:r>
                      <a:r>
                        <a:rPr lang="en-US" altLang="ko-KR" sz="1200" baseline="0" dirty="0" smtClean="0"/>
                        <a:t>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지정된 실수와 가장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근접한 정수를 실수 타입으로 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round(double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지정된 실수를 소수 첫째 자리에서 반올림한 정수를 실수 타입으로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</a:t>
                      </a:r>
                      <a:r>
                        <a:rPr lang="en-US" altLang="ko-KR" sz="1200" baseline="0" dirty="0" err="1" smtClean="0"/>
                        <a:t>sqrt</a:t>
                      </a:r>
                      <a:r>
                        <a:rPr lang="en-US" altLang="ko-KR" sz="1200" baseline="0" dirty="0" smtClean="0"/>
                        <a:t>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제곱근을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933172"/>
              </p:ext>
            </p:extLst>
          </p:nvPr>
        </p:nvGraphicFramePr>
        <p:xfrm>
          <a:off x="3275856" y="3933056"/>
          <a:ext cx="285750" cy="363463"/>
        </p:xfrm>
        <a:graphic>
          <a:graphicData uri="http://schemas.openxmlformats.org/presentationml/2006/ole">
            <p:oleObj spid="_x0000_s2059" name="수식" r:id="rId3" imgW="164957" imgH="2030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19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double random()</a:t>
            </a:r>
          </a:p>
          <a:p>
            <a:pPr lvl="2"/>
            <a:r>
              <a:rPr lang="en-US" altLang="ko-KR" dirty="0" smtClean="0"/>
              <a:t>0.0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미만의 임의의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위의 코드에서 </a:t>
            </a:r>
            <a:r>
              <a:rPr lang="en-US" altLang="ko-KR" dirty="0" smtClean="0"/>
              <a:t>round()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Math. round(55.3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55.0</a:t>
            </a:r>
            <a:r>
              <a:rPr lang="ko-KR" altLang="en-US" dirty="0"/>
              <a:t>을 </a:t>
            </a:r>
            <a:r>
              <a:rPr lang="ko-KR" altLang="en-US" dirty="0" err="1"/>
              <a:t>리턴하며</a:t>
            </a:r>
            <a:r>
              <a:rPr lang="en-US" altLang="ko-KR" dirty="0"/>
              <a:t>, Math</a:t>
            </a:r>
            <a:r>
              <a:rPr lang="en-US" altLang="ko-KR" dirty="0" smtClean="0"/>
              <a:t>. round(55.9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56.0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클래스를 이용하면 좀 더 다양한 형태로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클래스를 활용한 </a:t>
            </a:r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564904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x=0; x&lt;10; x++) {</a:t>
            </a:r>
          </a:p>
          <a:p>
            <a:pPr defTabSz="180000"/>
            <a:r>
              <a:rPr lang="en-US" altLang="ko-KR" sz="1400" dirty="0" smtClean="0"/>
              <a:t>	double </a:t>
            </a:r>
            <a:r>
              <a:rPr lang="en-US" altLang="ko-KR" sz="1400" dirty="0"/>
              <a:t>d = 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()*100; // [0.0 ~ 99.9999] </a:t>
            </a:r>
            <a:r>
              <a:rPr lang="ko-KR" altLang="en-US" sz="1400" dirty="0"/>
              <a:t>실수 발생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)(</a:t>
            </a:r>
            <a:r>
              <a:rPr lang="en-US" altLang="ko-KR" sz="1400" dirty="0" err="1" smtClean="0"/>
              <a:t>Math.round</a:t>
            </a:r>
            <a:r>
              <a:rPr lang="en-US" altLang="ko-KR" sz="1400" dirty="0" smtClean="0"/>
              <a:t>(d</a:t>
            </a:r>
            <a:r>
              <a:rPr lang="en-US" altLang="ko-KR" sz="1400" dirty="0"/>
              <a:t>)); // </a:t>
            </a:r>
            <a:r>
              <a:rPr lang="en-US" altLang="ko-KR" sz="1400" dirty="0" err="1" smtClean="0"/>
              <a:t>Math.round</a:t>
            </a:r>
            <a:r>
              <a:rPr lang="en-US" altLang="ko-KR" sz="1400" dirty="0" smtClean="0"/>
              <a:t>(d</a:t>
            </a:r>
            <a:r>
              <a:rPr lang="en-US" altLang="ko-KR" sz="1400" dirty="0"/>
              <a:t>)</a:t>
            </a:r>
            <a:r>
              <a:rPr lang="ko-KR" altLang="en-US" sz="1400" dirty="0"/>
              <a:t>는 </a:t>
            </a:r>
            <a:r>
              <a:rPr lang="en-US" altLang="ko-KR" sz="1400" dirty="0"/>
              <a:t>d</a:t>
            </a:r>
            <a:r>
              <a:rPr lang="ko-KR" altLang="en-US" sz="1400" dirty="0"/>
              <a:t>에 가장 가까운 정수를 리턴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66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785926"/>
            <a:ext cx="57264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MathEx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double a = -2.78987434;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절대값 구하기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(Math.abs(a)); 		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Math.ceil</a:t>
            </a:r>
            <a:r>
              <a:rPr lang="en-US" altLang="ko-KR" sz="1400" dirty="0" smtClean="0"/>
              <a:t>(a)); // ceil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Math.floor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)); // floor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Math.sqrt</a:t>
            </a:r>
            <a:r>
              <a:rPr lang="en-US" altLang="ko-KR" sz="1400" dirty="0"/>
              <a:t>(9.0</a:t>
            </a:r>
            <a:r>
              <a:rPr lang="en-US" altLang="ko-KR" sz="1400" dirty="0" smtClean="0"/>
              <a:t>)); // </a:t>
            </a:r>
            <a:r>
              <a:rPr lang="ko-KR" altLang="en-US" sz="1400" dirty="0" smtClean="0"/>
              <a:t>제곱근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(Math.exp(1.5</a:t>
            </a:r>
            <a:r>
              <a:rPr lang="en-US" altLang="ko-KR" sz="1400" dirty="0" smtClean="0"/>
              <a:t>)); // exp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Math.rint</a:t>
            </a:r>
            <a:r>
              <a:rPr lang="en-US" altLang="ko-KR" sz="1400" dirty="0"/>
              <a:t>(3.141592</a:t>
            </a:r>
            <a:r>
              <a:rPr lang="en-US" altLang="ko-KR" sz="1400" dirty="0" smtClean="0"/>
              <a:t>)); // </a:t>
            </a:r>
            <a:r>
              <a:rPr lang="en-US" altLang="ko-KR" sz="1400" dirty="0" err="1" smtClean="0"/>
              <a:t>rint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smtClean="0"/>
              <a:t>// [1,45] </a:t>
            </a:r>
            <a:r>
              <a:rPr lang="ko-KR" altLang="en-US" sz="1400" dirty="0" smtClean="0"/>
              <a:t>사이의 </a:t>
            </a:r>
            <a:r>
              <a:rPr lang="ko-KR" altLang="en-US" sz="1400" dirty="0" err="1" smtClean="0"/>
              <a:t>난수</a:t>
            </a:r>
            <a:r>
              <a:rPr lang="ko-KR" altLang="en-US" sz="1400" dirty="0" smtClean="0"/>
              <a:t> 발생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이번주</a:t>
            </a:r>
            <a:r>
              <a:rPr lang="ko-KR" altLang="en-US" sz="1400" dirty="0"/>
              <a:t> 행운의 번호는</a:t>
            </a:r>
            <a:r>
              <a:rPr lang="en-US" altLang="ko-KR" sz="1400" dirty="0" smtClean="0"/>
              <a:t>");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i&lt;5; i++)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Math.round</a:t>
            </a:r>
            <a:r>
              <a:rPr lang="en-US" altLang="ko-KR" sz="1400" dirty="0"/>
              <a:t>(1 + 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 * </a:t>
            </a:r>
            <a:r>
              <a:rPr lang="en-US" altLang="ko-KR" sz="1400" dirty="0" smtClean="0"/>
              <a:t>44) </a:t>
            </a:r>
            <a:r>
              <a:rPr lang="en-US" altLang="ko-KR" sz="1400" dirty="0"/>
              <a:t>+ " 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4371249"/>
            <a:ext cx="280076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2.78987434</a:t>
            </a:r>
          </a:p>
          <a:p>
            <a:r>
              <a:rPr lang="en-US" altLang="ko-KR" sz="1200" dirty="0"/>
              <a:t>-2.0</a:t>
            </a:r>
          </a:p>
          <a:p>
            <a:r>
              <a:rPr lang="en-US" altLang="ko-KR" sz="1200" dirty="0"/>
              <a:t>-3.0</a:t>
            </a:r>
          </a:p>
          <a:p>
            <a:r>
              <a:rPr lang="en-US" altLang="ko-KR" sz="1200" dirty="0"/>
              <a:t>3.0</a:t>
            </a:r>
          </a:p>
          <a:p>
            <a:r>
              <a:rPr lang="en-US" altLang="ko-KR" sz="1200" dirty="0"/>
              <a:t>4.4816890703380645</a:t>
            </a:r>
          </a:p>
          <a:p>
            <a:r>
              <a:rPr lang="en-US" altLang="ko-KR" sz="1200" dirty="0"/>
              <a:t>3.0</a:t>
            </a:r>
          </a:p>
          <a:p>
            <a:r>
              <a:rPr lang="ko-KR" altLang="en-US" sz="1200" dirty="0" err="1"/>
              <a:t>이번주</a:t>
            </a:r>
            <a:r>
              <a:rPr lang="ko-KR" altLang="en-US" sz="1200" dirty="0"/>
              <a:t> 행운의 번호는 </a:t>
            </a:r>
            <a:r>
              <a:rPr lang="en-US" altLang="ko-KR" sz="1200" dirty="0"/>
              <a:t>35 42 18 31 33</a:t>
            </a:r>
            <a:endParaRPr lang="ko-KR" alt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7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클래스의 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시간과 날짜 정보 관리</a:t>
            </a:r>
            <a:endParaRPr lang="en-US" altLang="ko-KR" dirty="0" smtClean="0"/>
          </a:p>
          <a:p>
            <a:pPr lvl="2"/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 err="1"/>
              <a:t>밀리초</a:t>
            </a:r>
            <a:r>
              <a:rPr lang="en-US" altLang="ko-KR" dirty="0"/>
              <a:t>, </a:t>
            </a:r>
            <a:r>
              <a:rPr lang="ko-KR" altLang="en-US" dirty="0"/>
              <a:t>오전 오후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Calendar </a:t>
            </a:r>
            <a:r>
              <a:rPr lang="ko-KR" altLang="en-US" dirty="0" smtClean="0"/>
              <a:t>클래스의 각 요소들을 설정하기나 알아내기 위한 필드들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4348261"/>
              </p:ext>
            </p:extLst>
          </p:nvPr>
        </p:nvGraphicFramePr>
        <p:xfrm>
          <a:off x="971600" y="3429000"/>
          <a:ext cx="7344817" cy="1750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88471"/>
                <a:gridCol w="2299961"/>
                <a:gridCol w="1296144"/>
                <a:gridCol w="2160241"/>
              </a:tblGrid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 dirty="0"/>
                        <a:t>필드</a:t>
                      </a:r>
                      <a:endParaRPr kumimoji="0"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의미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필드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의미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YEAR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년도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DAY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한 달의 날짜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MONTH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달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DAY_OF_WEEK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한 주의 요일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398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HOUR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/>
                        <a:t>0 ~ 11</a:t>
                      </a:r>
                      <a:r>
                        <a:rPr kumimoji="0" lang="ko-KR" altLang="en-US" sz="1200" kern="1200" baseline="0"/>
                        <a:t>시로 표현한 시간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AM_PM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 dirty="0"/>
                        <a:t>오전인지 오후인지 구분</a:t>
                      </a:r>
                      <a:endParaRPr kumimoji="0"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398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HOUR_OF_DAY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/>
                        <a:t>24</a:t>
                      </a:r>
                      <a:r>
                        <a:rPr kumimoji="0" lang="ko-KR" altLang="en-US" sz="1200" kern="1200" baseline="0"/>
                        <a:t>시간을 기준으로 한 시간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MINUTE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SECOND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초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MILLISECOND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 dirty="0" err="1"/>
                        <a:t>밀리초</a:t>
                      </a:r>
                      <a:endParaRPr kumimoji="0"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8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사용하기</a:t>
            </a:r>
            <a:r>
              <a:rPr lang="en-US" altLang="ko-KR" dirty="0" smtClean="0"/>
              <a:t>, import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256856"/>
            <a:ext cx="4879557" cy="46805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다른 패키지 갖다 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를 이용하지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내에서 매번 전체 패키지                                                              이름과 클래스 이름을 써주어야 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ko-KR" altLang="en-US" dirty="0" smtClean="0"/>
              <a:t>키워드 이용하는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소스의 시작 부분에 사용하려는 패키지 명시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소스에는 클래스 명만 명시하면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클래스의 경로명만 포함하는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import </a:t>
            </a:r>
            <a:r>
              <a:rPr lang="en-US" altLang="ko-KR" dirty="0" err="1" smtClean="0"/>
              <a:t>java.util.Scanner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패키지 내의 모든 클래스를 포함시키는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import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.*;</a:t>
            </a:r>
          </a:p>
          <a:p>
            <a:pPr lvl="3"/>
            <a:r>
              <a:rPr lang="en-US" altLang="ko-KR" dirty="0" smtClean="0"/>
              <a:t>*</a:t>
            </a:r>
            <a:r>
              <a:rPr lang="ko-KR" altLang="en-US" dirty="0" smtClean="0"/>
              <a:t>는 현재 패키지 내의 클래스만을 의미하며 하위 패키지의 클래스까지 포함하지 않는다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9293" y="1435081"/>
            <a:ext cx="36551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dirty="0" smtClean="0"/>
              <a:t> scanner =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new 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dirty="0" smtClean="0"/>
              <a:t>(System.in);</a:t>
            </a:r>
            <a:endParaRPr lang="en-US" altLang="ko-KR" sz="1200" i="1" dirty="0" smtClean="0"/>
          </a:p>
          <a:p>
            <a:pPr defTabSz="180000"/>
            <a:r>
              <a:rPr lang="en-US" altLang="ko-KR" sz="1200" i="1" dirty="0" smtClean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1150" y="3593872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1150" y="4941168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3995936" y="1844824"/>
            <a:ext cx="1313357" cy="19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1"/>
          </p:cNvCxnSpPr>
          <p:nvPr/>
        </p:nvCxnSpPr>
        <p:spPr>
          <a:xfrm flipV="1">
            <a:off x="3275856" y="4194037"/>
            <a:ext cx="2045294" cy="99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15816" y="5085184"/>
            <a:ext cx="23934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61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객체 생성 및 날짜와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67240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Calendar</a:t>
            </a:r>
            <a:r>
              <a:rPr lang="ko-KR" altLang="en-US" dirty="0" smtClean="0"/>
              <a:t>는 추상 클래스이므로 </a:t>
            </a:r>
            <a:r>
              <a:rPr lang="en-US" altLang="ko-KR" dirty="0" smtClean="0"/>
              <a:t>new Calendar() </a:t>
            </a:r>
            <a:r>
              <a:rPr lang="ko-KR" altLang="en-US" dirty="0" smtClean="0"/>
              <a:t>하지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Calendar now = </a:t>
            </a:r>
            <a:r>
              <a:rPr lang="en-US" altLang="ko-KR" dirty="0" err="1" smtClean="0"/>
              <a:t>Calendar.getInstance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now</a:t>
            </a:r>
            <a:r>
              <a:rPr lang="ko-KR" altLang="en-US" dirty="0" smtClean="0"/>
              <a:t>객체는 현재 날짜와 시간 정보를 가지고 생성됨</a:t>
            </a:r>
            <a:endParaRPr lang="en-US" altLang="ko-KR" dirty="0" smtClean="0"/>
          </a:p>
          <a:p>
            <a:r>
              <a:rPr lang="ko-KR" altLang="en-US" dirty="0" smtClean="0"/>
              <a:t>현재 날짜와 시간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날짜와 시간 설정하기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관리할 날짜와 시간을 </a:t>
            </a:r>
            <a:r>
              <a:rPr lang="en-US" altLang="ko-KR" dirty="0" smtClean="0"/>
              <a:t>Calendar</a:t>
            </a:r>
            <a:r>
              <a:rPr lang="ko-KR" altLang="en-US" dirty="0" smtClean="0"/>
              <a:t>객체를 이용하여 저장</a:t>
            </a:r>
            <a:endParaRPr lang="en-US" altLang="ko-KR" dirty="0" smtClean="0"/>
          </a:p>
          <a:p>
            <a:pPr lvl="2"/>
            <a:r>
              <a:rPr lang="en-US" altLang="ko-KR" dirty="0"/>
              <a:t>Calendar </a:t>
            </a:r>
            <a:r>
              <a:rPr lang="ko-KR" altLang="en-US" dirty="0"/>
              <a:t>객체에 날짜와 시간을 설정한다고 해서 컴퓨터의 날짜와 시간을 바꾸지는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2"/>
            <a:r>
              <a:rPr lang="ko-KR" altLang="en-US" dirty="0"/>
              <a:t>컴퓨터의 시간과 날짜를 바꾸는 다른 방법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852936"/>
            <a:ext cx="48622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year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Calendar.YEAR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현재 년도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month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Calendar.MONTH</a:t>
            </a:r>
            <a:r>
              <a:rPr lang="en-US" altLang="ko-KR" sz="1400" dirty="0"/>
              <a:t>) + 1; // </a:t>
            </a:r>
            <a:r>
              <a:rPr lang="ko-KR" altLang="en-US" sz="1400" dirty="0"/>
              <a:t>현재 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4146" y="4869160"/>
            <a:ext cx="63722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// </a:t>
            </a:r>
            <a:r>
              <a:rPr lang="ko-KR" altLang="en-US" sz="1400" dirty="0" smtClean="0"/>
              <a:t>이성 친구와 처음으로 데이트한 날짜와 시간 저장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Calendar </a:t>
            </a:r>
            <a:r>
              <a:rPr lang="en-US" altLang="ko-KR" sz="1400" dirty="0" err="1"/>
              <a:t>firstDate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Calendar.getInstance</a:t>
            </a:r>
            <a:r>
              <a:rPr lang="en-US" altLang="ko-KR" sz="1400" dirty="0" smtClean="0"/>
              <a:t>();</a:t>
            </a: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firstDate.clear</a:t>
            </a:r>
            <a:r>
              <a:rPr lang="en-US" altLang="ko-KR" sz="1400" dirty="0"/>
              <a:t>(); // </a:t>
            </a:r>
            <a:r>
              <a:rPr lang="ko-KR" altLang="en-US" sz="1400" dirty="0"/>
              <a:t>현재 날짜와 시간 정보를 모두 지운다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(2012, 11, 25); // 2012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</a:t>
            </a:r>
            <a:r>
              <a:rPr lang="en-US" altLang="ko-KR" sz="1400" dirty="0"/>
              <a:t>25</a:t>
            </a:r>
            <a:r>
              <a:rPr lang="ko-KR" altLang="en-US" sz="1400" dirty="0"/>
              <a:t>일</a:t>
            </a:r>
            <a:r>
              <a:rPr lang="en-US" altLang="ko-KR" sz="1400" dirty="0"/>
              <a:t>. 12</a:t>
            </a:r>
            <a:r>
              <a:rPr lang="ko-KR" altLang="en-US" sz="1400" dirty="0"/>
              <a:t>월은 </a:t>
            </a:r>
            <a:r>
              <a:rPr lang="en-US" altLang="ko-KR" sz="1400" dirty="0"/>
              <a:t>11</a:t>
            </a:r>
            <a:r>
              <a:rPr lang="ko-KR" altLang="en-US" sz="1400" dirty="0"/>
              <a:t>로 새로 설정함</a:t>
            </a:r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Calendar.HOUR_OF_DAY</a:t>
            </a:r>
            <a:r>
              <a:rPr lang="en-US" altLang="ko-KR" sz="1400" dirty="0"/>
              <a:t>, 20); // </a:t>
            </a:r>
            <a:r>
              <a:rPr lang="ko-KR" altLang="en-US" sz="1400" dirty="0"/>
              <a:t>저녁 </a:t>
            </a:r>
            <a:r>
              <a:rPr lang="en-US" altLang="ko-KR" sz="1400" dirty="0"/>
              <a:t>8</a:t>
            </a:r>
            <a:r>
              <a:rPr lang="ko-KR" altLang="en-US" sz="1400" dirty="0"/>
              <a:t>시로 설정</a:t>
            </a:r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Calendar.MINUTE</a:t>
            </a:r>
            <a:r>
              <a:rPr lang="en-US" altLang="ko-KR" sz="1400" dirty="0"/>
              <a:t>, 30); // 30</a:t>
            </a:r>
            <a:r>
              <a:rPr lang="ko-KR" altLang="en-US" sz="1400" dirty="0"/>
              <a:t>분으로 설정</a:t>
            </a:r>
          </a:p>
        </p:txBody>
      </p:sp>
    </p:spTree>
    <p:extLst>
      <p:ext uri="{BB962C8B-B14F-4D97-AF65-F5344CB8AC3E}">
        <p14:creationId xmlns:p14="http://schemas.microsoft.com/office/powerpoint/2010/main" xmlns="" val="18831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Calendar</a:t>
            </a:r>
            <a:r>
              <a:rPr lang="ko-KR" altLang="en-US" dirty="0" smtClean="0"/>
              <a:t>를 이용하여 현재 날짜와 시간 출력 및 설정하기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191" y="1412776"/>
            <a:ext cx="4661073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java.util.Calendar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CalendarEx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static void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(String </a:t>
            </a:r>
            <a:r>
              <a:rPr lang="en-US" altLang="ko-KR" sz="1000" b="1" dirty="0" err="1"/>
              <a:t>msg</a:t>
            </a:r>
            <a:r>
              <a:rPr lang="en-US" altLang="ko-KR" sz="1000" b="1" dirty="0"/>
              <a:t>, Calendar </a:t>
            </a:r>
            <a:r>
              <a:rPr lang="en-US" altLang="ko-KR" sz="1000" b="1" dirty="0" err="1"/>
              <a:t>cal</a:t>
            </a:r>
            <a:r>
              <a:rPr lang="en-US" altLang="ko-KR" sz="1000" b="1" dirty="0"/>
              <a:t>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year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Calendar.YEAR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// </a:t>
            </a:r>
            <a:r>
              <a:rPr lang="en-US" altLang="ko-KR" sz="1000" dirty="0"/>
              <a:t>get()</a:t>
            </a:r>
            <a:r>
              <a:rPr lang="ko-KR" altLang="en-US" sz="1000" dirty="0"/>
              <a:t>은 </a:t>
            </a:r>
            <a:r>
              <a:rPr lang="en-US" altLang="ko-KR" sz="1000" dirty="0"/>
              <a:t>0~30</a:t>
            </a:r>
            <a:r>
              <a:rPr lang="ko-KR" altLang="en-US" sz="1000" dirty="0"/>
              <a:t>까지의 정수 리턴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month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Calendar.MONTH</a:t>
            </a:r>
            <a:r>
              <a:rPr lang="en-US" altLang="ko-KR" sz="1000" dirty="0"/>
              <a:t>) + 1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 </a:t>
            </a:r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day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Calendar.DAY_OF_MONTH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Calendar.DAY_OF_WEEK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hour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Calendar.AM_PM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minute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millisecond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Calendar.MILLISECOND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+ year + "/" + month + "/" + day + "/");</a:t>
            </a:r>
          </a:p>
          <a:p>
            <a:pPr defTabSz="180000"/>
            <a:r>
              <a:rPr lang="en-US" altLang="ko-KR" sz="1000" dirty="0"/>
              <a:t>	    switch(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Calendar.SUNDAY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일요일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Calendar.MONDAY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월요일</a:t>
            </a:r>
            <a:r>
              <a:rPr lang="en-US" altLang="ko-KR" sz="1000" dirty="0"/>
              <a:t>"); break;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Calendar.TUESDAY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화요일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Calendar.WEDNESDAY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수요일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Calendar.THURSDAY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목요일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Calendar.FRIDAY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금요일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Calendar.SATURDAY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토요일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    }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("(" +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+ "</a:t>
            </a:r>
            <a:r>
              <a:rPr lang="ko-KR" altLang="en-US" sz="1000" dirty="0"/>
              <a:t>시</a:t>
            </a:r>
            <a:r>
              <a:rPr lang="en-US" altLang="ko-KR" sz="1000" dirty="0"/>
              <a:t>)");</a:t>
            </a:r>
          </a:p>
          <a:p>
            <a:pPr defTabSz="180000"/>
            <a:r>
              <a:rPr lang="en-US" altLang="ko-KR" sz="1000" dirty="0"/>
              <a:t>	    if(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== Calendar.AM)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오전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    else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오후</a:t>
            </a:r>
            <a:r>
              <a:rPr lang="en-US" altLang="ko-KR" sz="1000" dirty="0"/>
              <a:t>");	    	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(hour + "</a:t>
            </a:r>
            <a:r>
              <a:rPr lang="ko-KR" altLang="en-US" sz="1000" dirty="0"/>
              <a:t>시 </a:t>
            </a:r>
            <a:r>
              <a:rPr lang="en-US" altLang="ko-KR" sz="1000" dirty="0"/>
              <a:t>" + minute + "</a:t>
            </a:r>
            <a:r>
              <a:rPr lang="ko-KR" altLang="en-US" sz="1000" dirty="0"/>
              <a:t>분 </a:t>
            </a:r>
            <a:r>
              <a:rPr lang="en-US" altLang="ko-KR" sz="1000" dirty="0"/>
              <a:t>" + second + "</a:t>
            </a:r>
            <a:r>
              <a:rPr lang="ko-KR" altLang="en-US" sz="1000" dirty="0"/>
              <a:t>초 </a:t>
            </a:r>
            <a:r>
              <a:rPr lang="en-US" altLang="ko-KR" sz="1000" dirty="0" smtClean="0"/>
              <a:t>“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 </a:t>
            </a:r>
            <a:r>
              <a:rPr lang="en-US" altLang="ko-KR" sz="1000" dirty="0"/>
              <a:t>+ millisecond +"</a:t>
            </a:r>
            <a:r>
              <a:rPr lang="ko-KR" altLang="en-US" sz="1000" dirty="0" err="1"/>
              <a:t>밀리초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720165"/>
            <a:ext cx="4320480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    Calendar now = </a:t>
            </a:r>
            <a:r>
              <a:rPr lang="en-US" altLang="ko-KR" sz="1000" dirty="0" err="1"/>
              <a:t>Calendar.getInstance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printCalendar</a:t>
            </a:r>
            <a:r>
              <a:rPr lang="en-US" altLang="ko-KR" sz="1000" dirty="0"/>
              <a:t>("</a:t>
            </a:r>
            <a:r>
              <a:rPr lang="ko-KR" altLang="en-US" sz="1000" dirty="0"/>
              <a:t>현재 </a:t>
            </a:r>
            <a:r>
              <a:rPr lang="en-US" altLang="ko-KR" sz="1000" dirty="0"/>
              <a:t>", now);</a:t>
            </a:r>
          </a:p>
          <a:p>
            <a:pPr defTabSz="180000"/>
            <a:r>
              <a:rPr lang="en-US" altLang="ko-KR" sz="1000" dirty="0"/>
              <a:t>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    Calendar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Calendar.getInstance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firstDate.clear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// </a:t>
            </a:r>
            <a:r>
              <a:rPr lang="en-US" altLang="ko-KR" sz="1000" dirty="0"/>
              <a:t>2012</a:t>
            </a:r>
            <a:r>
              <a:rPr lang="ko-KR" altLang="en-US" sz="1000" dirty="0"/>
              <a:t>년 </a:t>
            </a:r>
            <a:r>
              <a:rPr lang="en-US" altLang="ko-KR" sz="1000" dirty="0"/>
              <a:t>12</a:t>
            </a:r>
            <a:r>
              <a:rPr lang="ko-KR" altLang="en-US" sz="1000" dirty="0"/>
              <a:t>월 </a:t>
            </a:r>
            <a:r>
              <a:rPr lang="en-US" altLang="ko-KR" sz="1000" dirty="0"/>
              <a:t>25</a:t>
            </a:r>
            <a:r>
              <a:rPr lang="ko-KR" altLang="en-US" sz="1000" dirty="0"/>
              <a:t>일</a:t>
            </a:r>
            <a:r>
              <a:rPr lang="en-US" altLang="ko-KR" sz="1000" dirty="0"/>
              <a:t>. 12</a:t>
            </a:r>
            <a:r>
              <a:rPr lang="ko-KR" altLang="en-US" sz="1000" dirty="0"/>
              <a:t>월을 표현하기 위해 </a:t>
            </a:r>
            <a:r>
              <a:rPr lang="en-US" altLang="ko-KR" sz="1000" dirty="0"/>
              <a:t>month</a:t>
            </a:r>
            <a:r>
              <a:rPr lang="ko-KR" altLang="en-US" sz="1000" dirty="0"/>
              <a:t>에 </a:t>
            </a:r>
            <a:r>
              <a:rPr lang="en-US" altLang="ko-KR" sz="1000" dirty="0"/>
              <a:t>11</a:t>
            </a:r>
            <a:r>
              <a:rPr lang="ko-KR" altLang="en-US" sz="1000" dirty="0"/>
              <a:t>로 설정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(2012, 11, 25);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, 20); // </a:t>
            </a:r>
            <a:r>
              <a:rPr lang="ko-KR" altLang="en-US" sz="1000" dirty="0"/>
              <a:t>저녁 </a:t>
            </a:r>
            <a:r>
              <a:rPr lang="en-US" altLang="ko-KR" sz="1000" dirty="0"/>
              <a:t>8</a:t>
            </a:r>
            <a:r>
              <a:rPr lang="ko-KR" altLang="en-US" sz="1000" dirty="0"/>
              <a:t>시</a:t>
            </a:r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, 30); // 30</a:t>
            </a:r>
            <a:r>
              <a:rPr lang="ko-KR" altLang="en-US" sz="1000" dirty="0"/>
              <a:t>분</a:t>
            </a:r>
          </a:p>
          <a:p>
            <a:pPr defTabSz="180000"/>
            <a:r>
              <a:rPr lang="ko-KR" altLang="en-US" sz="1000" dirty="0"/>
              <a:t>	</a:t>
            </a:r>
            <a:r>
              <a:rPr lang="ko-KR" altLang="en-US" sz="1000" b="1" dirty="0"/>
              <a:t>   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("</a:t>
            </a:r>
            <a:r>
              <a:rPr lang="ko-KR" altLang="en-US" sz="1000" b="1" dirty="0"/>
              <a:t>처음 데이트한 날은 </a:t>
            </a:r>
            <a:r>
              <a:rPr lang="en-US" altLang="ko-KR" sz="1000" b="1" dirty="0"/>
              <a:t>",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);	    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5290" y="3867111"/>
            <a:ext cx="4355182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현재 </a:t>
            </a:r>
            <a:r>
              <a:rPr lang="en-US" altLang="ko-KR" sz="1000" dirty="0"/>
              <a:t>2012/12/27/</a:t>
            </a:r>
            <a:r>
              <a:rPr lang="ko-KR" altLang="en-US" sz="1000" dirty="0"/>
              <a:t>목요일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22</a:t>
            </a:r>
            <a:r>
              <a:rPr lang="ko-KR" altLang="en-US" sz="1000" dirty="0"/>
              <a:t>분 </a:t>
            </a:r>
            <a:r>
              <a:rPr lang="en-US" altLang="ko-KR" sz="1000" dirty="0"/>
              <a:t>28</a:t>
            </a:r>
            <a:r>
              <a:rPr lang="ko-KR" altLang="en-US" sz="1000" dirty="0"/>
              <a:t>초 </a:t>
            </a:r>
            <a:r>
              <a:rPr lang="en-US" altLang="ko-KR" sz="1000" dirty="0"/>
              <a:t>889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처음 데이트한 날은 </a:t>
            </a:r>
            <a:r>
              <a:rPr lang="en-US" altLang="ko-KR" sz="1000" dirty="0"/>
              <a:t>2012/12/25/</a:t>
            </a:r>
            <a:r>
              <a:rPr lang="ko-KR" altLang="en-US" sz="1000" dirty="0"/>
              <a:t>화요일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 </a:t>
            </a:r>
            <a:r>
              <a:rPr lang="en-US" altLang="ko-KR" sz="1000" dirty="0"/>
              <a:t>0</a:t>
            </a:r>
            <a:r>
              <a:rPr lang="ko-KR" altLang="en-US" sz="1000" dirty="0"/>
              <a:t>초 </a:t>
            </a:r>
            <a:r>
              <a:rPr lang="en-US" altLang="ko-KR" sz="1000" dirty="0"/>
              <a:t>0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9649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탐색 경로를 지정하는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경로의 환경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환경 변수 </a:t>
            </a:r>
            <a:r>
              <a:rPr lang="en-US" altLang="ko-KR" dirty="0" smtClean="0"/>
              <a:t>CLASSPATH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의 옵션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classpath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실행 시 </a:t>
            </a:r>
            <a:r>
              <a:rPr lang="ko-KR" altLang="en-US" dirty="0"/>
              <a:t>클래스 파일이 존재하는 패키지 </a:t>
            </a:r>
            <a:r>
              <a:rPr lang="ko-KR" altLang="en-US" dirty="0" smtClean="0"/>
              <a:t>디렉터리 </a:t>
            </a:r>
            <a:r>
              <a:rPr lang="ko-KR" altLang="en-US" dirty="0"/>
              <a:t>정보를 </a:t>
            </a:r>
            <a:r>
              <a:rPr lang="en-US" altLang="ko-KR" dirty="0"/>
              <a:t>-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옵션에 지정</a:t>
            </a:r>
          </a:p>
          <a:p>
            <a:pPr marL="1143000" lvl="3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20361"/>
            <a:ext cx="48482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경로</a:t>
            </a:r>
            <a:endParaRPr lang="ko-KR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31738" y="4749408"/>
            <a:ext cx="897726" cy="294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1433" y="2636912"/>
            <a:ext cx="3888432" cy="14616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0199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9868"/>
            <a:ext cx="6437313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844824"/>
            <a:ext cx="4949834" cy="370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9" y="2749756"/>
            <a:ext cx="4946646" cy="370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0534" y="3099297"/>
            <a:ext cx="4222048" cy="378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1259632" y="1556792"/>
            <a:ext cx="122413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71801" y="2460027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27784" y="4221088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84168" y="6165304"/>
            <a:ext cx="145887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                                            CLASSPATH </a:t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        </a:t>
            </a:r>
            <a:r>
              <a:rPr lang="ko-KR" altLang="en-US" dirty="0" smtClean="0"/>
              <a:t>지정 방법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7445" y="4221089"/>
            <a:ext cx="4597642" cy="17281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모서리가 둥근 사각형 설명선 18"/>
          <p:cNvSpPr/>
          <p:nvPr/>
        </p:nvSpPr>
        <p:spPr>
          <a:xfrm>
            <a:off x="7164288" y="3667907"/>
            <a:ext cx="1702124" cy="841213"/>
          </a:xfrm>
          <a:prstGeom prst="wedgeRoundRectCallout">
            <a:avLst>
              <a:gd name="adj1" fmla="val 1439"/>
              <a:gd name="adj2" fmla="val 8206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Jdk1.7.0_07</a:t>
            </a:r>
            <a:r>
              <a:rPr lang="ko-KR" altLang="en-US" sz="1100" dirty="0" smtClean="0">
                <a:solidFill>
                  <a:schemeClr val="tx1"/>
                </a:solidFill>
              </a:rPr>
              <a:t>은 독자가 설치할 </a:t>
            </a:r>
            <a:r>
              <a:rPr lang="en-US" altLang="ko-KR" sz="1100" dirty="0" smtClean="0">
                <a:solidFill>
                  <a:schemeClr val="tx1"/>
                </a:solidFill>
              </a:rPr>
              <a:t>JDK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 따라서 디렉터리 이름이 달라질 수 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09699" y="4767650"/>
            <a:ext cx="811302" cy="2129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8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쉽게 패키지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0066"/>
          </a:xfrm>
        </p:spPr>
        <p:txBody>
          <a:bodyPr/>
          <a:lstStyle/>
          <a:p>
            <a:pPr lvl="1"/>
            <a:r>
              <a:rPr lang="ko-KR" altLang="en-US" dirty="0" smtClean="0"/>
              <a:t>샘플 소스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1714489"/>
            <a:ext cx="6243036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abstract class Calculator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abstract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add(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b);// </a:t>
            </a:r>
            <a:r>
              <a:rPr lang="ko-KR" altLang="en-US" sz="1100" dirty="0" smtClean="0"/>
              <a:t>두 정수의 합을 구하여 리턴</a:t>
            </a:r>
          </a:p>
          <a:p>
            <a:pPr defTabSz="180000"/>
            <a:r>
              <a:rPr lang="en-US" altLang="ko-KR" sz="1100" dirty="0" smtClean="0"/>
              <a:t>	public abstract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subtract(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b);// </a:t>
            </a:r>
            <a:r>
              <a:rPr lang="ko-KR" altLang="en-US" sz="1100" dirty="0" smtClean="0"/>
              <a:t>두 정수의 차를 구하여 리턴</a:t>
            </a:r>
          </a:p>
          <a:p>
            <a:pPr defTabSz="180000"/>
            <a:r>
              <a:rPr lang="en-US" altLang="ko-KR" sz="1100" dirty="0" smtClean="0"/>
              <a:t>	public abstract double average(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[] a);// </a:t>
            </a:r>
            <a:r>
              <a:rPr lang="ko-KR" altLang="en-US" sz="1100" dirty="0" smtClean="0"/>
              <a:t>배열에 저장된 정수의 평균을 구해 실수로 리던</a:t>
            </a:r>
          </a:p>
          <a:p>
            <a:pPr defTabSz="180000"/>
            <a:r>
              <a:rPr lang="en-US" altLang="ko-KR" sz="1100" dirty="0" smtClean="0"/>
              <a:t>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GoodCalc</a:t>
            </a:r>
            <a:r>
              <a:rPr lang="en-US" altLang="ko-KR" sz="1100" b="1" dirty="0" smtClean="0"/>
              <a:t> extends Calculator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add(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 {</a:t>
            </a:r>
          </a:p>
          <a:p>
            <a:pPr defTabSz="180000"/>
            <a:r>
              <a:rPr lang="en-US" altLang="ko-KR" sz="1100" dirty="0" smtClean="0"/>
              <a:t>		return </a:t>
            </a:r>
            <a:r>
              <a:rPr lang="en-US" altLang="ko-KR" sz="1100" dirty="0" err="1" smtClean="0"/>
              <a:t>a+b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subtract(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 {</a:t>
            </a:r>
          </a:p>
          <a:p>
            <a:pPr defTabSz="180000"/>
            <a:r>
              <a:rPr lang="en-US" altLang="ko-KR" sz="1100" dirty="0" smtClean="0"/>
              <a:t>		return a - b;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double average(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[] a) {</a:t>
            </a:r>
          </a:p>
          <a:p>
            <a:pPr defTabSz="180000"/>
            <a:r>
              <a:rPr lang="en-US" altLang="ko-KR" sz="1100" dirty="0" smtClean="0"/>
              <a:t>		double sum = 0;</a:t>
            </a:r>
          </a:p>
          <a:p>
            <a:pPr defTabSz="180000"/>
            <a:r>
              <a:rPr lang="en-US" altLang="ko-KR" sz="1100" dirty="0" smtClean="0"/>
              <a:t>		for 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= 0;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a.length</a:t>
            </a:r>
            <a:r>
              <a:rPr lang="en-US" altLang="ko-KR" sz="1100" dirty="0" smtClean="0"/>
              <a:t>;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++) </a:t>
            </a:r>
          </a:p>
          <a:p>
            <a:pPr defTabSz="180000"/>
            <a:r>
              <a:rPr lang="en-US" altLang="ko-KR" sz="1100" dirty="0" smtClean="0"/>
              <a:t>			sum += a[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];</a:t>
            </a:r>
          </a:p>
          <a:p>
            <a:pPr defTabSz="180000"/>
            <a:r>
              <a:rPr lang="en-US" altLang="ko-KR" sz="1100" dirty="0" smtClean="0"/>
              <a:t>		return sum/</a:t>
            </a:r>
            <a:r>
              <a:rPr lang="en-US" altLang="ko-KR" sz="1100" dirty="0" err="1" smtClean="0"/>
              <a:t>a.length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public static void main(String 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Calculator c = new </a:t>
            </a:r>
            <a:r>
              <a:rPr lang="en-US" altLang="ko-KR" sz="1100" b="1" dirty="0" err="1" smtClean="0"/>
              <a:t>GoodCalc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(2,3));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c.subtract</a:t>
            </a:r>
            <a:r>
              <a:rPr lang="en-US" altLang="ko-KR" sz="1100" dirty="0" smtClean="0"/>
              <a:t>(2,3));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c.average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[] {2,3,4 }));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44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2445</TotalTime>
  <Words>3350</Words>
  <Application>Microsoft Office PowerPoint</Application>
  <PresentationFormat>화면 슬라이드 쇼(4:3)</PresentationFormat>
  <Paragraphs>1100</Paragraphs>
  <Slides>61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3" baseType="lpstr">
      <vt:lpstr>가을</vt:lpstr>
      <vt:lpstr>수식</vt:lpstr>
      <vt:lpstr>패키지 개념과 자바 기본 패키지</vt:lpstr>
      <vt:lpstr>패키지 개념과 필요성</vt:lpstr>
      <vt:lpstr>디렉터리로 각 개발자의 코드 관리(패키지)</vt:lpstr>
      <vt:lpstr>자바의 패키지 (package)</vt:lpstr>
      <vt:lpstr>JDK에서 제공되는 패키지</vt:lpstr>
      <vt:lpstr>패키지 사용하기, import문</vt:lpstr>
      <vt:lpstr>클래스 경로</vt:lpstr>
      <vt:lpstr>                                              CLASSPATH                                                 지정 방법</vt:lpstr>
      <vt:lpstr>이클립스에서 쉽게 패키지 만들기</vt:lpstr>
      <vt:lpstr>프로젝트 작성(프로젝트 이름 : PackageEx)</vt:lpstr>
      <vt:lpstr>패키지 lib 작성</vt:lpstr>
      <vt:lpstr>패키지 app 작성</vt:lpstr>
      <vt:lpstr>패키지 작성이 완료된 결과</vt:lpstr>
      <vt:lpstr>클래스 Calculator 만들기</vt:lpstr>
      <vt:lpstr>Calculator 소스 수정</vt:lpstr>
      <vt:lpstr>GoodCalc.java 작성 후 소스 수정</vt:lpstr>
      <vt:lpstr>                                         실행을 위한                                         Run                                          Configurations                                         작성 </vt:lpstr>
      <vt:lpstr>프로젝트 PackageEx 실행</vt:lpstr>
      <vt:lpstr>패키지의 특징</vt:lpstr>
      <vt:lpstr>자바 JDK의 패키지 구조</vt:lpstr>
      <vt:lpstr>자바 패키지 구조 </vt:lpstr>
      <vt:lpstr>주요 패키지</vt:lpstr>
      <vt:lpstr>자바 API 참조</vt:lpstr>
      <vt:lpstr>Object 클래스</vt:lpstr>
      <vt:lpstr>객체 속성</vt:lpstr>
      <vt:lpstr>객체를 문자열로 변환</vt:lpstr>
      <vt:lpstr>새로운 toString() 만들기</vt:lpstr>
      <vt:lpstr>객체 비교</vt:lpstr>
      <vt:lpstr>예제 : Rect 클래스 만들고 equals() 만들기</vt:lpstr>
      <vt:lpstr>Wrapper 클래스</vt:lpstr>
      <vt:lpstr>Wrapper 객체 생성</vt:lpstr>
      <vt:lpstr>주요 메소드</vt:lpstr>
      <vt:lpstr>Wrapper 활용</vt:lpstr>
      <vt:lpstr>예제 : Wrapper 클래스 활용</vt:lpstr>
      <vt:lpstr>박싱과 언박싱</vt:lpstr>
      <vt:lpstr>Auto boxing &amp; unboxing</vt:lpstr>
      <vt:lpstr>예제 : 박싱 언박싱의 예</vt:lpstr>
      <vt:lpstr>String의 생성과 특징</vt:lpstr>
      <vt:lpstr>스트링 리터럴과 new String()</vt:lpstr>
      <vt:lpstr>스트링 객체의 주요 특징</vt:lpstr>
      <vt:lpstr>주요 메소드</vt:lpstr>
      <vt:lpstr>문자열 비교</vt:lpstr>
      <vt:lpstr>문자열 연결</vt:lpstr>
      <vt:lpstr>concat()은 새로운 문자열을 생성</vt:lpstr>
      <vt:lpstr>문자열 내의 공백 제거, 문자열의 각 문자 접근</vt:lpstr>
      <vt:lpstr>예제 : String 클래스 메소드 활용</vt:lpstr>
      <vt:lpstr>예제 실행 과정</vt:lpstr>
      <vt:lpstr>StringBuffer 클래스</vt:lpstr>
      <vt:lpstr>주요 메소드</vt:lpstr>
      <vt:lpstr>StringBuffer의 메소드 활용 예</vt:lpstr>
      <vt:lpstr>예제 : StringBuffer 클래스 메소드 활용</vt:lpstr>
      <vt:lpstr>StringTokenizer 클래스</vt:lpstr>
      <vt:lpstr>생성자와 주요 메소드</vt:lpstr>
      <vt:lpstr>StringTokenizer 객체 생성과 문자열 파싱 </vt:lpstr>
      <vt:lpstr>예제 : StringTokenizer 클래스 메소드 활용 </vt:lpstr>
      <vt:lpstr>Math 클래스</vt:lpstr>
      <vt:lpstr>Math 클래스를 활용한 난수 발생</vt:lpstr>
      <vt:lpstr>예제 : Math 클래스 메소드 활용</vt:lpstr>
      <vt:lpstr>Calendar 클래스</vt:lpstr>
      <vt:lpstr>Calendar 객체 생성 및 날짜와 시간</vt:lpstr>
      <vt:lpstr>예제 Calendar를 이용하여 현재 날짜와 시간 출력 및 설정하기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138</cp:revision>
  <dcterms:created xsi:type="dcterms:W3CDTF">2011-08-27T14:53:28Z</dcterms:created>
  <dcterms:modified xsi:type="dcterms:W3CDTF">2016-04-05T00:02:00Z</dcterms:modified>
</cp:coreProperties>
</file>