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5"/>
  </p:notesMasterIdLst>
  <p:sldIdLst>
    <p:sldId id="256" r:id="rId2"/>
    <p:sldId id="257" r:id="rId3"/>
    <p:sldId id="259" r:id="rId4"/>
    <p:sldId id="307" r:id="rId5"/>
    <p:sldId id="308" r:id="rId6"/>
    <p:sldId id="260" r:id="rId7"/>
    <p:sldId id="262" r:id="rId8"/>
    <p:sldId id="263" r:id="rId9"/>
    <p:sldId id="309" r:id="rId10"/>
    <p:sldId id="265" r:id="rId11"/>
    <p:sldId id="266" r:id="rId12"/>
    <p:sldId id="267" r:id="rId13"/>
    <p:sldId id="269" r:id="rId14"/>
    <p:sldId id="270" r:id="rId15"/>
    <p:sldId id="310" r:id="rId16"/>
    <p:sldId id="273" r:id="rId17"/>
    <p:sldId id="274" r:id="rId18"/>
    <p:sldId id="275" r:id="rId19"/>
    <p:sldId id="276" r:id="rId20"/>
    <p:sldId id="277" r:id="rId21"/>
    <p:sldId id="278" r:id="rId22"/>
    <p:sldId id="288" r:id="rId23"/>
    <p:sldId id="289" r:id="rId24"/>
    <p:sldId id="279" r:id="rId25"/>
    <p:sldId id="280" r:id="rId26"/>
    <p:sldId id="281" r:id="rId27"/>
    <p:sldId id="282" r:id="rId28"/>
    <p:sldId id="284" r:id="rId29"/>
    <p:sldId id="311" r:id="rId30"/>
    <p:sldId id="312" r:id="rId31"/>
    <p:sldId id="286" r:id="rId32"/>
    <p:sldId id="287" r:id="rId33"/>
    <p:sldId id="290" r:id="rId34"/>
    <p:sldId id="291" r:id="rId35"/>
    <p:sldId id="294" r:id="rId36"/>
    <p:sldId id="313" r:id="rId37"/>
    <p:sldId id="314" r:id="rId38"/>
    <p:sldId id="300" r:id="rId39"/>
    <p:sldId id="302" r:id="rId40"/>
    <p:sldId id="303" r:id="rId41"/>
    <p:sldId id="304" r:id="rId42"/>
    <p:sldId id="305" r:id="rId43"/>
    <p:sldId id="306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890" autoAdjust="0"/>
    <p:restoredTop sz="94625" autoAdjust="0"/>
  </p:normalViewPr>
  <p:slideViewPr>
    <p:cSldViewPr>
      <p:cViewPr varScale="1">
        <p:scale>
          <a:sx n="68" d="100"/>
          <a:sy n="68" d="100"/>
        </p:scale>
        <p:origin x="-7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pPr/>
              <a:t>2016-04-11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제네릭과</a:t>
            </a:r>
            <a:r>
              <a:rPr lang="ko-KR" altLang="en-US" dirty="0" smtClean="0"/>
              <a:t> 컬렉션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67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Vector&lt;E&gt; </a:t>
            </a:r>
            <a:r>
              <a:rPr lang="ko-KR" altLang="en-US" dirty="0" smtClean="0"/>
              <a:t>클래스의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1122766279"/>
              </p:ext>
            </p:extLst>
          </p:nvPr>
        </p:nvGraphicFramePr>
        <p:xfrm>
          <a:off x="683568" y="1541872"/>
          <a:ext cx="7854866" cy="468172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240360"/>
                <a:gridCol w="4614506"/>
              </a:tblGrid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설명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add(E 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벡터의 맨 뒤에 요소 추가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add(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index, E element)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인덱스에 지정된 객체를 삽입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capacity()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벡터의 현재 용량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addAll</a:t>
                      </a:r>
                      <a:r>
                        <a:rPr lang="en-US" sz="1200" dirty="0">
                          <a:effectLst/>
                        </a:rPr>
                        <a:t>(Collection&lt;? extends E&gt; c)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c</a:t>
                      </a:r>
                      <a:r>
                        <a:rPr lang="ko-KR" altLang="en-US" sz="1200" dirty="0">
                          <a:effectLst/>
                        </a:rPr>
                        <a:t>가 지정하는 컬렉션의 모든 요소를 벡터의 맨 뒤에 추가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clear()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벡터의 모든 요소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contains(Object o)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벡터가 지정된 객체를 포함하고 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>
                          <a:effectLst/>
                        </a:rPr>
                        <a:t>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 elementAt(int index)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 get(int index)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indexOf</a:t>
                      </a:r>
                      <a:r>
                        <a:rPr lang="en-US" sz="1200" dirty="0">
                          <a:effectLst/>
                        </a:rPr>
                        <a:t>(Object o)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객체와 같은 첫 번째 요소의 인덱스 반환</a:t>
                      </a:r>
                      <a:r>
                        <a:rPr lang="en-US" altLang="ko-KR" sz="1200" dirty="0">
                          <a:effectLst/>
                        </a:rPr>
                        <a:t>. </a:t>
                      </a:r>
                      <a:r>
                        <a:rPr lang="ko-KR" altLang="en-US" sz="1200" dirty="0">
                          <a:effectLst/>
                        </a:rPr>
                        <a:t>없으면 </a:t>
                      </a:r>
                      <a:r>
                        <a:rPr lang="en-US" altLang="ko-KR" sz="1200" dirty="0">
                          <a:effectLst/>
                        </a:rPr>
                        <a:t>-1 </a:t>
                      </a:r>
                      <a:r>
                        <a:rPr lang="ko-KR" altLang="en-US" sz="1200" dirty="0">
                          <a:effectLst/>
                        </a:rPr>
                        <a:t>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isEmpty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벡터가 비어있으면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>
                          <a:effectLst/>
                        </a:rPr>
                        <a:t>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 remove(int index)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remove(Object o)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객체와 같은 첫 번째 요소를 벡터에서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void removeAllElements()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벡터의 모든 요소를 삭제하고 크기를 </a:t>
                      </a:r>
                      <a:r>
                        <a:rPr lang="en-US" altLang="ko-KR" sz="1200" dirty="0">
                          <a:effectLst/>
                        </a:rPr>
                        <a:t>0</a:t>
                      </a:r>
                      <a:r>
                        <a:rPr lang="ko-KR" altLang="en-US" sz="1200" dirty="0">
                          <a:effectLst/>
                        </a:rPr>
                        <a:t>으로 </a:t>
                      </a:r>
                      <a:r>
                        <a:rPr lang="ko-KR" altLang="en-US" sz="1200" dirty="0" err="1">
                          <a:effectLst/>
                        </a:rPr>
                        <a:t>만듬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size()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벡터가 포함하는 요소의 개수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718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Object[] </a:t>
                      </a:r>
                      <a:r>
                        <a:rPr lang="en-US" sz="1200" dirty="0" err="1">
                          <a:effectLst/>
                        </a:rPr>
                        <a:t>toArray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벡터의 모든 요소를 포함하는 배열을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1514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113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슬라이드 번호 개체 틀 6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625"/>
            <a:ext cx="8695884" cy="633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704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32440" cy="326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459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컬렉션과 자동 </a:t>
            </a:r>
            <a:r>
              <a:rPr lang="ko-KR" altLang="en-US" dirty="0" err="1"/>
              <a:t>박싱</a:t>
            </a:r>
            <a:r>
              <a:rPr lang="en-US" altLang="ko-KR" dirty="0"/>
              <a:t>/</a:t>
            </a:r>
            <a:r>
              <a:rPr lang="ko-KR" altLang="en-US" dirty="0" err="1"/>
              <a:t>언박싱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JDK 1.5 </a:t>
            </a:r>
            <a:r>
              <a:rPr lang="ko-KR" altLang="en-US" sz="2000" dirty="0" smtClean="0"/>
              <a:t>이전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기본 타입 데이터를 </a:t>
            </a:r>
            <a:r>
              <a:rPr lang="en-US" altLang="ko-KR" sz="1800" dirty="0" smtClean="0"/>
              <a:t>Wrapper </a:t>
            </a:r>
            <a:r>
              <a:rPr lang="ko-KR" altLang="en-US" sz="1800" dirty="0"/>
              <a:t>클래스를 </a:t>
            </a:r>
            <a:r>
              <a:rPr lang="ko-KR" altLang="en-US" sz="1800" dirty="0" smtClean="0"/>
              <a:t>이용하여 객체로 </a:t>
            </a:r>
            <a:r>
              <a:rPr lang="ko-KR" altLang="en-US" sz="1800" dirty="0"/>
              <a:t>만들어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endParaRPr lang="en-US" altLang="ko-KR" sz="1800" dirty="0" smtClean="0"/>
          </a:p>
          <a:p>
            <a:pPr lvl="1"/>
            <a:r>
              <a:rPr lang="ko-KR" altLang="en-US" sz="1800" dirty="0" smtClean="0"/>
              <a:t>컬렉션으로부터 </a:t>
            </a:r>
            <a:r>
              <a:rPr lang="ko-KR" altLang="en-US" sz="1800" dirty="0"/>
              <a:t>요소를 </a:t>
            </a:r>
            <a:r>
              <a:rPr lang="ko-KR" altLang="en-US" sz="1800" dirty="0" smtClean="0"/>
              <a:t>얻어올 때</a:t>
            </a:r>
            <a:r>
              <a:rPr lang="en-US" altLang="ko-KR" sz="1800" dirty="0" smtClean="0"/>
              <a:t>, Wrapper </a:t>
            </a:r>
            <a:r>
              <a:rPr lang="ko-KR" altLang="en-US" sz="1800" dirty="0" smtClean="0"/>
              <a:t>클래스로 캐스팅 필요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JDK 1.5</a:t>
            </a:r>
            <a:r>
              <a:rPr lang="ko-KR" altLang="en-US" sz="2000" dirty="0" smtClean="0"/>
              <a:t>부터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자동 </a:t>
            </a:r>
            <a:r>
              <a:rPr lang="ko-KR" altLang="en-US" sz="1800" dirty="0" err="1"/>
              <a:t>박싱</a:t>
            </a:r>
            <a:r>
              <a:rPr lang="en-US" altLang="ko-KR" sz="1800" dirty="0"/>
              <a:t>/</a:t>
            </a:r>
            <a:r>
              <a:rPr lang="ko-KR" altLang="en-US" sz="1800" dirty="0" err="1"/>
              <a:t>언박싱의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기능 추가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2060848"/>
            <a:ext cx="435770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Vector&lt;Integer&gt; v </a:t>
            </a:r>
            <a:r>
              <a:rPr lang="en-US" altLang="ko-KR" sz="1400" dirty="0"/>
              <a:t>= new </a:t>
            </a:r>
            <a:r>
              <a:rPr lang="en-US" altLang="ko-KR" sz="1400" dirty="0" smtClean="0"/>
              <a:t>Vector&lt;Integer&gt;();</a:t>
            </a:r>
            <a:endParaRPr lang="en-US" altLang="ko-KR" sz="1400" dirty="0"/>
          </a:p>
          <a:p>
            <a:r>
              <a:rPr lang="en-US" altLang="ko-KR" sz="1400" dirty="0" err="1"/>
              <a:t>v.add</a:t>
            </a:r>
            <a:r>
              <a:rPr lang="en-US" altLang="ko-KR" sz="1400" dirty="0"/>
              <a:t>(</a:t>
            </a:r>
            <a:r>
              <a:rPr lang="en-US" altLang="ko-KR" sz="1400" b="1" dirty="0">
                <a:solidFill>
                  <a:srgbClr val="7030A0"/>
                </a:solidFill>
              </a:rPr>
              <a:t>new Integer(4)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v.add</a:t>
            </a:r>
            <a:r>
              <a:rPr lang="en-US" altLang="ko-KR" sz="1400" dirty="0"/>
              <a:t>(new Character(’r’));</a:t>
            </a:r>
          </a:p>
          <a:p>
            <a:r>
              <a:rPr lang="en-US" altLang="ko-KR" sz="1400" dirty="0" err="1"/>
              <a:t>v.add</a:t>
            </a:r>
            <a:r>
              <a:rPr lang="en-US" altLang="ko-KR" sz="1400" dirty="0"/>
              <a:t>(new Double(3.14));</a:t>
            </a:r>
            <a:endParaRPr lang="en-US" altLang="ko-KR" sz="1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31640" y="3573016"/>
            <a:ext cx="435770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Integer n = (</a:t>
            </a:r>
            <a:r>
              <a:rPr lang="en-US" altLang="ko-KR" sz="1400" b="1" dirty="0">
                <a:solidFill>
                  <a:srgbClr val="7030A0"/>
                </a:solidFill>
              </a:rPr>
              <a:t>Integer</a:t>
            </a:r>
            <a:r>
              <a:rPr lang="en-US" altLang="ko-KR" sz="1400" dirty="0"/>
              <a:t>)</a:t>
            </a:r>
            <a:r>
              <a:rPr lang="en-US" altLang="ko-KR" sz="1400" dirty="0" err="1"/>
              <a:t>v.get</a:t>
            </a:r>
            <a:r>
              <a:rPr lang="en-US" altLang="ko-KR" sz="1400" dirty="0"/>
              <a:t>(0);</a:t>
            </a:r>
          </a:p>
          <a:p>
            <a:r>
              <a:rPr lang="nn-NO" altLang="ko-KR" sz="1400" dirty="0"/>
              <a:t>int k = n.intValue(); // k = 4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31640" y="5085184"/>
            <a:ext cx="561662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Vector&lt;Integer&gt; </a:t>
            </a:r>
            <a:r>
              <a:rPr lang="en-US" altLang="ko-KR" sz="1400" dirty="0"/>
              <a:t>v = new Vector&lt;Integer&gt; ();</a:t>
            </a:r>
          </a:p>
          <a:p>
            <a:r>
              <a:rPr lang="en-US" altLang="ko-KR" sz="1400" dirty="0" err="1"/>
              <a:t>v.add</a:t>
            </a:r>
            <a:r>
              <a:rPr lang="en-US" altLang="ko-KR" sz="1400" dirty="0"/>
              <a:t>(4); // </a:t>
            </a:r>
            <a:r>
              <a:rPr lang="en-US" altLang="ko-KR" sz="1400" b="1" dirty="0">
                <a:solidFill>
                  <a:srgbClr val="7030A0"/>
                </a:solidFill>
              </a:rPr>
              <a:t>4 → new Integer(4)</a:t>
            </a:r>
            <a:r>
              <a:rPr lang="ko-KR" altLang="en-US" sz="1400" b="1" dirty="0">
                <a:solidFill>
                  <a:srgbClr val="7030A0"/>
                </a:solidFill>
              </a:rPr>
              <a:t>로 자동 </a:t>
            </a:r>
            <a:r>
              <a:rPr lang="ko-KR" altLang="en-US" sz="1400" b="1" dirty="0" err="1">
                <a:solidFill>
                  <a:srgbClr val="7030A0"/>
                </a:solidFill>
              </a:rPr>
              <a:t>박싱</a:t>
            </a:r>
            <a:endParaRPr lang="ko-KR" altLang="en-US" sz="1400" b="1" dirty="0">
              <a:solidFill>
                <a:srgbClr val="7030A0"/>
              </a:solidFill>
            </a:endParaRP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k = </a:t>
            </a:r>
            <a:r>
              <a:rPr lang="en-US" altLang="ko-KR" sz="1400" dirty="0" err="1"/>
              <a:t>v.get</a:t>
            </a:r>
            <a:r>
              <a:rPr lang="en-US" altLang="ko-KR" sz="1400" dirty="0"/>
              <a:t>(0); // </a:t>
            </a:r>
            <a:r>
              <a:rPr lang="en-US" altLang="ko-KR" sz="1400" b="1" dirty="0">
                <a:solidFill>
                  <a:srgbClr val="7030A0"/>
                </a:solidFill>
              </a:rPr>
              <a:t>Integer </a:t>
            </a:r>
            <a:r>
              <a:rPr lang="ko-KR" altLang="en-US" sz="1400" b="1" dirty="0">
                <a:solidFill>
                  <a:srgbClr val="7030A0"/>
                </a:solidFill>
              </a:rPr>
              <a:t>타입이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>
                <a:solidFill>
                  <a:srgbClr val="7030A0"/>
                </a:solidFill>
              </a:rPr>
              <a:t> </a:t>
            </a:r>
            <a:r>
              <a:rPr lang="ko-KR" altLang="en-US" sz="1400" b="1" dirty="0">
                <a:solidFill>
                  <a:srgbClr val="7030A0"/>
                </a:solidFill>
              </a:rPr>
              <a:t>타입으로 자동 </a:t>
            </a:r>
            <a:r>
              <a:rPr lang="ko-KR" altLang="en-US" sz="1400" b="1" dirty="0" err="1">
                <a:solidFill>
                  <a:srgbClr val="7030A0"/>
                </a:solidFill>
              </a:rPr>
              <a:t>언박싱</a:t>
            </a:r>
            <a:r>
              <a:rPr lang="en-US" altLang="ko-KR" sz="1400" b="1" dirty="0">
                <a:solidFill>
                  <a:srgbClr val="7030A0"/>
                </a:solidFill>
              </a:rPr>
              <a:t>, k = 4</a:t>
            </a:r>
            <a:endParaRPr lang="en-US" altLang="ko-KR" sz="1400" b="1" dirty="0" smtClean="0">
              <a:solidFill>
                <a:srgbClr val="7030A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366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 값만 다루는 </a:t>
            </a:r>
            <a:r>
              <a:rPr lang="en-US" altLang="ko-KR" dirty="0" smtClean="0"/>
              <a:t>Vector&lt;Integer&gt;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3024" y="2082328"/>
            <a:ext cx="468052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java.util.Vector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VectorEx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정수 값만 다루는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벡터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Vector&lt;Integer&gt; v = new Vector&lt;Integer&gt;(); 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v.add</a:t>
            </a:r>
            <a:r>
              <a:rPr lang="en-US" altLang="ko-KR" sz="1200" b="1" dirty="0"/>
              <a:t>(5); </a:t>
            </a:r>
            <a:r>
              <a:rPr lang="en-US" altLang="ko-KR" sz="1200" dirty="0"/>
              <a:t>// 5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(4); // 4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(-1); // -1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	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// </a:t>
            </a:r>
            <a:r>
              <a:rPr lang="ko-KR" altLang="en-US" sz="1200" dirty="0"/>
              <a:t>벡터 중간에 삽입하기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(2, 100); // 4</a:t>
            </a:r>
            <a:r>
              <a:rPr lang="ko-KR" altLang="en-US" sz="1200" dirty="0"/>
              <a:t>와 </a:t>
            </a:r>
            <a:r>
              <a:rPr lang="en-US" altLang="ko-KR" sz="1200" dirty="0"/>
              <a:t>-1 </a:t>
            </a:r>
            <a:r>
              <a:rPr lang="ko-KR" altLang="en-US" sz="1200" dirty="0"/>
              <a:t>사이에 정수 </a:t>
            </a:r>
            <a:r>
              <a:rPr lang="en-US" altLang="ko-KR" sz="1200" dirty="0"/>
              <a:t>100 </a:t>
            </a:r>
            <a:r>
              <a:rPr lang="ko-KR" altLang="en-US" sz="1200" dirty="0"/>
              <a:t>삽입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 내의 요소 객체 수 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벡터의 현재 용량 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v.capacity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모든 요소 정수 출력하기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v.get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}</a:t>
            </a:r>
            <a:r>
              <a:rPr lang="en-US" altLang="ko-KR" sz="1200" dirty="0"/>
              <a:t>	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01198" y="4205986"/>
            <a:ext cx="3963290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벡터내의 요소 객체 수 </a:t>
            </a:r>
            <a:r>
              <a:rPr lang="en-US" altLang="ko-KR" sz="1200" dirty="0" smtClean="0"/>
              <a:t>:3</a:t>
            </a:r>
          </a:p>
          <a:p>
            <a:r>
              <a:rPr lang="ko-KR" altLang="en-US" sz="1200" dirty="0" smtClean="0"/>
              <a:t>벡터의 현재 용량 </a:t>
            </a:r>
            <a:r>
              <a:rPr lang="en-US" altLang="ko-KR" sz="1200" dirty="0" smtClean="0"/>
              <a:t>:10</a:t>
            </a:r>
          </a:p>
          <a:p>
            <a:r>
              <a:rPr lang="en-US" altLang="ko-KR" sz="1200" dirty="0" smtClean="0"/>
              <a:t>Hello</a:t>
            </a:r>
          </a:p>
          <a:p>
            <a:r>
              <a:rPr lang="en-US" altLang="ko-KR" sz="1200" dirty="0" smtClean="0"/>
              <a:t>4</a:t>
            </a:r>
          </a:p>
          <a:p>
            <a:r>
              <a:rPr lang="en-US" altLang="ko-KR" sz="1200" dirty="0" smtClean="0"/>
              <a:t>3.14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71472" y="1255900"/>
            <a:ext cx="7092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정수 값만 다루는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제네릭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벡터를 생성하고 활용하는 사례를 보인다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코드에 대한 결과는 무엇인가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74950" y="2082328"/>
            <a:ext cx="396329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벡터 속의 모든 정수 더하기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v.size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v.elementAt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		sum += n;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벡터에 있는 정수 합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“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				 </a:t>
            </a:r>
            <a:r>
              <a:rPr lang="en-US" altLang="ko-KR" sz="1200" dirty="0"/>
              <a:t>+ sum);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787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Point </a:t>
            </a:r>
            <a:r>
              <a:rPr lang="ko-KR" altLang="en-US" dirty="0" smtClean="0"/>
              <a:t>클래스의 객체들만 저장하는 벡터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7610" y="1923110"/>
            <a:ext cx="2934270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java.util.Vector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</a:t>
            </a:r>
          </a:p>
          <a:p>
            <a:pPr defTabSz="180000"/>
            <a:r>
              <a:rPr lang="en-US" altLang="ko-KR" sz="1200" dirty="0"/>
              <a:t>	public 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this.x</a:t>
            </a:r>
            <a:r>
              <a:rPr lang="en-US" altLang="ko-KR" sz="1200" dirty="0"/>
              <a:t> = x;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y;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public String </a:t>
            </a:r>
            <a:r>
              <a:rPr lang="en-US" altLang="ko-KR" sz="1200" dirty="0" err="1"/>
              <a:t>toString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return "(" + x + "," + y + ")";  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3779912" y="5301208"/>
            <a:ext cx="504341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(2,3)</a:t>
            </a:r>
          </a:p>
          <a:p>
            <a:r>
              <a:rPr lang="en-US" altLang="ko-KR" sz="1200" dirty="0" smtClean="0"/>
              <a:t>(-5,20)</a:t>
            </a:r>
          </a:p>
          <a:p>
            <a:r>
              <a:rPr lang="en-US" altLang="ko-KR" sz="1200" dirty="0" smtClean="0"/>
              <a:t>(30,-8)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779912" y="1916832"/>
            <a:ext cx="5043410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PointVectorEx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// Point </a:t>
            </a:r>
            <a:r>
              <a:rPr lang="ko-KR" altLang="en-US" sz="1200" dirty="0"/>
              <a:t>객체를 요소로만 가지는 벡터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Vector&lt;Point&gt; v = new Vector&lt;Point&gt;(); 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3 </a:t>
            </a:r>
            <a:r>
              <a:rPr lang="ko-KR" altLang="en-US" sz="1200" dirty="0"/>
              <a:t>개의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삽입 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v.add</a:t>
            </a:r>
            <a:r>
              <a:rPr lang="en-US" altLang="ko-KR" sz="1200" b="1" dirty="0"/>
              <a:t>(new Point(2, 3));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(new Point(-5, 20));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(new Point(30, -8));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벡터에 있는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모두 검색하여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v.size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Point p = </a:t>
            </a:r>
            <a:r>
              <a:rPr lang="en-US" altLang="ko-KR" sz="1200" b="1" dirty="0" err="1"/>
              <a:t>v.get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  <a:r>
              <a:rPr lang="en-US" altLang="ko-KR" sz="1200" dirty="0"/>
              <a:t> // </a:t>
            </a:r>
            <a:r>
              <a:rPr lang="ko-KR" altLang="en-US" sz="1200" dirty="0"/>
              <a:t>벡터에서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얻어내기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(p); // </a:t>
            </a:r>
            <a:r>
              <a:rPr lang="en-US" altLang="ko-KR" sz="1200" dirty="0" err="1"/>
              <a:t>p.toString</a:t>
            </a:r>
            <a:r>
              <a:rPr lang="en-US" altLang="ko-KR" sz="1200" dirty="0"/>
              <a:t>()</a:t>
            </a:r>
            <a:r>
              <a:rPr lang="ko-KR" altLang="en-US" sz="1200" dirty="0"/>
              <a:t>을 이용하여 객체 </a:t>
            </a:r>
            <a:r>
              <a:rPr lang="en-US" altLang="ko-KR" sz="1200" dirty="0"/>
              <a:t>p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1472" y="1214422"/>
            <a:ext cx="5261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(x, y)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한 점을 추상화한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Point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만들고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Point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객체만 저장하는 벡터를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39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&lt;E&gt;</a:t>
            </a:r>
            <a:r>
              <a:rPr lang="ko-KR" altLang="en-US" dirty="0" smtClean="0"/>
              <a:t>의 특성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java.util.ArrayList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가변 크기 배열을 구현한 클래스</a:t>
            </a:r>
            <a:endParaRPr lang="en-US" altLang="ko-KR" dirty="0" smtClean="0"/>
          </a:p>
          <a:p>
            <a:pPr lvl="2"/>
            <a:r>
              <a:rPr lang="en-US" altLang="ko-KR" dirty="0"/>
              <a:t>&lt;E&gt;</a:t>
            </a:r>
            <a:r>
              <a:rPr lang="ko-KR" altLang="en-US" dirty="0"/>
              <a:t>에서 </a:t>
            </a:r>
            <a:r>
              <a:rPr lang="en-US" altLang="ko-KR" dirty="0"/>
              <a:t>E </a:t>
            </a:r>
            <a:r>
              <a:rPr lang="ko-KR" altLang="en-US" dirty="0"/>
              <a:t>대신 </a:t>
            </a:r>
            <a:r>
              <a:rPr lang="ko-KR" altLang="en-US" dirty="0" smtClean="0"/>
              <a:t>요소로 사용할 특정 </a:t>
            </a:r>
            <a:r>
              <a:rPr lang="ko-KR" altLang="en-US" dirty="0"/>
              <a:t>타입으로 구체화</a:t>
            </a:r>
            <a:endParaRPr lang="en-US" altLang="ko-KR" dirty="0"/>
          </a:p>
          <a:p>
            <a:pPr lvl="1"/>
            <a:r>
              <a:rPr lang="en-US" altLang="ko-KR" dirty="0" err="1" smtClean="0"/>
              <a:t>ArrayList</a:t>
            </a:r>
            <a:r>
              <a:rPr lang="ko-KR" altLang="en-US" dirty="0" smtClean="0"/>
              <a:t>에 </a:t>
            </a:r>
            <a:r>
              <a:rPr lang="ko-KR" altLang="en-US" dirty="0"/>
              <a:t>삽입 가능한  것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, null</a:t>
            </a:r>
          </a:p>
          <a:p>
            <a:pPr lvl="2"/>
            <a:r>
              <a:rPr lang="ko-KR" altLang="en-US" dirty="0"/>
              <a:t>기본 타입</a:t>
            </a:r>
            <a:r>
              <a:rPr lang="en-US" altLang="ko-KR" dirty="0"/>
              <a:t>(Wrapper </a:t>
            </a:r>
            <a:r>
              <a:rPr lang="ko-KR" altLang="en-US" dirty="0"/>
              <a:t>객체로 만들든지</a:t>
            </a:r>
            <a:r>
              <a:rPr lang="en-US" altLang="ko-KR" dirty="0"/>
              <a:t>, </a:t>
            </a:r>
            <a:r>
              <a:rPr lang="ko-KR" altLang="en-US" dirty="0" err="1"/>
              <a:t>자동박싱</a:t>
            </a:r>
            <a:r>
              <a:rPr lang="en-US" altLang="ko-KR" dirty="0"/>
              <a:t>/</a:t>
            </a:r>
            <a:r>
              <a:rPr lang="ko-KR" altLang="en-US" dirty="0" err="1"/>
              <a:t>언박싱</a:t>
            </a:r>
            <a:r>
              <a:rPr lang="ko-KR" altLang="en-US" dirty="0"/>
              <a:t> 사용하든지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 smtClean="0"/>
              <a:t>ArrayList</a:t>
            </a:r>
            <a:r>
              <a:rPr lang="ko-KR" altLang="en-US" dirty="0" smtClean="0"/>
              <a:t>에 객체 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리스트의 맨 뒤에 객체 추가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공간이 모자라면 자동 늘림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리스트의 중간에 객체 삽입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삽입된 뒤의 객체는 뒤로 하나씩 이동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임의의 </a:t>
            </a:r>
            <a:r>
              <a:rPr lang="ko-KR" altLang="en-US" dirty="0"/>
              <a:t>위치에 있는 객체 삭제 가능 </a:t>
            </a:r>
            <a:r>
              <a:rPr lang="en-US" altLang="ko-KR" dirty="0"/>
              <a:t>: </a:t>
            </a:r>
            <a:r>
              <a:rPr lang="ko-KR" altLang="en-US" dirty="0"/>
              <a:t>객체 삭제 후 자동 자리 이동</a:t>
            </a:r>
            <a:endParaRPr lang="en-US" altLang="ko-KR" dirty="0"/>
          </a:p>
          <a:p>
            <a:pPr lvl="1"/>
            <a:r>
              <a:rPr lang="ko-KR" altLang="en-US" dirty="0" smtClean="0"/>
              <a:t>벡터와 달리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자동으로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 지원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동시에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에 접근할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 동기화시키지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 코드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097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65341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 </a:t>
            </a:r>
            <a:r>
              <a:rPr lang="ko-KR" altLang="en-US" dirty="0" smtClean="0"/>
              <a:t>컬렉션의 내부 구성</a:t>
            </a:r>
            <a:endParaRPr lang="ko-KR" altLang="en-US" dirty="0"/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1542659" y="2339462"/>
            <a:ext cx="1784622" cy="612934"/>
          </a:xfrm>
          <a:prstGeom prst="wedgeRoundRectCallout">
            <a:avLst>
              <a:gd name="adj1" fmla="val 15033"/>
              <a:gd name="adj2" fmla="val 11322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add()</a:t>
            </a:r>
            <a:r>
              <a:rPr lang="ko-KR" altLang="en-US" sz="1000" dirty="0" smtClean="0"/>
              <a:t>를 이용하여 요소를 </a:t>
            </a:r>
            <a:endParaRPr lang="en-US" altLang="ko-KR" sz="1000" dirty="0" smtClean="0"/>
          </a:p>
          <a:p>
            <a:r>
              <a:rPr lang="ko-KR" altLang="en-US" sz="1000" dirty="0" smtClean="0"/>
              <a:t>삽입하고 </a:t>
            </a:r>
            <a:r>
              <a:rPr lang="en-US" altLang="ko-KR" sz="1000" dirty="0" smtClean="0"/>
              <a:t>get()</a:t>
            </a:r>
            <a:r>
              <a:rPr lang="ko-KR" altLang="en-US" sz="1000" dirty="0" smtClean="0"/>
              <a:t>을 이용하</a:t>
            </a:r>
          </a:p>
          <a:p>
            <a:r>
              <a:rPr lang="ko-KR" altLang="en-US" sz="1000" dirty="0" smtClean="0"/>
              <a:t>여 요소를 검색합니다</a:t>
            </a:r>
            <a:endParaRPr lang="ko-KR" altLang="en-US" sz="1000" dirty="0"/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85159" y="1436064"/>
            <a:ext cx="511127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&lt;String&gt; = </a:t>
            </a:r>
            <a:r>
              <a:rPr lang="en-US" altLang="ko-KR" dirty="0" smtClean="0"/>
              <a:t>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&lt;String&gt;();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818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&lt;E&gt; </a:t>
            </a:r>
            <a:r>
              <a:rPr lang="ko-KR" altLang="en-US" dirty="0" smtClean="0"/>
              <a:t>클래스의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05519958"/>
              </p:ext>
            </p:extLst>
          </p:nvPr>
        </p:nvGraphicFramePr>
        <p:xfrm>
          <a:off x="539552" y="1556792"/>
          <a:ext cx="7992887" cy="409651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312368"/>
                <a:gridCol w="4680519"/>
              </a:tblGrid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설명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add(E </a:t>
                      </a:r>
                      <a:r>
                        <a:rPr lang="en-US" sz="1200" dirty="0" err="1">
                          <a:effectLst/>
                        </a:rPr>
                        <a:t>e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ArrayList</a:t>
                      </a:r>
                      <a:r>
                        <a:rPr lang="ko-KR" altLang="en-US" sz="1200">
                          <a:effectLst/>
                        </a:rPr>
                        <a:t>의 맨 뒤에 요소 추가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add(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index, E element)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지정된 인덱스에 지정된 객체를 삽입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addAll</a:t>
                      </a:r>
                      <a:r>
                        <a:rPr lang="en-US" sz="1200" dirty="0">
                          <a:effectLst/>
                        </a:rPr>
                        <a:t>(Collection&lt;? extends E&gt; c)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c</a:t>
                      </a:r>
                      <a:r>
                        <a:rPr lang="ko-KR" altLang="en-US" sz="1200">
                          <a:effectLst/>
                        </a:rPr>
                        <a:t>가 지정하는 컬렉션의 모든 요소를 </a:t>
                      </a:r>
                      <a:r>
                        <a:rPr lang="en-US" altLang="ko-KR" sz="1200">
                          <a:effectLst/>
                        </a:rPr>
                        <a:t>ArrayList</a:t>
                      </a:r>
                      <a:r>
                        <a:rPr lang="ko-KR" altLang="en-US" sz="1200">
                          <a:effectLst/>
                        </a:rPr>
                        <a:t>의 맨 뒤에 추가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clear()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ArrayList</a:t>
                      </a:r>
                      <a:r>
                        <a:rPr lang="ko-KR" altLang="en-US" sz="1200">
                          <a:effectLst/>
                        </a:rPr>
                        <a:t>의 모든 요소 삭제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contains(Object o)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ArrayList</a:t>
                      </a:r>
                      <a:r>
                        <a:rPr lang="ko-KR" altLang="en-US" sz="1200">
                          <a:effectLst/>
                        </a:rPr>
                        <a:t>가 지정된 객체를 포함하고 있으면 </a:t>
                      </a:r>
                      <a:r>
                        <a:rPr lang="en-US" altLang="ko-KR" sz="1200">
                          <a:effectLst/>
                        </a:rPr>
                        <a:t>true </a:t>
                      </a:r>
                      <a:r>
                        <a:rPr lang="ko-KR" altLang="en-US" sz="1200">
                          <a:effectLst/>
                        </a:rPr>
                        <a:t>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 </a:t>
                      </a:r>
                      <a:r>
                        <a:rPr lang="en-US" sz="1200" dirty="0" err="1">
                          <a:effectLst/>
                        </a:rPr>
                        <a:t>elementAt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index)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 get(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index)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indexOf(Object o)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지정된 객체와 같은 첫 번째 요소의 인덱스 반환</a:t>
                      </a:r>
                      <a:r>
                        <a:rPr lang="en-US" altLang="ko-KR" sz="1200">
                          <a:effectLst/>
                        </a:rPr>
                        <a:t>. </a:t>
                      </a:r>
                      <a:r>
                        <a:rPr lang="ko-KR" altLang="en-US" sz="1200">
                          <a:effectLst/>
                        </a:rPr>
                        <a:t>없으면 </a:t>
                      </a:r>
                      <a:r>
                        <a:rPr lang="en-US" altLang="ko-KR" sz="1200">
                          <a:effectLst/>
                        </a:rPr>
                        <a:t>-1 </a:t>
                      </a:r>
                      <a:r>
                        <a:rPr lang="ko-KR" altLang="en-US" sz="1200">
                          <a:effectLst/>
                        </a:rPr>
                        <a:t>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isEmpty()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effectLst/>
                        </a:rPr>
                        <a:t>ArrayList</a:t>
                      </a:r>
                      <a:r>
                        <a:rPr lang="ko-KR" altLang="en-US" sz="1200" dirty="0">
                          <a:effectLst/>
                        </a:rPr>
                        <a:t>가 비어있으면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>
                          <a:effectLst/>
                        </a:rPr>
                        <a:t>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 remove(int index)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인덱스의 요소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remove(Object o)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객체와 같은 첫 번째 요소를 </a:t>
                      </a:r>
                      <a:r>
                        <a:rPr lang="en-US" altLang="ko-KR" sz="1200" dirty="0" err="1">
                          <a:effectLst/>
                        </a:rPr>
                        <a:t>ArrayList</a:t>
                      </a:r>
                      <a:r>
                        <a:rPr lang="ko-KR" altLang="en-US" sz="1200" dirty="0">
                          <a:effectLst/>
                        </a:rPr>
                        <a:t>에서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size()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effectLst/>
                        </a:rPr>
                        <a:t>ArrayList</a:t>
                      </a:r>
                      <a:r>
                        <a:rPr lang="ko-KR" altLang="en-US" sz="1200" dirty="0">
                          <a:effectLst/>
                        </a:rPr>
                        <a:t>가 포함하는 요소의 개수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  <a:tr h="19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Object[] toArray()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effectLst/>
                        </a:rPr>
                        <a:t>ArrayList</a:t>
                      </a:r>
                      <a:r>
                        <a:rPr lang="ko-KR" altLang="en-US" sz="1200" dirty="0">
                          <a:effectLst/>
                        </a:rPr>
                        <a:t>의 모든 요소를 포함하는 배열을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6800" marR="4680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2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7" y="117142"/>
            <a:ext cx="9013125" cy="63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슬라이드 번호 개체 틀 6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393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</a:t>
            </a:r>
            <a:r>
              <a:rPr lang="en-US" altLang="ko-KR" dirty="0" smtClean="0"/>
              <a:t>(collection)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01622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컬렉션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  <a:r>
              <a:rPr lang="ko-KR" altLang="en-US" dirty="0" smtClean="0"/>
              <a:t>라고 불리는 가변 개수의 객체들의 모음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객체들의 컨테이너라고도 불림</a:t>
            </a:r>
            <a:endParaRPr lang="en-US" altLang="ko-KR" dirty="0" smtClean="0"/>
          </a:p>
          <a:p>
            <a:pPr lvl="2"/>
            <a:r>
              <a:rPr lang="ko-KR" altLang="en-US" dirty="0"/>
              <a:t>요소의 개수에 따라 컬렉션은 </a:t>
            </a:r>
            <a:r>
              <a:rPr lang="ko-KR" altLang="en-US" dirty="0" smtClean="0"/>
              <a:t>자동 </a:t>
            </a:r>
            <a:r>
              <a:rPr lang="ko-KR" altLang="en-US" dirty="0"/>
              <a:t>크기 조절</a:t>
            </a:r>
            <a:endParaRPr lang="en-US" altLang="ko-KR" dirty="0"/>
          </a:p>
          <a:p>
            <a:pPr lvl="2"/>
            <a:r>
              <a:rPr lang="ko-KR" altLang="en-US" dirty="0"/>
              <a:t>컬렉션은 요소의 삽입</a:t>
            </a:r>
            <a:r>
              <a:rPr lang="en-US" altLang="ko-KR" dirty="0"/>
              <a:t>,</a:t>
            </a:r>
            <a:r>
              <a:rPr lang="ko-KR" altLang="en-US" dirty="0"/>
              <a:t> 삭제에 따른 요소의 </a:t>
            </a:r>
            <a:r>
              <a:rPr lang="ko-KR" altLang="en-US" dirty="0" smtClean="0"/>
              <a:t>이동 </a:t>
            </a:r>
            <a:r>
              <a:rPr lang="ko-KR" altLang="en-US" dirty="0"/>
              <a:t>자동 관리</a:t>
            </a:r>
            <a:endParaRPr lang="en-US" altLang="ko-KR" dirty="0"/>
          </a:p>
          <a:p>
            <a:pPr lvl="1"/>
            <a:r>
              <a:rPr lang="ko-KR" altLang="en-US" dirty="0" smtClean="0"/>
              <a:t>고정 크기의 배열을 다루는 어려움 해소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객체들의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등을 관리하기 용이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88" y="3284984"/>
            <a:ext cx="6731215" cy="303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965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81174"/>
            <a:ext cx="8964488" cy="258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983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에 문자열을 달</a:t>
            </a:r>
            <a:r>
              <a:rPr lang="ko-KR" altLang="en-US" dirty="0"/>
              <a:t>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834946"/>
            <a:ext cx="43924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ArrayListEx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문자열만 </a:t>
            </a:r>
            <a:r>
              <a:rPr lang="ko-KR" altLang="en-US" sz="1200" dirty="0" err="1"/>
              <a:t>삽입가능한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&lt;String&gt; a = new 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&lt;String&gt;();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키보드로부터 </a:t>
            </a:r>
            <a:r>
              <a:rPr lang="en-US" altLang="ko-KR" sz="1200" dirty="0"/>
              <a:t>4</a:t>
            </a:r>
            <a:r>
              <a:rPr lang="ko-KR" altLang="en-US" sz="1200" dirty="0"/>
              <a:t>개의 이름 </a:t>
            </a:r>
            <a:r>
              <a:rPr lang="ko-KR" altLang="en-US" sz="1200" dirty="0" err="1"/>
              <a:t>입력받아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에 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 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&lt;4;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이름을 입력하세요</a:t>
            </a:r>
            <a:r>
              <a:rPr lang="en-US" altLang="ko-KR" sz="1200" dirty="0"/>
              <a:t>&gt;&gt;");</a:t>
            </a:r>
          </a:p>
          <a:p>
            <a:pPr defTabSz="180000"/>
            <a:r>
              <a:rPr lang="en-US" altLang="ko-KR" sz="1200" dirty="0"/>
              <a:t>			String s = </a:t>
            </a:r>
            <a:r>
              <a:rPr lang="en-US" altLang="ko-KR" sz="1200" dirty="0" err="1"/>
              <a:t>scanner.next</a:t>
            </a:r>
            <a:r>
              <a:rPr lang="en-US" altLang="ko-KR" sz="1200" dirty="0"/>
              <a:t>(); // </a:t>
            </a:r>
            <a:r>
              <a:rPr lang="ko-KR" altLang="en-US" sz="1200" dirty="0"/>
              <a:t>키보드로부터 </a:t>
            </a:r>
            <a:r>
              <a:rPr lang="ko-KR" altLang="en-US" sz="1200" dirty="0" smtClean="0"/>
              <a:t>이름 </a:t>
            </a:r>
            <a:r>
              <a:rPr lang="ko-KR" altLang="en-US" sz="1200" dirty="0"/>
              <a:t>입력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b="1" dirty="0" err="1"/>
              <a:t>a.add</a:t>
            </a:r>
            <a:r>
              <a:rPr lang="en-US" altLang="ko-KR" sz="1200" b="1" dirty="0"/>
              <a:t>(s);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컬렉션에 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에 들어 있는 모든 이름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a.size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	//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문자열 얻어오기 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name = 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 </a:t>
            </a:r>
            <a:endParaRPr lang="en-US" altLang="ko-KR" sz="1200" b="1" dirty="0" smtClean="0"/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(name + " 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}</a:t>
            </a:r>
            <a:r>
              <a:rPr lang="en-US" altLang="ko-KR" sz="1200" dirty="0"/>
              <a:t>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16016" y="3965960"/>
            <a:ext cx="4248472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Mike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Jane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 smtClean="0">
                <a:solidFill>
                  <a:srgbClr val="00B050"/>
                </a:solidFill>
              </a:rPr>
              <a:t>Ashley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 smtClean="0">
                <a:solidFill>
                  <a:srgbClr val="00B050"/>
                </a:solidFill>
              </a:rPr>
              <a:t>Helen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en-US" altLang="ko-KR" sz="1200" dirty="0"/>
              <a:t>Mike Jane </a:t>
            </a:r>
            <a:r>
              <a:rPr lang="en-US" altLang="ko-KR" sz="1200" dirty="0" smtClean="0"/>
              <a:t>Ashley Helen 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가장 긴 이름은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Ashley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71472" y="1319334"/>
            <a:ext cx="7989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키보드로 문자열을 입력 받아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ArrayList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삽입하고 가장 긴 이름을 출력하라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16016" y="1850132"/>
            <a:ext cx="424847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가장 긴 이름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longestIndex</a:t>
            </a:r>
            <a:r>
              <a:rPr lang="en-US" altLang="ko-KR" sz="1200" dirty="0"/>
              <a:t> = 0; 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a.size</a:t>
            </a:r>
            <a:r>
              <a:rPr lang="en-US" altLang="ko-KR" sz="1200" b="1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longestIndex</a:t>
            </a:r>
            <a:r>
              <a:rPr lang="en-US" altLang="ko-KR" sz="1200" b="1" dirty="0"/>
              <a:t>).length() </a:t>
            </a:r>
            <a:r>
              <a:rPr lang="en-US" altLang="ko-KR" sz="1200" b="1" dirty="0" smtClean="0"/>
              <a:t>&lt; 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).length</a:t>
            </a:r>
            <a:r>
              <a:rPr lang="en-US" altLang="ko-KR" sz="1200" b="1" dirty="0" smtClean="0"/>
              <a:t>())</a:t>
            </a:r>
            <a:endParaRPr lang="ko-KR" altLang="en-US" sz="1200" b="1" dirty="0"/>
          </a:p>
          <a:p>
            <a:pPr defTabSz="180000"/>
            <a:r>
              <a:rPr lang="ko-KR" altLang="en-US" sz="1200" dirty="0"/>
              <a:t>				</a:t>
            </a:r>
            <a:r>
              <a:rPr lang="en-US" altLang="ko-KR" sz="1200" dirty="0" err="1"/>
              <a:t>longestIndex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("\n</a:t>
            </a:r>
            <a:r>
              <a:rPr lang="ko-KR" altLang="en-US" sz="1200" dirty="0"/>
              <a:t>가장 긴 이름은 </a:t>
            </a:r>
            <a:r>
              <a:rPr lang="en-US" altLang="ko-KR" sz="1200" dirty="0"/>
              <a:t>: " +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a.get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longestIndex</a:t>
            </a:r>
            <a:r>
              <a:rPr lang="en-US" altLang="ko-KR" sz="1200" dirty="0"/>
              <a:t>));		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916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컬렉션의 순차 검색을 위한 </a:t>
            </a:r>
            <a:r>
              <a:rPr lang="en-US" altLang="ko-KR" dirty="0" smtClean="0"/>
              <a:t>Iterator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88843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Iterator&lt;E&gt; </a:t>
            </a:r>
            <a:r>
              <a:rPr lang="ko-KR" altLang="en-US" dirty="0" smtClean="0"/>
              <a:t>인터페이</a:t>
            </a:r>
            <a:r>
              <a:rPr lang="ko-KR" altLang="en-US" dirty="0"/>
              <a:t>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Vector&lt;E</a:t>
            </a:r>
            <a:r>
              <a:rPr lang="en-US" altLang="ko-KR" dirty="0"/>
              <a:t>&gt;, </a:t>
            </a:r>
            <a:r>
              <a:rPr lang="en-US" altLang="ko-KR" dirty="0" err="1"/>
              <a:t>ArrayList</a:t>
            </a:r>
            <a:r>
              <a:rPr lang="en-US" altLang="ko-KR" dirty="0"/>
              <a:t>&lt;E&gt;, </a:t>
            </a:r>
            <a:r>
              <a:rPr lang="en-US" altLang="ko-KR" dirty="0" err="1"/>
              <a:t>LinkedList</a:t>
            </a:r>
            <a:r>
              <a:rPr lang="en-US" altLang="ko-KR" dirty="0"/>
              <a:t>&lt;E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가 상속받는 인터페이스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리스트 구조의 컬렉션에서 요소의 순차 검색을 위한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포함</a:t>
            </a:r>
            <a:endParaRPr lang="en-US" altLang="ko-KR" dirty="0" smtClean="0"/>
          </a:p>
          <a:p>
            <a:pPr lvl="1"/>
            <a:r>
              <a:rPr lang="en-US" altLang="ko-KR" dirty="0"/>
              <a:t>Iterator&lt;E&gt; </a:t>
            </a:r>
            <a:r>
              <a:rPr lang="ko-KR" altLang="en-US" dirty="0"/>
              <a:t>인터페이스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iterator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iterator()</a:t>
            </a:r>
            <a:r>
              <a:rPr lang="ko-KR" altLang="en-US" dirty="0" smtClean="0"/>
              <a:t>를 호출하면 </a:t>
            </a:r>
            <a:r>
              <a:rPr lang="en-US" altLang="ko-KR" dirty="0"/>
              <a:t>Iterator </a:t>
            </a:r>
            <a:r>
              <a:rPr lang="ko-KR" altLang="en-US" dirty="0" smtClean="0"/>
              <a:t>객체 반환</a:t>
            </a:r>
            <a:endParaRPr lang="en-US" altLang="ko-KR" dirty="0"/>
          </a:p>
          <a:p>
            <a:pPr lvl="2"/>
            <a:r>
              <a:rPr lang="en-US" altLang="ko-KR" dirty="0" smtClean="0"/>
              <a:t>Iterator </a:t>
            </a:r>
            <a:r>
              <a:rPr lang="ko-KR" altLang="en-US" dirty="0" smtClean="0"/>
              <a:t>객체를 이용하여 인덱스 </a:t>
            </a:r>
            <a:r>
              <a:rPr lang="ko-KR" altLang="en-US" dirty="0"/>
              <a:t>없이 순차적 </a:t>
            </a:r>
            <a:r>
              <a:rPr lang="ko-KR" altLang="en-US" dirty="0" smtClean="0"/>
              <a:t>검색 가능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6925840"/>
              </p:ext>
            </p:extLst>
          </p:nvPr>
        </p:nvGraphicFramePr>
        <p:xfrm>
          <a:off x="1614917" y="2828226"/>
          <a:ext cx="6336704" cy="131368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001065"/>
                <a:gridCol w="4335639"/>
              </a:tblGrid>
              <a:tr h="2213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설명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213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hasNext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다음 반복에서 사용될 요소가 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>
                          <a:effectLst/>
                        </a:rPr>
                        <a:t>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213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 next()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다음 요소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213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remove()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마지막으로 반환된 </a:t>
                      </a:r>
                      <a:r>
                        <a:rPr lang="ko-KR" altLang="en-US" sz="1200" dirty="0" smtClean="0">
                          <a:effectLst/>
                        </a:rPr>
                        <a:t>요소 </a:t>
                      </a:r>
                      <a:r>
                        <a:rPr lang="ko-KR" altLang="en-US" sz="1200" dirty="0">
                          <a:effectLst/>
                        </a:rPr>
                        <a:t>제거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3405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63688" y="5085184"/>
            <a:ext cx="53141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Vector&lt;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Integer</a:t>
            </a:r>
            <a:r>
              <a:rPr lang="en-US" altLang="ko-KR" sz="1400" dirty="0" smtClean="0"/>
              <a:t>&gt; v = new Vector&lt;Integer&gt;();</a:t>
            </a:r>
          </a:p>
          <a:p>
            <a:r>
              <a:rPr lang="en-US" altLang="ko-KR" sz="1400" dirty="0" smtClean="0"/>
              <a:t>Iterator&lt;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integer</a:t>
            </a:r>
            <a:r>
              <a:rPr lang="en-US" altLang="ko-KR" sz="1400" dirty="0" smtClean="0"/>
              <a:t>&gt; it = 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v.iterator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();</a:t>
            </a:r>
          </a:p>
          <a:p>
            <a:pPr defTabSz="180000"/>
            <a:r>
              <a:rPr lang="en-US" altLang="ko-KR" sz="1400" dirty="0"/>
              <a:t>while(</a:t>
            </a:r>
            <a:r>
              <a:rPr lang="en-US" altLang="ko-KR" sz="1400" b="1" dirty="0" err="1">
                <a:solidFill>
                  <a:srgbClr val="7030A0"/>
                </a:solidFill>
              </a:rPr>
              <a:t>it.hasNext</a:t>
            </a:r>
            <a:r>
              <a:rPr lang="en-US" altLang="ko-KR" sz="1400" b="1" dirty="0">
                <a:solidFill>
                  <a:srgbClr val="7030A0"/>
                </a:solidFill>
              </a:rPr>
              <a:t>()</a:t>
            </a:r>
            <a:r>
              <a:rPr lang="en-US" altLang="ko-KR" sz="1400" dirty="0"/>
              <a:t>) { // </a:t>
            </a:r>
            <a:r>
              <a:rPr lang="ko-KR" altLang="en-US" sz="1400" dirty="0"/>
              <a:t>모든 요소 방문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b="1" dirty="0" err="1">
                <a:solidFill>
                  <a:srgbClr val="7030A0"/>
                </a:solidFill>
              </a:rPr>
              <a:t>it.next</a:t>
            </a:r>
            <a:r>
              <a:rPr lang="en-US" altLang="ko-KR" sz="1400" b="1" dirty="0">
                <a:solidFill>
                  <a:srgbClr val="7030A0"/>
                </a:solidFill>
              </a:rPr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다음 요소 리턴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...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="" xmlns:p14="http://schemas.microsoft.com/office/powerpoint/2010/main" val="22952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83906" cy="81203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Iterator</a:t>
            </a:r>
            <a:r>
              <a:rPr lang="ko-KR" altLang="en-US" dirty="0"/>
              <a:t>를 이용하여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의 </a:t>
            </a:r>
            <a:r>
              <a:rPr lang="ko-KR" altLang="en-US" dirty="0"/>
              <a:t>모든 요소 </a:t>
            </a:r>
            <a:r>
              <a:rPr lang="ko-KR" altLang="en-US" dirty="0" smtClean="0"/>
              <a:t>출력하고 합 구하기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844" y="2201424"/>
            <a:ext cx="4464496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IteratorEx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정수 값만 다루는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벡터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Vector&lt;Integer&gt; v = new Vector&lt;Integer&gt;();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(5); // 5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(4); // 4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(-1); // -1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(2, 100); // 4</a:t>
            </a:r>
            <a:r>
              <a:rPr lang="ko-KR" altLang="en-US" sz="1200" dirty="0"/>
              <a:t>와 </a:t>
            </a:r>
            <a:r>
              <a:rPr lang="en-US" altLang="ko-KR" sz="1200" dirty="0"/>
              <a:t>-1 </a:t>
            </a:r>
            <a:r>
              <a:rPr lang="ko-KR" altLang="en-US" sz="1200" dirty="0"/>
              <a:t>사이에 정수 </a:t>
            </a:r>
            <a:r>
              <a:rPr lang="en-US" altLang="ko-KR" sz="1200" dirty="0"/>
              <a:t>100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// Iterator</a:t>
            </a:r>
            <a:r>
              <a:rPr lang="ko-KR" altLang="en-US" sz="1200" dirty="0"/>
              <a:t>를 이용한 모든 정수 출력하기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Iterator&lt;Integer&gt; it 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Iterator </a:t>
            </a:r>
            <a:r>
              <a:rPr lang="ko-KR" altLang="en-US" sz="1200" dirty="0"/>
              <a:t>객체 얻기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b="1" dirty="0" err="1"/>
              <a:t>it.hasNext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4714876" y="4436579"/>
            <a:ext cx="4177604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5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4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100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-1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벡터에 있는 정수 합 </a:t>
            </a:r>
            <a:r>
              <a:rPr lang="en-US" altLang="ko-KR" sz="1200" dirty="0"/>
              <a:t>: 108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1472" y="1268760"/>
            <a:ext cx="4629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Vector&lt;Integer&gt;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로부터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Iterator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얻어내고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벡터의 모든 정수를 출력하고 합을 구하라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4876" y="2201424"/>
            <a:ext cx="417760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		// Iterator</a:t>
            </a:r>
            <a:r>
              <a:rPr lang="ko-KR" altLang="en-US" sz="1200" dirty="0"/>
              <a:t>를 이용하여 모든 정수 더하기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b="1" dirty="0"/>
              <a:t>it 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Iterator </a:t>
            </a:r>
            <a:r>
              <a:rPr lang="ko-KR" altLang="en-US" sz="1200" dirty="0"/>
              <a:t>객체 얻기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it.next</a:t>
            </a:r>
            <a:r>
              <a:rPr lang="en-US" altLang="ko-KR" sz="1200" dirty="0"/>
              <a:t>();</a:t>
            </a:r>
          </a:p>
          <a:p>
            <a:pPr marL="0" lvl="2" defTabSz="180000"/>
            <a:r>
              <a:rPr lang="en-US" altLang="ko-KR" sz="1200" dirty="0"/>
              <a:t>			sum += n; 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벡터에 있는 정수 합 </a:t>
            </a:r>
            <a:r>
              <a:rPr lang="en-US" altLang="ko-KR" sz="1200" dirty="0"/>
              <a:t>: " + sum);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  <a:p>
            <a:pPr marL="0" lvl="2"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</p:spTree>
    <p:extLst>
      <p:ext uri="{BB962C8B-B14F-4D97-AF65-F5344CB8AC3E}">
        <p14:creationId xmlns="" xmlns:p14="http://schemas.microsoft.com/office/powerpoint/2010/main" val="29632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&lt;K,V&gt;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35816" cy="523948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&lt;K,V&gt;</a:t>
            </a:r>
            <a:r>
              <a:rPr lang="ko-KR" altLang="en-US" dirty="0" smtClean="0"/>
              <a:t>의 특성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java.util.HashMap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K</a:t>
            </a:r>
            <a:r>
              <a:rPr lang="ko-KR" altLang="en-US" dirty="0" smtClean="0"/>
              <a:t>는 키로 사용할 요소의 타입을</a:t>
            </a:r>
            <a:r>
              <a:rPr lang="en-US" altLang="ko-KR" dirty="0" smtClean="0"/>
              <a:t>, V</a:t>
            </a:r>
            <a:r>
              <a:rPr lang="ko-KR" altLang="en-US" dirty="0" smtClean="0"/>
              <a:t>는 값을 사용할 요소의 타입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와 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의 쌍으로 구성되는 요소를 다루는 컬렉션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키와 값이 한 쌍으로 삽입됨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키는 내부적으로 </a:t>
            </a:r>
            <a:r>
              <a:rPr lang="ko-KR" altLang="en-US" dirty="0" err="1" smtClean="0"/>
              <a:t>해시맵에</a:t>
            </a:r>
            <a:r>
              <a:rPr lang="ko-KR" altLang="en-US" dirty="0" smtClean="0"/>
              <a:t> 삽입되는 위치 결정에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값을 검색하기 위해서는 </a:t>
            </a:r>
            <a:r>
              <a:rPr lang="ko-KR" altLang="en-US" dirty="0"/>
              <a:t>반드시 </a:t>
            </a:r>
            <a:r>
              <a:rPr lang="ko-KR" altLang="en-US" dirty="0" smtClean="0"/>
              <a:t>키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삽입 </a:t>
            </a:r>
            <a:r>
              <a:rPr lang="ko-KR" altLang="en-US" dirty="0"/>
              <a:t>및 검색이 빠른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 </a:t>
            </a:r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 smtClean="0"/>
              <a:t>put()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요소 검색 </a:t>
            </a:r>
            <a:r>
              <a:rPr lang="en-US" altLang="ko-KR"/>
              <a:t>: </a:t>
            </a:r>
            <a:r>
              <a:rPr lang="en-US" altLang="ko-KR" smtClean="0"/>
              <a:t>get()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&lt;String, String&gt;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 검색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7810" y="5517232"/>
            <a:ext cx="662473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HashMap</a:t>
            </a:r>
            <a:r>
              <a:rPr lang="en-US" altLang="ko-KR" sz="1600" dirty="0"/>
              <a:t>&lt;String, String&gt; h = new </a:t>
            </a:r>
            <a:r>
              <a:rPr lang="en-US" altLang="ko-KR" sz="1600" dirty="0" err="1"/>
              <a:t>HashMap</a:t>
            </a:r>
            <a:r>
              <a:rPr lang="en-US" altLang="ko-KR" sz="1600" dirty="0"/>
              <a:t>&lt;String, String&gt;(); </a:t>
            </a:r>
            <a:endParaRPr lang="ko-KR" altLang="en-US" sz="1600" dirty="0"/>
          </a:p>
          <a:p>
            <a:pPr fontAlgn="base" latinLnBrk="0"/>
            <a:r>
              <a:rPr lang="en-US" altLang="ko-KR" sz="1600" dirty="0" err="1"/>
              <a:t>h.put</a:t>
            </a:r>
            <a:r>
              <a:rPr lang="en-US" altLang="ko-KR" sz="1600" dirty="0"/>
              <a:t>("apple", "</a:t>
            </a:r>
            <a:r>
              <a:rPr lang="ko-KR" altLang="en-US" sz="1600" dirty="0"/>
              <a:t>사과</a:t>
            </a:r>
            <a:r>
              <a:rPr lang="en-US" altLang="ko-KR" sz="1600" dirty="0"/>
              <a:t>"); // "apple" </a:t>
            </a:r>
            <a:r>
              <a:rPr lang="ko-KR" altLang="en-US" sz="1600" dirty="0"/>
              <a:t>키와 </a:t>
            </a:r>
            <a:r>
              <a:rPr lang="en-US" altLang="ko-KR" sz="1600" dirty="0"/>
              <a:t>"</a:t>
            </a:r>
            <a:r>
              <a:rPr lang="ko-KR" altLang="en-US" sz="1600" dirty="0"/>
              <a:t>사과</a:t>
            </a:r>
            <a:r>
              <a:rPr lang="en-US" altLang="ko-KR" sz="1600" dirty="0"/>
              <a:t>" </a:t>
            </a:r>
            <a:r>
              <a:rPr lang="ko-KR" altLang="en-US" sz="1600" dirty="0"/>
              <a:t>값의 쌍을 </a:t>
            </a:r>
            <a:r>
              <a:rPr lang="ko-KR" altLang="en-US" sz="1600" dirty="0" err="1" smtClean="0"/>
              <a:t>해시맵에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삽입</a:t>
            </a:r>
          </a:p>
          <a:p>
            <a:pPr fontAlgn="base" latinLnBrk="0"/>
            <a:r>
              <a:rPr lang="en-US" altLang="ko-KR" sz="1600" dirty="0"/>
              <a:t>String 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h.get</a:t>
            </a:r>
            <a:r>
              <a:rPr lang="en-US" altLang="ko-KR" sz="1600" dirty="0"/>
              <a:t>("apple"); // "apple" </a:t>
            </a:r>
            <a:r>
              <a:rPr lang="ko-KR" altLang="en-US" sz="1600" dirty="0" smtClean="0"/>
              <a:t>키로 값 </a:t>
            </a:r>
            <a:r>
              <a:rPr lang="ko-KR" altLang="en-US" sz="1600" dirty="0"/>
              <a:t>검색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kor</a:t>
            </a:r>
            <a:r>
              <a:rPr lang="ko-KR" altLang="en-US" sz="1600" dirty="0"/>
              <a:t>는 </a:t>
            </a:r>
            <a:r>
              <a:rPr lang="en-US" altLang="ko-KR" sz="1600" dirty="0"/>
              <a:t>"</a:t>
            </a:r>
            <a:r>
              <a:rPr lang="ko-KR" altLang="en-US" sz="1600" dirty="0"/>
              <a:t>사과“</a:t>
            </a:r>
          </a:p>
        </p:txBody>
      </p:sp>
    </p:spTree>
    <p:extLst>
      <p:ext uri="{BB962C8B-B14F-4D97-AF65-F5344CB8AC3E}">
        <p14:creationId xmlns="" xmlns:p14="http://schemas.microsoft.com/office/powerpoint/2010/main" val="145450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&lt;String, String&gt;</a:t>
            </a:r>
            <a:r>
              <a:rPr lang="ko-KR" altLang="en-US" dirty="0" smtClean="0"/>
              <a:t>의 </a:t>
            </a:r>
            <a:r>
              <a:rPr lang="ko-KR" altLang="en-US" dirty="0"/>
              <a:t>내부 구성과 </a:t>
            </a:r>
            <a:r>
              <a:rPr lang="en-US" altLang="ko-KR" dirty="0"/>
              <a:t>put(), get()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614346"/>
            <a:ext cx="73151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HashMap</a:t>
            </a:r>
            <a:r>
              <a:rPr lang="en-US" altLang="ko-KR" dirty="0"/>
              <a:t>&lt;String, String&gt;</a:t>
            </a:r>
            <a:r>
              <a:rPr lang="en-US" altLang="ko-KR" dirty="0" smtClean="0"/>
              <a:t> map = new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&lt;String</a:t>
            </a:r>
            <a:r>
              <a:rPr lang="en-US" altLang="ko-KR" dirty="0"/>
              <a:t>, String</a:t>
            </a:r>
            <a:r>
              <a:rPr lang="en-US" altLang="ko-KR" dirty="0" smtClean="0"/>
              <a:t>&gt;();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348880"/>
            <a:ext cx="79438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285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HashMap</a:t>
            </a:r>
            <a:r>
              <a:rPr lang="en-US" altLang="ko-KR" dirty="0" smtClean="0"/>
              <a:t>&lt;K,V&gt;</a:t>
            </a:r>
            <a:r>
              <a:rPr lang="ko-KR" altLang="en-US" dirty="0" smtClean="0"/>
              <a:t>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93782465"/>
              </p:ext>
            </p:extLst>
          </p:nvPr>
        </p:nvGraphicFramePr>
        <p:xfrm>
          <a:off x="467544" y="1772816"/>
          <a:ext cx="8246720" cy="29260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704256"/>
                <a:gridCol w="5542464"/>
              </a:tblGrid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설명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clear()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 smtClean="0">
                          <a:effectLst/>
                        </a:rPr>
                        <a:t>HashMap</a:t>
                      </a:r>
                      <a:r>
                        <a:rPr lang="ko-KR" altLang="en-US" sz="1200" dirty="0" smtClean="0">
                          <a:effectLst/>
                        </a:rPr>
                        <a:t>의 </a:t>
                      </a:r>
                      <a:r>
                        <a:rPr lang="ko-KR" altLang="en-US" sz="1200" dirty="0">
                          <a:effectLst/>
                        </a:rPr>
                        <a:t>모든 키 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containsKey</a:t>
                      </a:r>
                      <a:r>
                        <a:rPr lang="en-US" sz="1200" dirty="0">
                          <a:effectLst/>
                        </a:rPr>
                        <a:t>(Object key)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키를 </a:t>
                      </a:r>
                      <a:r>
                        <a:rPr lang="ko-KR" altLang="en-US" sz="1200" dirty="0">
                          <a:effectLst/>
                        </a:rPr>
                        <a:t>포함하고 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 smtClean="0">
                          <a:effectLst/>
                        </a:rPr>
                        <a:t>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containsValue</a:t>
                      </a:r>
                      <a:r>
                        <a:rPr lang="en-US" sz="1200" dirty="0">
                          <a:effectLst/>
                        </a:rPr>
                        <a:t>(Object value)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effectLst/>
                        </a:rPr>
                        <a:t>하나 </a:t>
                      </a:r>
                      <a:r>
                        <a:rPr lang="ko-KR" altLang="en-US" sz="1200" dirty="0">
                          <a:effectLst/>
                        </a:rPr>
                        <a:t>이상의 키를 지정된 값에 </a:t>
                      </a:r>
                      <a:r>
                        <a:rPr lang="ko-KR" altLang="en-US" sz="1200" dirty="0" err="1">
                          <a:effectLst/>
                        </a:rPr>
                        <a:t>매핑시킬</a:t>
                      </a:r>
                      <a:r>
                        <a:rPr lang="ko-KR" altLang="en-US" sz="1200" dirty="0">
                          <a:effectLst/>
                        </a:rPr>
                        <a:t> 수 있으면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 smtClean="0">
                          <a:effectLst/>
                        </a:rPr>
                        <a:t>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V get(Object key)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/>
                        <a:t>지정된 키에 </a:t>
                      </a:r>
                      <a:r>
                        <a:rPr kumimoji="0" lang="ko-KR" altLang="en-US" sz="1200" kern="1200" dirty="0" err="1" smtClean="0"/>
                        <a:t>맵핑되는</a:t>
                      </a:r>
                      <a:r>
                        <a:rPr kumimoji="0" lang="ko-KR" altLang="en-US" sz="1200" kern="1200" dirty="0" smtClean="0"/>
                        <a:t> 값을 </a:t>
                      </a:r>
                      <a:r>
                        <a:rPr kumimoji="0" lang="ko-KR" altLang="en-US" sz="1200" kern="1200" dirty="0" err="1" smtClean="0"/>
                        <a:t>리턴하거나</a:t>
                      </a:r>
                      <a:r>
                        <a:rPr kumimoji="0" lang="ko-KR" altLang="en-US" sz="1200" kern="1200" dirty="0" smtClean="0"/>
                        <a:t> </a:t>
                      </a:r>
                      <a:r>
                        <a:rPr kumimoji="0" lang="ko-KR" altLang="en-US" sz="1200" kern="1200" dirty="0" err="1" smtClean="0"/>
                        <a:t>맵핑되는</a:t>
                      </a:r>
                      <a:r>
                        <a:rPr kumimoji="0" lang="ko-KR" altLang="en-US" sz="1200" kern="1200" dirty="0" smtClean="0"/>
                        <a:t> 값이 없으면 </a:t>
                      </a:r>
                      <a:r>
                        <a:rPr kumimoji="0" lang="en-US" altLang="ko-KR" sz="1200" kern="1200" dirty="0" smtClean="0"/>
                        <a:t>null</a:t>
                      </a:r>
                      <a:r>
                        <a:rPr kumimoji="0" lang="ko-KR" altLang="en-US" sz="1200" kern="1200" dirty="0" smtClean="0"/>
                        <a:t> 리턴</a:t>
                      </a:r>
                      <a:endParaRPr kumimoji="0"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isEmpty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 smtClean="0">
                          <a:effectLst/>
                        </a:rPr>
                        <a:t>HashMap</a:t>
                      </a:r>
                      <a:r>
                        <a:rPr lang="ko-KR" altLang="en-US" sz="1200" dirty="0" smtClean="0">
                          <a:effectLst/>
                        </a:rPr>
                        <a:t>이 비어 있으면 </a:t>
                      </a:r>
                      <a:r>
                        <a:rPr lang="en-US" altLang="ko-KR" sz="1200" dirty="0" smtClean="0">
                          <a:effectLst/>
                        </a:rPr>
                        <a:t>true </a:t>
                      </a:r>
                      <a:r>
                        <a:rPr lang="ko-KR" altLang="en-US" sz="1200" dirty="0" smtClean="0">
                          <a:effectLst/>
                        </a:rPr>
                        <a:t>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Set&lt;K&gt;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ketSet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HashMap</a:t>
                      </a:r>
                      <a:r>
                        <a:rPr lang="ko-KR" altLang="en-US" sz="1200" dirty="0" smtClean="0">
                          <a:effectLst/>
                        </a:rPr>
                        <a:t>에 있는 모든 키를 담은 </a:t>
                      </a:r>
                      <a:r>
                        <a:rPr lang="en-US" altLang="ko-KR" sz="1200" dirty="0" smtClean="0">
                          <a:effectLst/>
                        </a:rPr>
                        <a:t>Set&lt;k&gt;</a:t>
                      </a:r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컬렉션 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 put(K key, V value)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key</a:t>
                      </a:r>
                      <a:r>
                        <a:rPr lang="ko-KR" altLang="en-US" sz="1200" dirty="0" smtClean="0">
                          <a:effectLst/>
                        </a:rPr>
                        <a:t>와 </a:t>
                      </a:r>
                      <a:r>
                        <a:rPr lang="en-US" sz="1200" dirty="0" smtClean="0">
                          <a:effectLst/>
                        </a:rPr>
                        <a:t>value</a:t>
                      </a:r>
                      <a:r>
                        <a:rPr lang="ko-KR" altLang="en-US" sz="1200" dirty="0" smtClean="0">
                          <a:effectLst/>
                        </a:rPr>
                        <a:t>를 </a:t>
                      </a:r>
                      <a:r>
                        <a:rPr lang="ko-KR" altLang="en-US" sz="1200" dirty="0" err="1" smtClean="0">
                          <a:effectLst/>
                        </a:rPr>
                        <a:t>매핑하여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r>
                        <a:rPr lang="en-US" altLang="ko-KR" sz="1200" dirty="0" err="1" smtClean="0">
                          <a:effectLst/>
                        </a:rPr>
                        <a:t>HashMap</a:t>
                      </a:r>
                      <a:r>
                        <a:rPr lang="ko-KR" altLang="en-US" sz="1200" dirty="0" smtClean="0">
                          <a:effectLst/>
                        </a:rPr>
                        <a:t>에 저장 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 remove(Object key)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지정된 키와 이에 </a:t>
                      </a:r>
                      <a:r>
                        <a:rPr lang="ko-KR" altLang="en-US" sz="1200" dirty="0" err="1">
                          <a:effectLst/>
                        </a:rPr>
                        <a:t>매핑된</a:t>
                      </a:r>
                      <a:r>
                        <a:rPr lang="ko-KR" altLang="en-US" sz="1200" dirty="0">
                          <a:effectLst/>
                        </a:rPr>
                        <a:t> 모든 값들을 </a:t>
                      </a:r>
                      <a:r>
                        <a:rPr lang="en-US" altLang="ko-KR" sz="1200" dirty="0" err="1" smtClean="0">
                          <a:effectLst/>
                        </a:rPr>
                        <a:t>HashMap</a:t>
                      </a:r>
                      <a:r>
                        <a:rPr lang="ko-KR" altLang="en-US" sz="1200" dirty="0" smtClean="0">
                          <a:effectLst/>
                        </a:rPr>
                        <a:t>에서 </a:t>
                      </a:r>
                      <a:r>
                        <a:rPr lang="ko-KR" altLang="en-US" sz="1200" dirty="0">
                          <a:effectLst/>
                        </a:rPr>
                        <a:t>삭제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  <a:tr h="221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size()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 smtClean="0">
                          <a:effectLst/>
                        </a:rPr>
                        <a:t>HashMap</a:t>
                      </a:r>
                      <a:r>
                        <a:rPr lang="ko-KR" altLang="en-US" sz="1200" dirty="0" smtClean="0">
                          <a:effectLst/>
                        </a:rPr>
                        <a:t>에 포함된 요소의 </a:t>
                      </a:r>
                      <a:r>
                        <a:rPr lang="ko-KR" altLang="en-US" sz="1200" dirty="0">
                          <a:effectLst/>
                        </a:rPr>
                        <a:t>개수 </a:t>
                      </a:r>
                      <a:r>
                        <a:rPr lang="ko-KR" altLang="en-US" sz="1200" dirty="0" smtClean="0">
                          <a:effectLst/>
                        </a:rPr>
                        <a:t>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800" marR="46800" marT="0" marB="0" anchor="ctr"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431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651"/>
            <a:ext cx="8712968" cy="6736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597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HashMap</a:t>
            </a:r>
            <a:r>
              <a:rPr lang="ko-KR" altLang="en-US" dirty="0" smtClean="0"/>
              <a:t>을 이용하여 영어 단어와 한글 단어를 쌍으로 저장하는 검색하는 사례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504" y="2226344"/>
            <a:ext cx="5256584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HashMapDicEx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영어 단어와 한글 단어의 쌍을 저장하는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String&gt; </a:t>
            </a:r>
            <a:r>
              <a:rPr lang="en-US" altLang="ko-KR" sz="1200" b="1" dirty="0" err="1"/>
              <a:t>dic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String&gt;();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3 </a:t>
            </a:r>
            <a:r>
              <a:rPr lang="ko-KR" altLang="en-US" sz="1200" dirty="0"/>
              <a:t>개의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쌍을 </a:t>
            </a:r>
            <a:r>
              <a:rPr lang="en-US" altLang="ko-KR" sz="1200" dirty="0" err="1"/>
              <a:t>dic</a:t>
            </a:r>
            <a:r>
              <a:rPr lang="ko-KR" altLang="en-US" sz="1200" dirty="0"/>
              <a:t>에 저장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dic.put</a:t>
            </a:r>
            <a:r>
              <a:rPr lang="en-US" altLang="ko-KR" sz="1200" b="1" dirty="0"/>
              <a:t>("baby", "</a:t>
            </a:r>
            <a:r>
              <a:rPr lang="ko-KR" altLang="en-US" sz="1200" b="1" dirty="0"/>
              <a:t>아기</a:t>
            </a:r>
            <a:r>
              <a:rPr lang="en-US" altLang="ko-KR" sz="1200" b="1" dirty="0"/>
              <a:t>"); </a:t>
            </a:r>
            <a:r>
              <a:rPr lang="en-US" altLang="ko-KR" sz="1200" dirty="0"/>
              <a:t>// "baby"</a:t>
            </a:r>
            <a:r>
              <a:rPr lang="ko-KR" altLang="en-US" sz="1200" dirty="0"/>
              <a:t>는 </a:t>
            </a:r>
            <a:r>
              <a:rPr lang="en-US" altLang="ko-KR" sz="1200" dirty="0"/>
              <a:t>key, "</a:t>
            </a:r>
            <a:r>
              <a:rPr lang="ko-KR" altLang="en-US" sz="1200" dirty="0"/>
              <a:t>아기</a:t>
            </a:r>
            <a:r>
              <a:rPr lang="en-US" altLang="ko-KR" sz="1200" dirty="0"/>
              <a:t>"</a:t>
            </a:r>
            <a:r>
              <a:rPr lang="ko-KR" altLang="en-US" sz="1200" dirty="0"/>
              <a:t>은 </a:t>
            </a:r>
            <a:r>
              <a:rPr lang="en-US" altLang="ko-KR" sz="1200" dirty="0"/>
              <a:t>value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dic.put</a:t>
            </a:r>
            <a:r>
              <a:rPr lang="en-US" altLang="ko-KR" sz="1200" dirty="0"/>
              <a:t>("love", "</a:t>
            </a:r>
            <a:r>
              <a:rPr lang="ko-KR" altLang="en-US" sz="1200" dirty="0"/>
              <a:t>사랑</a:t>
            </a:r>
            <a:r>
              <a:rPr lang="en-US" altLang="ko-KR" sz="1200" dirty="0"/>
              <a:t>");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dic.put</a:t>
            </a:r>
            <a:r>
              <a:rPr lang="en-US" altLang="ko-KR" sz="1200" dirty="0"/>
              <a:t>("apple", "</a:t>
            </a:r>
            <a:r>
              <a:rPr lang="ko-KR" altLang="en-US" sz="1200" dirty="0"/>
              <a:t>사과</a:t>
            </a:r>
            <a:r>
              <a:rPr lang="en-US" altLang="ko-KR" sz="1200" dirty="0"/>
              <a:t>");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		// </a:t>
            </a:r>
            <a:r>
              <a:rPr lang="en-US" altLang="ko-KR" sz="1200" dirty="0" err="1"/>
              <a:t>dic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컬렉션에 들어 있는 모든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 출력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Set&lt;String&gt; keys = </a:t>
            </a:r>
            <a:r>
              <a:rPr lang="en-US" altLang="ko-KR" sz="1200" b="1" dirty="0" err="1"/>
              <a:t>dic.keySet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key </a:t>
            </a:r>
            <a:r>
              <a:rPr lang="ko-KR" altLang="en-US" sz="1200" dirty="0"/>
              <a:t>문자열을 가진 </a:t>
            </a:r>
            <a:r>
              <a:rPr lang="en-US" altLang="ko-KR" sz="1200" dirty="0" smtClean="0"/>
              <a:t>Set </a:t>
            </a:r>
            <a:r>
              <a:rPr lang="ko-KR" altLang="en-US" sz="1200" dirty="0" smtClean="0"/>
              <a:t>리턴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Iterator&lt;String&gt; it = </a:t>
            </a:r>
            <a:r>
              <a:rPr lang="en-US" altLang="ko-KR" sz="1200" b="1" dirty="0" err="1"/>
              <a:t>keys.iterator</a:t>
            </a:r>
            <a:r>
              <a:rPr lang="en-US" altLang="ko-KR" sz="1200" b="1" dirty="0"/>
              <a:t>(); </a:t>
            </a:r>
            <a:endParaRPr lang="ko-KR" altLang="en-US" sz="1200" b="1" dirty="0"/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String key = </a:t>
            </a:r>
            <a:r>
              <a:rPr lang="en-US" altLang="ko-KR" sz="1200" dirty="0" err="1"/>
              <a:t>it.next</a:t>
            </a:r>
            <a:r>
              <a:rPr lang="en-US" altLang="ko-KR" sz="1200" dirty="0"/>
              <a:t>();</a:t>
            </a:r>
          </a:p>
          <a:p>
            <a:pPr marL="0" lvl="2" defTabSz="180000"/>
            <a:r>
              <a:rPr lang="en-US" altLang="ko-KR" sz="1200" dirty="0"/>
              <a:t>			String value = </a:t>
            </a:r>
            <a:r>
              <a:rPr lang="en-US" altLang="ko-KR" sz="1200" dirty="0" err="1"/>
              <a:t>dic.get</a:t>
            </a:r>
            <a:r>
              <a:rPr lang="en-US" altLang="ko-KR" sz="1200" dirty="0"/>
              <a:t>(key);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("(" + key + "," + value + ")");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36096" y="4221088"/>
            <a:ext cx="3600400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(love,</a:t>
            </a:r>
            <a:r>
              <a:rPr lang="ko-KR" altLang="en-US" sz="1200" dirty="0"/>
              <a:t>사랑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(apple,</a:t>
            </a:r>
            <a:r>
              <a:rPr lang="ko-KR" altLang="en-US" sz="1200" dirty="0"/>
              <a:t>사과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(baby,</a:t>
            </a:r>
            <a:r>
              <a:rPr lang="ko-KR" altLang="en-US" sz="1200" dirty="0"/>
              <a:t>아기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apple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사과</a:t>
            </a:r>
          </a:p>
          <a:p>
            <a:pPr fontAlgn="base"/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 err="1">
                <a:solidFill>
                  <a:srgbClr val="00B050"/>
                </a:solidFill>
              </a:rPr>
              <a:t>babo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en-US" altLang="ko-KR" sz="1200" dirty="0"/>
              <a:t>null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love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사랑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472" y="1412776"/>
            <a:ext cx="6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영어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단어와 한글 단어를 쌍으로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HashMap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저장하고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영어 단어로 한글 단어를 검색하는 프로그램을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36096" y="2258376"/>
            <a:ext cx="36004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 smtClean="0"/>
              <a:t>영어 </a:t>
            </a:r>
            <a:r>
              <a:rPr lang="ko-KR" altLang="en-US" sz="1200" dirty="0"/>
              <a:t>단어를 </a:t>
            </a:r>
            <a:r>
              <a:rPr lang="ko-KR" altLang="en-US" sz="1200" dirty="0" smtClean="0"/>
              <a:t>입력 받고 </a:t>
            </a:r>
            <a:r>
              <a:rPr lang="ko-KR" altLang="en-US" sz="1200" dirty="0"/>
              <a:t>한글 단어 검색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marL="0" lvl="2"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찾고 싶은 단어는</a:t>
            </a:r>
            <a:r>
              <a:rPr lang="en-US" altLang="ko-KR" sz="1200" dirty="0"/>
              <a:t>?");</a:t>
            </a:r>
          </a:p>
          <a:p>
            <a:pPr marL="0" lvl="2" defTabSz="180000"/>
            <a:r>
              <a:rPr lang="en-US" altLang="ko-KR" sz="1200" dirty="0"/>
              <a:t>			String </a:t>
            </a:r>
            <a:r>
              <a:rPr lang="en-US" altLang="ko-KR" sz="1200" dirty="0" err="1"/>
              <a:t>eng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scanner.next</a:t>
            </a:r>
            <a:r>
              <a:rPr lang="en-US" altLang="ko-KR" sz="1200" dirty="0"/>
              <a:t>();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System.out.println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dic.get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eng</a:t>
            </a:r>
            <a:r>
              <a:rPr lang="en-US" altLang="ko-KR" sz="1200" b="1" dirty="0"/>
              <a:t>));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211960" y="6159991"/>
            <a:ext cx="1800200" cy="442674"/>
          </a:xfrm>
          <a:prstGeom prst="wedgeRoundRectCallout">
            <a:avLst>
              <a:gd name="adj1" fmla="val -2683"/>
              <a:gd name="adj2" fmla="val -4828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babo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해시맵에서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찾을 수 없기 때문에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null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리턴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4626864" y="5467575"/>
            <a:ext cx="877855" cy="704625"/>
          </a:xfrm>
          <a:custGeom>
            <a:avLst/>
            <a:gdLst>
              <a:gd name="connsiteX0" fmla="*/ 0 w 877855"/>
              <a:gd name="connsiteY0" fmla="*/ 695481 h 704625"/>
              <a:gd name="connsiteX1" fmla="*/ 246888 w 877855"/>
              <a:gd name="connsiteY1" fmla="*/ 302289 h 704625"/>
              <a:gd name="connsiteX2" fmla="*/ 877824 w 877855"/>
              <a:gd name="connsiteY2" fmla="*/ 537 h 704625"/>
              <a:gd name="connsiteX3" fmla="*/ 274320 w 877855"/>
              <a:gd name="connsiteY3" fmla="*/ 375441 h 704625"/>
              <a:gd name="connsiteX4" fmla="*/ 173736 w 877855"/>
              <a:gd name="connsiteY4" fmla="*/ 704625 h 70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855" h="704625">
                <a:moveTo>
                  <a:pt x="0" y="695481"/>
                </a:moveTo>
                <a:cubicBezTo>
                  <a:pt x="50292" y="556797"/>
                  <a:pt x="100584" y="418113"/>
                  <a:pt x="246888" y="302289"/>
                </a:cubicBezTo>
                <a:cubicBezTo>
                  <a:pt x="393192" y="186465"/>
                  <a:pt x="873252" y="-11655"/>
                  <a:pt x="877824" y="537"/>
                </a:cubicBezTo>
                <a:cubicBezTo>
                  <a:pt x="882396" y="12729"/>
                  <a:pt x="391668" y="258093"/>
                  <a:pt x="274320" y="375441"/>
                </a:cubicBezTo>
                <a:cubicBezTo>
                  <a:pt x="156972" y="492789"/>
                  <a:pt x="165354" y="598707"/>
                  <a:pt x="173736" y="704625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19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HashMap</a:t>
            </a:r>
            <a:r>
              <a:rPr lang="ko-KR" altLang="en-US" dirty="0" smtClean="0"/>
              <a:t>을 이용하여 자바 과목의 점수를 기록 관리하는 코드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791" y="1817123"/>
            <a:ext cx="5026841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HashMapScoreEx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사용자 이름과 점수를 기록하는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Integer&gt; </a:t>
            </a:r>
            <a:r>
              <a:rPr lang="en-US" altLang="ko-KR" sz="1200" b="1" dirty="0" err="1"/>
              <a:t>javaScore</a:t>
            </a:r>
            <a:r>
              <a:rPr lang="en-US" altLang="ko-KR" sz="1200" b="1" dirty="0"/>
              <a:t> = </a:t>
            </a:r>
            <a:endParaRPr lang="en-US" altLang="ko-KR" sz="1200" b="1" dirty="0" smtClean="0"/>
          </a:p>
          <a:p>
            <a:pPr marL="0" lvl="2"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new 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Integer&gt;();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5 </a:t>
            </a:r>
            <a:r>
              <a:rPr lang="ko-KR" altLang="en-US" sz="1200" dirty="0"/>
              <a:t>개의 점수 저장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/>
              <a:t>("</a:t>
            </a:r>
            <a:r>
              <a:rPr lang="ko-KR" altLang="en-US" sz="1200" dirty="0"/>
              <a:t>한홍진</a:t>
            </a:r>
            <a:r>
              <a:rPr lang="en-US" altLang="ko-KR" sz="1200" dirty="0"/>
              <a:t>", 97);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/>
              <a:t>("</a:t>
            </a:r>
            <a:r>
              <a:rPr lang="ko-KR" altLang="en-US" sz="1200" dirty="0"/>
              <a:t>황기태</a:t>
            </a:r>
            <a:r>
              <a:rPr lang="en-US" altLang="ko-KR" sz="1200" dirty="0"/>
              <a:t>", 34);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/>
              <a:t>("</a:t>
            </a:r>
            <a:r>
              <a:rPr lang="ko-KR" altLang="en-US" sz="1200" dirty="0"/>
              <a:t>이영희</a:t>
            </a:r>
            <a:r>
              <a:rPr lang="en-US" altLang="ko-KR" sz="1200" dirty="0"/>
              <a:t>", 98);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/>
              <a:t>("</a:t>
            </a:r>
            <a:r>
              <a:rPr lang="ko-KR" altLang="en-US" sz="1200" dirty="0"/>
              <a:t>정원석</a:t>
            </a:r>
            <a:r>
              <a:rPr lang="en-US" altLang="ko-KR" sz="1200" dirty="0"/>
              <a:t>", 70);		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/>
              <a:t>("</a:t>
            </a:r>
            <a:r>
              <a:rPr lang="ko-KR" altLang="en-US" sz="1200" dirty="0"/>
              <a:t>한원선</a:t>
            </a:r>
            <a:r>
              <a:rPr lang="en-US" altLang="ko-KR" sz="1200" dirty="0"/>
              <a:t>", 99);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HashMap</a:t>
            </a:r>
            <a:r>
              <a:rPr lang="ko-KR" altLang="en-US" sz="1200" dirty="0"/>
              <a:t>의 요소 개수 </a:t>
            </a:r>
            <a:r>
              <a:rPr lang="en-US" altLang="ko-KR" sz="1200" dirty="0"/>
              <a:t>:" + </a:t>
            </a:r>
            <a:r>
              <a:rPr lang="en-US" altLang="ko-KR" sz="1200" dirty="0" err="1"/>
              <a:t>javaScore.size</a:t>
            </a:r>
            <a:r>
              <a:rPr lang="en-US" altLang="ko-KR" sz="1200" dirty="0"/>
              <a:t>());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모든 사람의 점수 출력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0" lvl="2"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// </a:t>
            </a:r>
            <a:r>
              <a:rPr lang="en-US" altLang="ko-KR" sz="1200" dirty="0" err="1" smtClean="0"/>
              <a:t>javaScore</a:t>
            </a:r>
            <a:r>
              <a:rPr lang="ko-KR" altLang="en-US" sz="1200" dirty="0"/>
              <a:t>에 들어 있는 모든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	 </a:t>
            </a:r>
            <a:r>
              <a:rPr lang="en-US" altLang="ko-KR" sz="1200" dirty="0"/>
              <a:t>// key </a:t>
            </a:r>
            <a:r>
              <a:rPr lang="ko-KR" altLang="en-US" sz="1200" dirty="0"/>
              <a:t>문자열을 가진 집합 </a:t>
            </a:r>
            <a:r>
              <a:rPr lang="en-US" altLang="ko-KR" sz="1200" dirty="0"/>
              <a:t>Set </a:t>
            </a:r>
            <a:r>
              <a:rPr lang="ko-KR" altLang="en-US" sz="1200" dirty="0"/>
              <a:t>컬렉션 리턴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Set&lt;String&gt; keys = </a:t>
            </a:r>
            <a:r>
              <a:rPr lang="en-US" altLang="ko-KR" sz="1200" b="1" dirty="0" err="1"/>
              <a:t>javaScore.keySet</a:t>
            </a:r>
            <a:r>
              <a:rPr lang="en-US" altLang="ko-KR" sz="1200" b="1" dirty="0" smtClean="0"/>
              <a:t>();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 smtClean="0"/>
              <a:t>		// </a:t>
            </a:r>
            <a:r>
              <a:rPr lang="en-US" altLang="ko-KR" sz="1200" dirty="0"/>
              <a:t>key </a:t>
            </a:r>
            <a:r>
              <a:rPr lang="ko-KR" altLang="en-US" sz="1200" dirty="0"/>
              <a:t>문자열을 순서대로 접근할 수 있는 </a:t>
            </a:r>
            <a:r>
              <a:rPr lang="en-US" altLang="ko-KR" sz="1200" dirty="0"/>
              <a:t>Iterator </a:t>
            </a:r>
            <a:r>
              <a:rPr lang="ko-KR" altLang="en-US" sz="1200" dirty="0"/>
              <a:t>리턴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Iterator&lt;String&gt; it = </a:t>
            </a:r>
            <a:r>
              <a:rPr lang="en-US" altLang="ko-KR" sz="1200" b="1" dirty="0" err="1"/>
              <a:t>keys.iterator</a:t>
            </a:r>
            <a:r>
              <a:rPr lang="en-US" altLang="ko-KR" sz="1200" b="1" dirty="0"/>
              <a:t>(); 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5292080" y="3479115"/>
            <a:ext cx="3755840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err="1"/>
              <a:t>HashMap</a:t>
            </a:r>
            <a:r>
              <a:rPr lang="ko-KR" altLang="en-US" sz="1200" dirty="0"/>
              <a:t>의 요소 개수 </a:t>
            </a:r>
            <a:r>
              <a:rPr lang="en-US" altLang="ko-KR" sz="1200" dirty="0"/>
              <a:t>:5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한원선 </a:t>
            </a:r>
            <a:r>
              <a:rPr lang="en-US" altLang="ko-KR" sz="1200" dirty="0"/>
              <a:t>: 99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한홍진 </a:t>
            </a:r>
            <a:r>
              <a:rPr lang="en-US" altLang="ko-KR" sz="1200" dirty="0"/>
              <a:t>: 97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황기태 </a:t>
            </a:r>
            <a:r>
              <a:rPr lang="en-US" altLang="ko-KR" sz="1200" dirty="0"/>
              <a:t>: 34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이영희 </a:t>
            </a:r>
            <a:r>
              <a:rPr lang="en-US" altLang="ko-KR" sz="1200" dirty="0"/>
              <a:t>: 98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정원석 </a:t>
            </a:r>
            <a:r>
              <a:rPr lang="en-US" altLang="ko-KR" sz="1200" dirty="0"/>
              <a:t>: 70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71472" y="1412776"/>
            <a:ext cx="79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HashMap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이용하여 학생의 이름과 자바 점수를 기록 관리해보자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92080" y="1825782"/>
            <a:ext cx="375584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name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</a:t>
            </a:r>
          </a:p>
          <a:p>
            <a:pPr marL="0" lvl="2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score = </a:t>
            </a:r>
            <a:r>
              <a:rPr lang="en-US" altLang="ko-KR" sz="1200" b="1" dirty="0" err="1"/>
              <a:t>javaScore.get</a:t>
            </a:r>
            <a:r>
              <a:rPr lang="en-US" altLang="ko-KR" sz="1200" b="1" dirty="0"/>
              <a:t>(name);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(name + " : " + score);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89674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컬렉션을 위한 인터페이스와 클래스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1959" y="1609055"/>
            <a:ext cx="1510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Collection&lt;E&gt;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Set&lt;E&gt;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8690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List&lt;E&gt;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032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Queue&lt;E&gt;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0827" y="1609054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Map&lt;K,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  <a:endCxn id="19" idx="0"/>
          </p:cNvCxnSpPr>
          <p:nvPr/>
        </p:nvCxnSpPr>
        <p:spPr>
          <a:xfrm flipH="1">
            <a:off x="1280913" y="2845526"/>
            <a:ext cx="513364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 flipH="1" flipV="1">
            <a:off x="161568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 flipH="1" flipV="1">
            <a:off x="483039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2"/>
            <a:endCxn id="7" idx="0"/>
          </p:cNvCxnSpPr>
          <p:nvPr/>
        </p:nvCxnSpPr>
        <p:spPr>
          <a:xfrm flipH="1">
            <a:off x="3437351" y="1916832"/>
            <a:ext cx="19609" cy="6209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58558" y="2251997"/>
            <a:ext cx="321471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2"/>
            <a:endCxn id="20" idx="0"/>
          </p:cNvCxnSpPr>
          <p:nvPr/>
        </p:nvCxnSpPr>
        <p:spPr>
          <a:xfrm>
            <a:off x="7299488" y="1916831"/>
            <a:ext cx="93781" cy="25725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2252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HashSet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70592" y="4489375"/>
            <a:ext cx="1645354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HashMap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23298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3268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LinkedList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0880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Vector&lt;E&gt;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>
            <a:stCxn id="7" idx="2"/>
            <a:endCxn id="21" idx="0"/>
          </p:cNvCxnSpPr>
          <p:nvPr/>
        </p:nvCxnSpPr>
        <p:spPr>
          <a:xfrm flipH="1">
            <a:off x="2701959" y="2845526"/>
            <a:ext cx="735392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7" idx="2"/>
            <a:endCxn id="22" idx="0"/>
          </p:cNvCxnSpPr>
          <p:nvPr/>
        </p:nvCxnSpPr>
        <p:spPr>
          <a:xfrm>
            <a:off x="3437351" y="2845526"/>
            <a:ext cx="2214578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7" idx="2"/>
            <a:endCxn id="23" idx="0"/>
          </p:cNvCxnSpPr>
          <p:nvPr/>
        </p:nvCxnSpPr>
        <p:spPr>
          <a:xfrm>
            <a:off x="3437351" y="2845526"/>
            <a:ext cx="692190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8" idx="2"/>
            <a:endCxn id="22" idx="0"/>
          </p:cNvCxnSpPr>
          <p:nvPr/>
        </p:nvCxnSpPr>
        <p:spPr>
          <a:xfrm>
            <a:off x="5008987" y="2845526"/>
            <a:ext cx="642942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39552" y="3625279"/>
            <a:ext cx="8136904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539567" y="36345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클래스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93269" y="32560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460842" y="520945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Stack&lt;E&gt;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>
            <a:stCxn id="23" idx="2"/>
            <a:endCxn id="28" idx="0"/>
          </p:cNvCxnSpPr>
          <p:nvPr/>
        </p:nvCxnSpPr>
        <p:spPr>
          <a:xfrm>
            <a:off x="4129541" y="4797152"/>
            <a:ext cx="9962" cy="41230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418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HashMap</a:t>
            </a:r>
            <a:r>
              <a:rPr lang="ko-KR" altLang="en-US" dirty="0" smtClean="0"/>
              <a:t>을 이용한 학생 정보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791" y="1949778"/>
            <a:ext cx="31900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b="1" dirty="0"/>
              <a:t>class Student </a:t>
            </a:r>
            <a:r>
              <a:rPr lang="en-US" altLang="ko-KR" sz="1200" dirty="0"/>
              <a:t>{ // </a:t>
            </a:r>
            <a:r>
              <a:rPr lang="ko-KR" altLang="en-US" sz="1200" dirty="0"/>
              <a:t>학생을 표현하는 클래스</a:t>
            </a:r>
          </a:p>
          <a:p>
            <a:pPr marL="0" lvl="2"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id;</a:t>
            </a:r>
          </a:p>
          <a:p>
            <a:pPr marL="0" lvl="2" defTabSz="180000"/>
            <a:r>
              <a:rPr lang="en-US" altLang="ko-KR" sz="1200" dirty="0"/>
              <a:t>	String </a:t>
            </a:r>
            <a:r>
              <a:rPr lang="en-US" altLang="ko-KR" sz="1200" dirty="0" err="1"/>
              <a:t>tel</a:t>
            </a:r>
            <a:r>
              <a:rPr lang="en-US" altLang="ko-KR" sz="1200" dirty="0"/>
              <a:t>;</a:t>
            </a:r>
          </a:p>
          <a:p>
            <a:pPr marL="0" lvl="2" defTabSz="180000"/>
            <a:r>
              <a:rPr lang="en-US" altLang="ko-KR" sz="1200" dirty="0"/>
              <a:t>	public Student(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id, String </a:t>
            </a:r>
            <a:r>
              <a:rPr lang="en-US" altLang="ko-KR" sz="1200" dirty="0" err="1"/>
              <a:t>tel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this.id = id; this.tel = </a:t>
            </a:r>
            <a:r>
              <a:rPr lang="en-US" altLang="ko-KR" sz="1200" dirty="0" err="1"/>
              <a:t>tel</a:t>
            </a:r>
            <a:r>
              <a:rPr lang="en-US" altLang="ko-KR" sz="1200" dirty="0"/>
              <a:t>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157791" y="4065711"/>
            <a:ext cx="3190073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err="1"/>
              <a:t>HashMap</a:t>
            </a:r>
            <a:r>
              <a:rPr lang="ko-KR" altLang="en-US" sz="1200" dirty="0"/>
              <a:t>의 요소 개수 </a:t>
            </a:r>
            <a:r>
              <a:rPr lang="en-US" altLang="ko-KR" sz="1200" dirty="0"/>
              <a:t>:3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한원선 </a:t>
            </a:r>
            <a:r>
              <a:rPr lang="en-US" altLang="ko-KR" sz="1200" dirty="0"/>
              <a:t>: 2 010-222-2222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황기태 </a:t>
            </a:r>
            <a:r>
              <a:rPr lang="en-US" altLang="ko-KR" sz="1200" dirty="0"/>
              <a:t>: 1 010-111-1111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이영희 </a:t>
            </a:r>
            <a:r>
              <a:rPr lang="en-US" altLang="ko-KR" sz="1200" dirty="0"/>
              <a:t>: 3 010-333-3333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68080" y="1268760"/>
            <a:ext cx="7960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id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전화번호로 구성되는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만들고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이름을 ‘키’로 하고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객체를 ‘값’으로 하는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해시맵을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9872" y="1958437"/>
            <a:ext cx="5628048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HashMapStudentEx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학생 이름과 </a:t>
            </a:r>
            <a:r>
              <a:rPr lang="en-US" altLang="ko-KR" sz="1200" dirty="0"/>
              <a:t>Student </a:t>
            </a:r>
            <a:r>
              <a:rPr lang="ko-KR" altLang="en-US" sz="1200" dirty="0"/>
              <a:t>객체를 쌍으로 저장하는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Student&gt; map = new 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Student&gt;();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3 </a:t>
            </a:r>
            <a:r>
              <a:rPr lang="ko-KR" altLang="en-US" sz="1200" dirty="0"/>
              <a:t>명의 학생 저장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map.put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황기태</a:t>
            </a:r>
            <a:r>
              <a:rPr lang="en-US" altLang="ko-KR" sz="1200" b="1" dirty="0"/>
              <a:t>", new Student(1, "010-111-1111"));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map.put</a:t>
            </a:r>
            <a:r>
              <a:rPr lang="en-US" altLang="ko-KR" sz="1200" dirty="0"/>
              <a:t>("</a:t>
            </a:r>
            <a:r>
              <a:rPr lang="ko-KR" altLang="en-US" sz="1200" dirty="0"/>
              <a:t>한원선</a:t>
            </a:r>
            <a:r>
              <a:rPr lang="en-US" altLang="ko-KR" sz="1200" dirty="0"/>
              <a:t>", new Student(2, "010-222-2222"));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map.put</a:t>
            </a:r>
            <a:r>
              <a:rPr lang="en-US" altLang="ko-KR" sz="1200" dirty="0"/>
              <a:t>("</a:t>
            </a:r>
            <a:r>
              <a:rPr lang="ko-KR" altLang="en-US" sz="1200" dirty="0"/>
              <a:t>이영희</a:t>
            </a:r>
            <a:r>
              <a:rPr lang="en-US" altLang="ko-KR" sz="1200" dirty="0"/>
              <a:t>", new Student(3, "010-333-3333"));		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HashMap</a:t>
            </a:r>
            <a:r>
              <a:rPr lang="ko-KR" altLang="en-US" sz="1200" dirty="0"/>
              <a:t>의 요소 개수 </a:t>
            </a:r>
            <a:r>
              <a:rPr lang="en-US" altLang="ko-KR" sz="1200" dirty="0"/>
              <a:t>:" + </a:t>
            </a:r>
            <a:r>
              <a:rPr lang="en-US" altLang="ko-KR" sz="1200" dirty="0" err="1"/>
              <a:t>map.size</a:t>
            </a:r>
            <a:r>
              <a:rPr lang="en-US" altLang="ko-KR" sz="1200" dirty="0"/>
              <a:t>());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모든 학생 출력</a:t>
            </a:r>
            <a:r>
              <a:rPr lang="en-US" altLang="ko-KR" sz="1200" dirty="0"/>
              <a:t>. map</a:t>
            </a:r>
            <a:r>
              <a:rPr lang="ko-KR" altLang="en-US" sz="1200" dirty="0"/>
              <a:t>에 들어 있는 모든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 </a:t>
            </a:r>
            <a:r>
              <a:rPr lang="ko-KR" altLang="en-US" sz="1200" dirty="0" smtClean="0"/>
              <a:t>출력</a:t>
            </a:r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		// </a:t>
            </a:r>
            <a:r>
              <a:rPr lang="en-US" altLang="ko-KR" sz="1200" dirty="0"/>
              <a:t>key </a:t>
            </a:r>
            <a:r>
              <a:rPr lang="ko-KR" altLang="en-US" sz="1200" dirty="0"/>
              <a:t>문자열을 가진 집합 </a:t>
            </a:r>
            <a:r>
              <a:rPr lang="en-US" altLang="ko-KR" sz="1200" dirty="0"/>
              <a:t>Set </a:t>
            </a:r>
            <a:r>
              <a:rPr lang="ko-KR" altLang="en-US" sz="1200" dirty="0"/>
              <a:t>컬렉션 리턴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Set&lt;String&gt; names = </a:t>
            </a:r>
            <a:r>
              <a:rPr lang="en-US" altLang="ko-KR" sz="1200" b="1" dirty="0" err="1"/>
              <a:t>map.keySet</a:t>
            </a:r>
            <a:r>
              <a:rPr lang="en-US" altLang="ko-KR" sz="1200" b="1" dirty="0" smtClean="0"/>
              <a:t>();</a:t>
            </a:r>
          </a:p>
          <a:p>
            <a:pPr marL="0" lvl="2" defTabSz="180000"/>
            <a:r>
              <a:rPr lang="en-US" altLang="ko-KR" sz="1200" dirty="0" smtClean="0"/>
              <a:t>	</a:t>
            </a:r>
          </a:p>
          <a:p>
            <a:pPr marL="0" lvl="2"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 </a:t>
            </a:r>
            <a:r>
              <a:rPr lang="en-US" altLang="ko-KR" sz="1200" dirty="0"/>
              <a:t>// key </a:t>
            </a:r>
            <a:r>
              <a:rPr lang="ko-KR" altLang="en-US" sz="1200" dirty="0"/>
              <a:t>문자열을 순서대로 접근할 수 있는 </a:t>
            </a:r>
            <a:r>
              <a:rPr lang="en-US" altLang="ko-KR" sz="1200" dirty="0"/>
              <a:t>Iterator </a:t>
            </a:r>
            <a:r>
              <a:rPr lang="ko-KR" altLang="en-US" sz="1200" dirty="0"/>
              <a:t>리턴</a:t>
            </a:r>
            <a:endParaRPr lang="en-US" altLang="ko-KR" sz="1200" dirty="0" smtClean="0"/>
          </a:p>
          <a:p>
            <a:pPr marL="0" lvl="2" defTabSz="180000"/>
            <a:r>
              <a:rPr lang="en-US" altLang="ko-KR" sz="1200" dirty="0" smtClean="0"/>
              <a:t> </a:t>
            </a:r>
            <a:r>
              <a:rPr lang="ko-KR" altLang="en-US" sz="1200" dirty="0"/>
              <a:t>		</a:t>
            </a:r>
            <a:r>
              <a:rPr lang="en-US" altLang="ko-KR" sz="1200" b="1" dirty="0"/>
              <a:t>Iterator&lt;String&gt; it = </a:t>
            </a:r>
            <a:r>
              <a:rPr lang="en-US" altLang="ko-KR" sz="1200" b="1" dirty="0" err="1"/>
              <a:t>names.iterator</a:t>
            </a:r>
            <a:r>
              <a:rPr lang="en-US" altLang="ko-KR" sz="1200" b="1" dirty="0" smtClean="0"/>
              <a:t>();</a:t>
            </a:r>
            <a:endParaRPr lang="ko-KR" altLang="en-US" sz="1200" b="1" dirty="0"/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name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 // </a:t>
            </a:r>
            <a:r>
              <a:rPr lang="ko-KR" altLang="en-US" sz="1200" b="1" dirty="0"/>
              <a:t>다음 키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학생 이름</a:t>
            </a:r>
          </a:p>
          <a:p>
            <a:pPr marL="0" lvl="2" defTabSz="180000"/>
            <a:r>
              <a:rPr lang="ko-KR" altLang="en-US" sz="1200" b="1" dirty="0"/>
              <a:t>			</a:t>
            </a:r>
            <a:r>
              <a:rPr lang="en-US" altLang="ko-KR" sz="1200" b="1" dirty="0"/>
              <a:t>Student </a:t>
            </a:r>
            <a:r>
              <a:rPr lang="en-US" altLang="ko-KR" sz="1200" b="1" dirty="0" err="1"/>
              <a:t>student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map.get</a:t>
            </a:r>
            <a:r>
              <a:rPr lang="en-US" altLang="ko-KR" sz="1200" b="1" dirty="0"/>
              <a:t>(name);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(name + " : " + student.id + " " + student.tel);</a:t>
            </a:r>
          </a:p>
          <a:p>
            <a:pPr marL="0" lvl="2" defTabSz="180000"/>
            <a:r>
              <a:rPr lang="en-US" altLang="ko-KR" sz="1200" dirty="0"/>
              <a:t>		}		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81840" y="5013176"/>
            <a:ext cx="1901928" cy="442674"/>
          </a:xfrm>
          <a:prstGeom prst="wedgeRoundRectCallout">
            <a:avLst>
              <a:gd name="adj1" fmla="val -40599"/>
              <a:gd name="adj2" fmla="val -7582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출력된 결과는 삽입된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결과와 다르다는 점을 기억하기 바람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3570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LinkedList</a:t>
            </a:r>
            <a:r>
              <a:rPr lang="en-US" altLang="ko-KR" dirty="0" smtClean="0"/>
              <a:t>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LinkedList</a:t>
            </a:r>
            <a:r>
              <a:rPr lang="en-US" altLang="ko-KR" dirty="0" smtClean="0"/>
              <a:t>&lt;E&gt;</a:t>
            </a:r>
            <a:r>
              <a:rPr lang="ko-KR" altLang="en-US" dirty="0" smtClean="0"/>
              <a:t>의 </a:t>
            </a:r>
            <a:r>
              <a:rPr lang="ko-KR" altLang="en-US" dirty="0"/>
              <a:t>특성</a:t>
            </a:r>
            <a:endParaRPr lang="en-US" altLang="ko-KR" dirty="0"/>
          </a:p>
          <a:p>
            <a:pPr lvl="1"/>
            <a:r>
              <a:rPr lang="en-US" altLang="ko-KR" dirty="0" err="1" smtClean="0"/>
              <a:t>java.util.LinkedList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</a:t>
            </a:r>
            <a:r>
              <a:rPr lang="ko-KR" altLang="en-US" dirty="0" smtClean="0"/>
              <a:t>에 요소로 사용할 타입 지정하여 구체와</a:t>
            </a:r>
            <a:endParaRPr lang="en-US" altLang="ko-KR" dirty="0"/>
          </a:p>
          <a:p>
            <a:pPr lvl="1"/>
            <a:r>
              <a:rPr lang="en-US" altLang="ko-KR" dirty="0"/>
              <a:t>List </a:t>
            </a:r>
            <a:r>
              <a:rPr lang="ko-KR" altLang="en-US" dirty="0"/>
              <a:t>인터페이스를 구현한 </a:t>
            </a:r>
            <a:r>
              <a:rPr lang="ko-KR" altLang="en-US" dirty="0" smtClean="0"/>
              <a:t>컬렉션 클래스</a:t>
            </a:r>
            <a:endParaRPr lang="en-US" altLang="ko-KR" dirty="0" smtClean="0"/>
          </a:p>
          <a:p>
            <a:pPr lvl="1"/>
            <a:r>
              <a:rPr lang="en-US" altLang="ko-KR" dirty="0"/>
              <a:t>Vector,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클래스와 매우 </a:t>
            </a:r>
            <a:r>
              <a:rPr lang="ko-KR" altLang="en-US" dirty="0" smtClean="0"/>
              <a:t>유사하게 작동</a:t>
            </a:r>
            <a:endParaRPr lang="en-US" altLang="ko-KR" dirty="0"/>
          </a:p>
          <a:p>
            <a:pPr lvl="1"/>
            <a:r>
              <a:rPr lang="ko-KR" altLang="en-US" dirty="0" smtClean="0"/>
              <a:t>요소 객체들은 </a:t>
            </a:r>
            <a:r>
              <a:rPr lang="ko-KR" altLang="en-US" dirty="0"/>
              <a:t>양방향으로 연결되어 </a:t>
            </a:r>
            <a:r>
              <a:rPr lang="ko-KR" altLang="en-US" dirty="0" smtClean="0"/>
              <a:t>관리됨</a:t>
            </a:r>
            <a:endParaRPr lang="en-US" altLang="ko-KR" dirty="0"/>
          </a:p>
          <a:p>
            <a:pPr lvl="1"/>
            <a:r>
              <a:rPr lang="ko-KR" altLang="en-US" dirty="0" smtClean="0"/>
              <a:t>요소 객체는 </a:t>
            </a:r>
            <a:r>
              <a:rPr lang="ko-KR" altLang="en-US" dirty="0"/>
              <a:t>맨 </a:t>
            </a:r>
            <a:r>
              <a:rPr lang="ko-KR" altLang="en-US" dirty="0" smtClean="0"/>
              <a:t>앞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맨 </a:t>
            </a:r>
            <a:r>
              <a:rPr lang="ko-KR" altLang="en-US" dirty="0"/>
              <a:t>뒤에 </a:t>
            </a:r>
            <a:r>
              <a:rPr lang="ko-KR" altLang="en-US" dirty="0" smtClean="0"/>
              <a:t>추가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 객체는 인덱스를 </a:t>
            </a:r>
            <a:r>
              <a:rPr lang="ko-KR" altLang="en-US" dirty="0"/>
              <a:t>이용하여 중간에 </a:t>
            </a:r>
            <a:r>
              <a:rPr lang="ko-KR" altLang="en-US" dirty="0" smtClean="0"/>
              <a:t>삽입 가능</a:t>
            </a:r>
            <a:endParaRPr lang="en-US" altLang="ko-KR" dirty="0" smtClean="0"/>
          </a:p>
          <a:p>
            <a:pPr lvl="1"/>
            <a:r>
              <a:rPr lang="ko-KR" altLang="en-US" dirty="0"/>
              <a:t>맨 </a:t>
            </a:r>
            <a:r>
              <a:rPr lang="ko-KR" altLang="en-US" dirty="0" smtClean="0"/>
              <a:t>앞이나 </a:t>
            </a:r>
            <a:r>
              <a:rPr lang="ko-KR" altLang="en-US" dirty="0"/>
              <a:t>맨 뒤에 </a:t>
            </a:r>
            <a:r>
              <a:rPr lang="ko-KR" altLang="en-US" dirty="0" smtClean="0"/>
              <a:t>요소를 </a:t>
            </a:r>
            <a:r>
              <a:rPr lang="ko-KR" altLang="en-US" dirty="0"/>
              <a:t>추가하거나 삭제할 수 있어 </a:t>
            </a:r>
            <a:r>
              <a:rPr lang="ko-KR" altLang="en-US" dirty="0" err="1"/>
              <a:t>스택이나</a:t>
            </a:r>
            <a:r>
              <a:rPr lang="ko-KR" altLang="en-US" dirty="0"/>
              <a:t> 큐로 </a:t>
            </a:r>
            <a:r>
              <a:rPr lang="ko-KR" altLang="en-US" dirty="0" smtClean="0"/>
              <a:t>사용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985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LinkedList</a:t>
            </a:r>
            <a:r>
              <a:rPr lang="en-US" altLang="ko-KR" dirty="0" smtClean="0"/>
              <a:t>&lt;String&gt;</a:t>
            </a:r>
            <a:r>
              <a:rPr lang="ko-KR" altLang="en-US" dirty="0" smtClean="0"/>
              <a:t>의 </a:t>
            </a:r>
            <a:r>
              <a:rPr lang="ko-KR" altLang="en-US" dirty="0"/>
              <a:t>내부 구성과 </a:t>
            </a:r>
            <a:r>
              <a:rPr lang="en-US" altLang="ko-KR" dirty="0"/>
              <a:t>put(), get()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14480" y="1748772"/>
            <a:ext cx="561962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LinkedList</a:t>
            </a:r>
            <a:r>
              <a:rPr lang="en-US" altLang="ko-KR" dirty="0"/>
              <a:t>&lt;String</a:t>
            </a:r>
            <a:r>
              <a:rPr lang="en-US" altLang="ko-KR" dirty="0" smtClean="0"/>
              <a:t>&gt; l = new </a:t>
            </a:r>
            <a:r>
              <a:rPr lang="en-US" altLang="ko-KR" dirty="0" err="1"/>
              <a:t>LinkedList</a:t>
            </a:r>
            <a:r>
              <a:rPr lang="en-US" altLang="ko-KR" dirty="0"/>
              <a:t>&lt;String</a:t>
            </a:r>
            <a:r>
              <a:rPr lang="en-US" altLang="ko-KR" dirty="0" smtClean="0"/>
              <a:t>&gt;();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233017"/>
            <a:ext cx="60198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68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Collections </a:t>
            </a:r>
            <a:r>
              <a:rPr lang="ko-KR" altLang="en-US" dirty="0" smtClean="0"/>
              <a:t>클래스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Collections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포함</a:t>
            </a:r>
            <a:endParaRPr lang="en-US" altLang="ko-KR" dirty="0" smtClean="0"/>
          </a:p>
          <a:p>
            <a:pPr lvl="1"/>
            <a:r>
              <a:rPr lang="ko-KR" altLang="en-US" dirty="0"/>
              <a:t>컬렉션에 대해 연산을 수행하고 </a:t>
            </a:r>
            <a:r>
              <a:rPr lang="ko-KR" altLang="en-US" dirty="0" smtClean="0"/>
              <a:t>결과로 컬렉션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타입</a:t>
            </a:r>
            <a:endParaRPr lang="ko-KR" altLang="en-US" dirty="0"/>
          </a:p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컬렉션에 포함된 요소들을 </a:t>
            </a:r>
            <a:r>
              <a:rPr lang="ko-KR" altLang="en-US" dirty="0" err="1" smtClean="0"/>
              <a:t>소팅하는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sort()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요소의 순서를 반대로 하는 </a:t>
            </a:r>
            <a:r>
              <a:rPr lang="en-US" altLang="ko-KR" dirty="0" smtClean="0"/>
              <a:t>reverse()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요소들의 최대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최솟값을 찾아내는 </a:t>
            </a:r>
            <a:r>
              <a:rPr lang="en-US" altLang="ko-KR" dirty="0" smtClean="0"/>
              <a:t>max(), min()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값을 검색하는 </a:t>
            </a:r>
            <a:r>
              <a:rPr lang="en-US" altLang="ko-KR" dirty="0" err="1" smtClean="0"/>
              <a:t>binarySearch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02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9286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Collections </a:t>
            </a:r>
            <a:r>
              <a:rPr lang="ko-KR" altLang="en-US" dirty="0"/>
              <a:t>클래스의 활용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4282" y="2008985"/>
            <a:ext cx="349362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CollectionsEx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	static void </a:t>
            </a:r>
            <a:r>
              <a:rPr lang="en-US" altLang="ko-KR" sz="1200" dirty="0" err="1"/>
              <a:t>printList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LinkedList</a:t>
            </a:r>
            <a:r>
              <a:rPr lang="en-US" altLang="ko-KR" sz="1200" dirty="0"/>
              <a:t>&lt;String&gt; l) {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/>
              <a:t>Iterator&lt;String&gt; iterator = </a:t>
            </a:r>
            <a:r>
              <a:rPr lang="en-US" altLang="ko-KR" sz="1200" dirty="0" err="1"/>
              <a:t>l.iterator</a:t>
            </a:r>
            <a:r>
              <a:rPr lang="en-US" altLang="ko-KR" sz="1200" dirty="0"/>
              <a:t>(); </a:t>
            </a:r>
            <a:endParaRPr lang="en-US" altLang="ko-KR" sz="1200" dirty="0" smtClean="0"/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/>
              <a:t>while (</a:t>
            </a:r>
            <a:r>
              <a:rPr lang="en-US" altLang="ko-KR" sz="1200" dirty="0" err="1"/>
              <a:t>iterator.hasNext</a:t>
            </a:r>
            <a:r>
              <a:rPr lang="en-US" altLang="ko-KR" sz="1200" dirty="0"/>
              <a:t>()) {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		</a:t>
            </a:r>
            <a:r>
              <a:rPr lang="en-US" altLang="ko-KR" sz="1200" dirty="0"/>
              <a:t>String e = </a:t>
            </a:r>
            <a:r>
              <a:rPr lang="en-US" altLang="ko-KR" sz="1200" dirty="0" err="1"/>
              <a:t>iterator.next</a:t>
            </a:r>
            <a:r>
              <a:rPr lang="en-US" altLang="ko-KR" sz="1200" dirty="0"/>
              <a:t>(); </a:t>
            </a:r>
            <a:endParaRPr lang="en-US" altLang="ko-KR" sz="1200" dirty="0" smtClean="0"/>
          </a:p>
          <a:p>
            <a:pPr marL="0" lvl="2" defTabSz="180000"/>
            <a:r>
              <a:rPr lang="ko-KR" altLang="en-US" sz="1200" dirty="0"/>
              <a:t>					</a:t>
            </a:r>
            <a:r>
              <a:rPr lang="en-US" altLang="ko-KR" sz="1200" dirty="0"/>
              <a:t>String separator;</a:t>
            </a:r>
          </a:p>
          <a:p>
            <a:pPr marL="0" lvl="2" defTabSz="180000"/>
            <a:r>
              <a:rPr lang="en-US" altLang="ko-KR" sz="1200" dirty="0"/>
              <a:t>					if (</a:t>
            </a:r>
            <a:r>
              <a:rPr lang="en-US" altLang="ko-KR" sz="1200" dirty="0" err="1"/>
              <a:t>iterator.hasNext</a:t>
            </a:r>
            <a:r>
              <a:rPr lang="en-US" altLang="ko-KR" sz="1200" dirty="0"/>
              <a:t>())</a:t>
            </a:r>
          </a:p>
          <a:p>
            <a:pPr marL="0" lvl="2" defTabSz="180000"/>
            <a:r>
              <a:rPr lang="en-US" altLang="ko-KR" sz="1200" dirty="0"/>
              <a:t>							separator = "-&gt;";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		</a:t>
            </a:r>
            <a:r>
              <a:rPr lang="en-US" altLang="ko-KR" sz="1200" dirty="0"/>
              <a:t>else</a:t>
            </a:r>
          </a:p>
          <a:p>
            <a:pPr marL="0" lvl="2" defTabSz="180000"/>
            <a:r>
              <a:rPr lang="en-US" altLang="ko-KR" sz="1200" dirty="0"/>
              <a:t>							separator = "\n"; </a:t>
            </a:r>
            <a:endParaRPr lang="en-US" altLang="ko-KR" sz="1200" dirty="0" smtClean="0"/>
          </a:p>
          <a:p>
            <a:pPr marL="0" lvl="2" defTabSz="180000"/>
            <a:r>
              <a:rPr lang="en-US" altLang="ko-KR" sz="1200" dirty="0"/>
              <a:t>	</a:t>
            </a:r>
            <a:r>
              <a:rPr lang="ko-KR" altLang="en-US" sz="1200" dirty="0"/>
              <a:t>	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e+separator</a:t>
            </a:r>
            <a:r>
              <a:rPr lang="en-US" altLang="ko-KR" sz="1200" dirty="0"/>
              <a:t>);</a:t>
            </a:r>
          </a:p>
          <a:p>
            <a:pPr marL="0" lvl="2" defTabSz="180000"/>
            <a:r>
              <a:rPr lang="en-US" altLang="ko-KR" sz="1200" dirty="0"/>
              <a:t>			}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	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1920" y="5662989"/>
            <a:ext cx="504056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ko-KR" altLang="en-US" dirty="0"/>
              <a:t>매트릭스</a:t>
            </a:r>
            <a:r>
              <a:rPr lang="en-US" altLang="ko-KR" dirty="0"/>
              <a:t>-&gt;</a:t>
            </a:r>
            <a:r>
              <a:rPr lang="ko-KR" altLang="en-US" dirty="0"/>
              <a:t>스타워즈</a:t>
            </a:r>
            <a:r>
              <a:rPr lang="en-US" altLang="ko-KR" dirty="0"/>
              <a:t>-&gt;</a:t>
            </a:r>
            <a:r>
              <a:rPr lang="ko-KR" altLang="en-US" dirty="0" err="1"/>
              <a:t>아바타</a:t>
            </a:r>
            <a:r>
              <a:rPr lang="en-US" altLang="ko-KR" dirty="0"/>
              <a:t>-&gt;</a:t>
            </a:r>
            <a:r>
              <a:rPr lang="ko-KR" altLang="en-US" dirty="0" err="1"/>
              <a:t>터미네이터</a:t>
            </a:r>
            <a:r>
              <a:rPr lang="en-US" altLang="ko-KR" dirty="0"/>
              <a:t>-&gt;</a:t>
            </a:r>
            <a:r>
              <a:rPr lang="ko-KR" altLang="en-US" dirty="0"/>
              <a:t>트랜스포머</a:t>
            </a:r>
          </a:p>
          <a:p>
            <a:r>
              <a:rPr lang="ko-KR" altLang="en-US" dirty="0"/>
              <a:t>트랜스포머</a:t>
            </a:r>
            <a:r>
              <a:rPr lang="en-US" altLang="ko-KR" dirty="0"/>
              <a:t>-&gt;</a:t>
            </a:r>
            <a:r>
              <a:rPr lang="ko-KR" altLang="en-US" dirty="0" err="1"/>
              <a:t>터미네이터</a:t>
            </a:r>
            <a:r>
              <a:rPr lang="en-US" altLang="ko-KR" dirty="0"/>
              <a:t>-&gt;</a:t>
            </a:r>
            <a:r>
              <a:rPr lang="ko-KR" altLang="en-US" dirty="0" err="1"/>
              <a:t>아바타</a:t>
            </a:r>
            <a:r>
              <a:rPr lang="en-US" altLang="ko-KR" dirty="0"/>
              <a:t>-&gt;</a:t>
            </a:r>
            <a:r>
              <a:rPr lang="ko-KR" altLang="en-US" dirty="0"/>
              <a:t>스타워즈</a:t>
            </a:r>
            <a:r>
              <a:rPr lang="en-US" altLang="ko-KR" dirty="0"/>
              <a:t>-&gt;</a:t>
            </a:r>
            <a:r>
              <a:rPr lang="ko-KR" altLang="en-US" dirty="0"/>
              <a:t>매트릭스</a:t>
            </a:r>
          </a:p>
          <a:p>
            <a:r>
              <a:rPr lang="ko-KR" altLang="en-US" dirty="0" err="1"/>
              <a:t>아바타는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번째 요소입니다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473" y="1214422"/>
            <a:ext cx="8032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Collections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활용하여 문자열 정렬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반대로 정렬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검색 등을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실행하는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사례를 살펴보자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1987273"/>
            <a:ext cx="504056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 smtClean="0"/>
              <a:t>	</a:t>
            </a:r>
            <a:r>
              <a:rPr lang="en-US" altLang="ko-KR" sz="1200" dirty="0"/>
              <a:t>	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LinkedList</a:t>
            </a:r>
            <a:r>
              <a:rPr lang="en-US" altLang="ko-KR" sz="1200" dirty="0"/>
              <a:t>&lt;String&gt; 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LinkedList</a:t>
            </a:r>
            <a:r>
              <a:rPr lang="en-US" altLang="ko-KR" sz="1200" dirty="0"/>
              <a:t>&lt;String&gt;(); </a:t>
            </a:r>
            <a:r>
              <a:rPr lang="ko-KR" altLang="en-US" sz="1200" dirty="0"/>
              <a:t>		</a:t>
            </a:r>
            <a:r>
              <a:rPr lang="en-US" altLang="ko-KR" sz="1200" dirty="0" smtClean="0"/>
              <a:t>			</a:t>
            </a:r>
            <a:r>
              <a:rPr lang="ko-KR" altLang="en-US" sz="1200" dirty="0"/>
              <a:t>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("</a:t>
            </a:r>
            <a:r>
              <a:rPr lang="ko-KR" altLang="en-US" sz="1200" dirty="0"/>
              <a:t>트랜스포머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("</a:t>
            </a:r>
            <a:r>
              <a:rPr lang="ko-KR" altLang="en-US" sz="1200" dirty="0"/>
              <a:t>스타워즈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("</a:t>
            </a:r>
            <a:r>
              <a:rPr lang="ko-KR" altLang="en-US" sz="1200" dirty="0"/>
              <a:t>매트릭스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(0,"</a:t>
            </a:r>
            <a:r>
              <a:rPr lang="ko-KR" altLang="en-US" sz="1200" dirty="0" err="1"/>
              <a:t>터미네이터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(2,"</a:t>
            </a:r>
            <a:r>
              <a:rPr lang="ko-KR" altLang="en-US" sz="1200" dirty="0" err="1"/>
              <a:t>아바타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Collections.sort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myList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요소 정렬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printList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); // </a:t>
            </a:r>
            <a:r>
              <a:rPr lang="ko-KR" altLang="en-US" sz="1200" dirty="0"/>
              <a:t>정렬된 요소 출력</a:t>
            </a:r>
          </a:p>
          <a:p>
            <a:pPr marL="0" lvl="2" defTabSz="180000"/>
            <a:r>
              <a:rPr lang="ko-KR" altLang="en-US" sz="1200" dirty="0"/>
              <a:t>			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b="1" dirty="0" err="1"/>
              <a:t>Collections.reverse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myList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요소의 순서를 반대로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printList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); // </a:t>
            </a:r>
            <a:r>
              <a:rPr lang="ko-KR" altLang="en-US" sz="1200" dirty="0"/>
              <a:t>요소 출력</a:t>
            </a:r>
          </a:p>
          <a:p>
            <a:pPr marL="0" lvl="2" defTabSz="180000"/>
            <a:r>
              <a:rPr lang="ko-KR" altLang="en-US" sz="1200" dirty="0"/>
              <a:t>		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index = </a:t>
            </a:r>
            <a:r>
              <a:rPr lang="en-US" altLang="ko-KR" sz="1200" b="1" dirty="0" err="1"/>
              <a:t>Collections.binarySearch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myList</a:t>
            </a:r>
            <a:r>
              <a:rPr lang="en-US" altLang="ko-KR" sz="1200" b="1" dirty="0"/>
              <a:t>, "</a:t>
            </a:r>
            <a:r>
              <a:rPr lang="ko-KR" altLang="en-US" sz="1200" b="1" dirty="0" err="1"/>
              <a:t>아바타</a:t>
            </a:r>
            <a:r>
              <a:rPr lang="en-US" altLang="ko-KR" sz="1200" b="1" dirty="0"/>
              <a:t>") </a:t>
            </a:r>
            <a:r>
              <a:rPr lang="en-US" altLang="ko-KR" sz="1200" dirty="0"/>
              <a:t>+ 1;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아바타는</a:t>
            </a:r>
            <a:r>
              <a:rPr lang="ko-KR" altLang="en-US" sz="1200" dirty="0"/>
              <a:t> </a:t>
            </a:r>
            <a:r>
              <a:rPr lang="en-US" altLang="ko-KR" sz="1200" dirty="0"/>
              <a:t>" + index + "</a:t>
            </a:r>
            <a:r>
              <a:rPr lang="ko-KR" altLang="en-US" sz="1200" dirty="0"/>
              <a:t>번째 요소입니다</a:t>
            </a:r>
            <a:r>
              <a:rPr lang="en-US" altLang="ko-KR" sz="1200" dirty="0"/>
              <a:t>.");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835696" y="5596275"/>
            <a:ext cx="1442412" cy="272415"/>
          </a:xfrm>
          <a:prstGeom prst="wedgeRoundRectCallout">
            <a:avLst>
              <a:gd name="adj1" fmla="val 93885"/>
              <a:gd name="adj2" fmla="val 1147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err="1" smtClean="0"/>
              <a:t>소팅된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순서대로 출력</a:t>
            </a:r>
            <a:endParaRPr lang="ko-KR" altLang="en-US" sz="10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108894" y="5986154"/>
            <a:ext cx="896015" cy="272415"/>
          </a:xfrm>
          <a:prstGeom prst="wedgeRoundRectCallout">
            <a:avLst>
              <a:gd name="adj1" fmla="val 155027"/>
              <a:gd name="adj2" fmla="val -4759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거꾸로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출력</a:t>
            </a:r>
            <a:endParaRPr lang="ko-KR" altLang="en-US" sz="10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588224" y="2859971"/>
            <a:ext cx="1763422" cy="442674"/>
          </a:xfrm>
          <a:prstGeom prst="wedgeRoundRectCallout">
            <a:avLst>
              <a:gd name="adj1" fmla="val -117160"/>
              <a:gd name="adj2" fmla="val 10030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ko-KR" altLang="en-US" sz="1000" dirty="0" err="1" smtClean="0"/>
              <a:t>메소드이므로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ko-KR" altLang="en-US" sz="1000" dirty="0" smtClean="0"/>
              <a:t>클래스 이름으로 바로 호출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7765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3948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클래스와 인터페이스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클래스나 인터페이스 </a:t>
            </a:r>
            <a:r>
              <a:rPr lang="ko-KR" altLang="en-US" dirty="0" err="1" smtClean="0"/>
              <a:t>선언부에</a:t>
            </a:r>
            <a:r>
              <a:rPr lang="ko-KR" altLang="en-US" dirty="0" smtClean="0"/>
              <a:t> 일반화된 타입 추가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변수 선언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5656" y="2173968"/>
            <a:ext cx="60486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b="1" dirty="0"/>
              <a:t>&gt;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val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void </a:t>
            </a:r>
            <a:r>
              <a:rPr lang="en-US" altLang="ko-KR" sz="1400" dirty="0"/>
              <a:t>set(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a)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val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a</a:t>
            </a:r>
            <a:r>
              <a:rPr lang="en-US" altLang="ko-KR" sz="1400" dirty="0" smtClean="0"/>
              <a:t>; 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get() {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 err="1" smtClean="0"/>
              <a:t>val</a:t>
            </a:r>
            <a:r>
              <a:rPr lang="en-US" altLang="ko-KR" sz="1400" dirty="0" smtClean="0"/>
              <a:t>; 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203848" y="2780928"/>
            <a:ext cx="1749929" cy="272415"/>
          </a:xfrm>
          <a:prstGeom prst="wedgeRoundRectCallout">
            <a:avLst>
              <a:gd name="adj1" fmla="val -76984"/>
              <a:gd name="adj2" fmla="val 2154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smtClean="0"/>
              <a:t>T </a:t>
            </a:r>
            <a:r>
              <a:rPr lang="ko-KR" altLang="en-US" sz="1000" dirty="0" smtClean="0"/>
              <a:t>타입의 </a:t>
            </a:r>
            <a:r>
              <a:rPr lang="ko-KR" altLang="en-US" sz="1000" dirty="0"/>
              <a:t>값 </a:t>
            </a:r>
            <a:r>
              <a:rPr lang="en-US" altLang="ko-KR" sz="1000" dirty="0"/>
              <a:t>a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val</a:t>
            </a:r>
            <a:r>
              <a:rPr lang="ko-KR" altLang="en-US" sz="1000" dirty="0"/>
              <a:t>에 지정</a:t>
            </a:r>
            <a:endParaRPr lang="en-US" altLang="ko-KR" sz="1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160044" y="3429000"/>
            <a:ext cx="1377672" cy="272415"/>
          </a:xfrm>
          <a:prstGeom prst="wedgeRoundRectCallout">
            <a:avLst>
              <a:gd name="adj1" fmla="val -76984"/>
              <a:gd name="adj2" fmla="val 2154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/>
              <a:t>T </a:t>
            </a:r>
            <a:r>
              <a:rPr lang="ko-KR" altLang="en-US" sz="1000" dirty="0"/>
              <a:t>타입의 값 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 </a:t>
            </a:r>
            <a:r>
              <a:rPr lang="ko-KR" altLang="en-US" sz="1000" dirty="0"/>
              <a:t>리턴</a:t>
            </a:r>
            <a:endParaRPr lang="en-US" altLang="ko-KR" sz="10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513693" y="2297966"/>
            <a:ext cx="2864887" cy="272415"/>
          </a:xfrm>
          <a:prstGeom prst="wedgeRoundRectCallout">
            <a:avLst>
              <a:gd name="adj1" fmla="val -76026"/>
              <a:gd name="adj2" fmla="val -321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ko-KR" altLang="en-US" sz="1000" dirty="0" err="1"/>
              <a:t>제네릭</a:t>
            </a:r>
            <a:r>
              <a:rPr lang="ko-KR" altLang="en-US" sz="1000" dirty="0"/>
              <a:t> 클래스 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 </a:t>
            </a:r>
            <a:r>
              <a:rPr lang="ko-KR" altLang="en-US" sz="1000" dirty="0"/>
              <a:t>선언</a:t>
            </a:r>
            <a:r>
              <a:rPr lang="en-US" altLang="ko-KR" sz="1000" dirty="0"/>
              <a:t>, </a:t>
            </a:r>
            <a:r>
              <a:rPr lang="ko-KR" altLang="en-US" sz="1000" dirty="0"/>
              <a:t>타입 매개 변수 </a:t>
            </a:r>
            <a:r>
              <a:rPr lang="en-US" altLang="ko-KR" sz="1000" dirty="0"/>
              <a:t>T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79512" y="2434174"/>
            <a:ext cx="1037922" cy="272415"/>
          </a:xfrm>
          <a:prstGeom prst="wedgeRoundRectCallout">
            <a:avLst>
              <a:gd name="adj1" fmla="val 87761"/>
              <a:gd name="adj2" fmla="val -1201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err="1"/>
              <a:t>val</a:t>
            </a:r>
            <a:r>
              <a:rPr lang="ko-KR" altLang="en-US" sz="1000" dirty="0"/>
              <a:t>의 타입은 </a:t>
            </a:r>
            <a:r>
              <a:rPr lang="en-US" altLang="ko-KR" sz="1000" dirty="0"/>
              <a:t>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75656" y="4894296"/>
            <a:ext cx="4572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base" latinLnBrk="0"/>
            <a:r>
              <a:rPr lang="sv-SE" altLang="ko-KR" sz="1400" dirty="0"/>
              <a:t>MyClass&lt;String&gt; s;</a:t>
            </a:r>
          </a:p>
          <a:p>
            <a:pPr fontAlgn="base" latinLnBrk="0"/>
            <a:r>
              <a:rPr lang="sv-SE" altLang="ko-KR" sz="1400" dirty="0"/>
              <a:t>List&lt;Integer&gt; li;</a:t>
            </a:r>
          </a:p>
          <a:p>
            <a:pPr fontAlgn="base" latinLnBrk="0"/>
            <a:r>
              <a:rPr lang="sv-SE" altLang="ko-KR" sz="1400" dirty="0"/>
              <a:t>Vector&lt;String&gt; vs;</a:t>
            </a:r>
          </a:p>
        </p:txBody>
      </p:sp>
    </p:spTree>
    <p:extLst>
      <p:ext uri="{BB962C8B-B14F-4D97-AF65-F5344CB8AC3E}">
        <p14:creationId xmlns="" xmlns:p14="http://schemas.microsoft.com/office/powerpoint/2010/main" val="28782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객체 생성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구체화</a:t>
            </a:r>
            <a:r>
              <a:rPr lang="en-US" altLang="ko-KR" dirty="0" smtClean="0"/>
              <a:t>(specialization)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16835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구체화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타입의 클래스에 구체적인 타입을 대입하여 객체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컴파일러에 </a:t>
            </a:r>
            <a:r>
              <a:rPr lang="ko-KR" altLang="en-US" dirty="0"/>
              <a:t>의</a:t>
            </a:r>
            <a:r>
              <a:rPr lang="ko-KR" altLang="en-US" dirty="0" smtClean="0"/>
              <a:t>해 이루어짐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구체화된 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&lt;String&gt;</a:t>
            </a:r>
            <a:r>
              <a:rPr lang="ko-KR" altLang="en-US" dirty="0" smtClean="0"/>
              <a:t>의 소스 코드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2276872"/>
            <a:ext cx="7056784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 err="1"/>
              <a:t>MyClass</a:t>
            </a:r>
            <a:r>
              <a:rPr lang="en-US" altLang="ko-KR" sz="1400" b="1" dirty="0"/>
              <a:t>&lt;String&gt; </a:t>
            </a:r>
            <a:r>
              <a:rPr lang="en-US" altLang="ko-KR" sz="1400" dirty="0"/>
              <a:t>s = new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&lt;String&gt;</a:t>
            </a:r>
            <a:r>
              <a:rPr lang="en-US" altLang="ko-KR" sz="1400" dirty="0"/>
              <a:t>(); // </a:t>
            </a:r>
            <a:r>
              <a:rPr lang="ko-KR" altLang="en-US" sz="1400" dirty="0" err="1"/>
              <a:t>제네릭</a:t>
            </a:r>
            <a:r>
              <a:rPr lang="ko-KR" altLang="en-US" sz="1400" dirty="0"/>
              <a:t> 타입 </a:t>
            </a:r>
            <a:r>
              <a:rPr lang="en-US" altLang="ko-KR" sz="1400" dirty="0"/>
              <a:t>T</a:t>
            </a:r>
            <a:r>
              <a:rPr lang="ko-KR" altLang="en-US" sz="1400" dirty="0"/>
              <a:t>에 </a:t>
            </a:r>
            <a:r>
              <a:rPr lang="en-US" altLang="ko-KR" sz="1400" dirty="0" smtClean="0"/>
              <a:t>String</a:t>
            </a:r>
            <a:r>
              <a:rPr lang="ko-KR" altLang="en-US" sz="1400" dirty="0" smtClean="0"/>
              <a:t> 지정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s.set</a:t>
            </a:r>
            <a:r>
              <a:rPr lang="en-US" altLang="ko-KR" sz="1400" dirty="0"/>
              <a:t>("hello");</a:t>
            </a:r>
          </a:p>
          <a:p>
            <a:pPr fontAlgn="base" latinLnBrk="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s.get</a:t>
            </a:r>
            <a:r>
              <a:rPr lang="en-US" altLang="ko-KR" sz="1400" dirty="0"/>
              <a:t>()); // "hello"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b="1" dirty="0" err="1"/>
              <a:t>MyClass</a:t>
            </a:r>
            <a:r>
              <a:rPr lang="en-US" altLang="ko-KR" sz="1400" b="1" dirty="0"/>
              <a:t>&lt;Integer&gt;</a:t>
            </a:r>
            <a:r>
              <a:rPr lang="en-US" altLang="ko-KR" sz="1400" dirty="0"/>
              <a:t> n = new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&lt;Integer&gt;</a:t>
            </a:r>
            <a:r>
              <a:rPr lang="en-US" altLang="ko-KR" sz="1400" dirty="0"/>
              <a:t>(); // </a:t>
            </a:r>
            <a:r>
              <a:rPr lang="ko-KR" altLang="en-US" sz="1400" dirty="0" err="1"/>
              <a:t>제네릭</a:t>
            </a:r>
            <a:r>
              <a:rPr lang="ko-KR" altLang="en-US" sz="1400" dirty="0"/>
              <a:t> 타입 </a:t>
            </a:r>
            <a:r>
              <a:rPr lang="en-US" altLang="ko-KR" sz="1400" dirty="0"/>
              <a:t>T</a:t>
            </a:r>
            <a:r>
              <a:rPr lang="ko-KR" altLang="en-US" sz="1400" dirty="0"/>
              <a:t>에 </a:t>
            </a:r>
            <a:r>
              <a:rPr lang="en-US" altLang="ko-KR" sz="1400" dirty="0" smtClean="0"/>
              <a:t>Integer</a:t>
            </a:r>
            <a:r>
              <a:rPr lang="ko-KR" altLang="en-US" sz="1400" dirty="0" smtClean="0"/>
              <a:t> 지정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n.set</a:t>
            </a:r>
            <a:r>
              <a:rPr lang="en-US" altLang="ko-KR" sz="1400" dirty="0"/>
              <a:t>(5);</a:t>
            </a:r>
          </a:p>
          <a:p>
            <a:pPr fontAlgn="base" latinLnBrk="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n.get</a:t>
            </a:r>
            <a:r>
              <a:rPr lang="en-US" altLang="ko-KR" sz="1400" dirty="0"/>
              <a:t>()); // </a:t>
            </a:r>
            <a:r>
              <a:rPr lang="ko-KR" altLang="en-US" sz="1400" dirty="0"/>
              <a:t>숫자 </a:t>
            </a:r>
            <a:r>
              <a:rPr lang="en-US" altLang="ko-KR" sz="1400" dirty="0"/>
              <a:t>5 </a:t>
            </a:r>
            <a:r>
              <a:rPr lang="ko-KR" altLang="en-US" sz="1400" dirty="0"/>
              <a:t>출력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90488" y="4437112"/>
            <a:ext cx="4505648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public class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&lt;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&gt;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 // </a:t>
            </a:r>
            <a:r>
              <a:rPr lang="ko-KR" altLang="en-US" sz="1400" dirty="0"/>
              <a:t>변수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의 타입은 </a:t>
            </a:r>
            <a:r>
              <a:rPr lang="en-US" altLang="ko-KR" sz="1400" dirty="0"/>
              <a:t>String</a:t>
            </a:r>
          </a:p>
          <a:p>
            <a:pPr defTabSz="180000" fontAlgn="base" latinLnBrk="0"/>
            <a:r>
              <a:rPr lang="en-US" altLang="ko-KR" sz="1400" dirty="0"/>
              <a:t>	void set(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 a) {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 = a; // String </a:t>
            </a:r>
            <a:r>
              <a:rPr lang="ko-KR" altLang="en-US" sz="1400" dirty="0"/>
              <a:t>타입의 값 </a:t>
            </a:r>
            <a:r>
              <a:rPr lang="en-US" altLang="ko-KR" sz="1400" dirty="0"/>
              <a:t>a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에 지정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 get() {</a:t>
            </a:r>
          </a:p>
          <a:p>
            <a:pPr defTabSz="180000" fontAlgn="base" latinLnBrk="0"/>
            <a:r>
              <a:rPr lang="en-US" altLang="ko-KR" sz="1400" dirty="0"/>
              <a:t>		return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 // String </a:t>
            </a:r>
            <a:r>
              <a:rPr lang="ko-KR" altLang="en-US" sz="1400" dirty="0"/>
              <a:t>타입의 값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을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49565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구체화 오</a:t>
            </a:r>
            <a:r>
              <a:rPr lang="ko-KR" altLang="en-US" dirty="0"/>
              <a:t>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타입 매개 변수에 기본 타입은 사용할 수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051484"/>
            <a:ext cx="648072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Vector&lt;</a:t>
            </a:r>
            <a:r>
              <a:rPr lang="en-US" altLang="ko-KR" sz="1600" b="1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/>
              <a:t>&gt; vi = new Vector&lt;</a:t>
            </a:r>
            <a:r>
              <a:rPr lang="en-US" altLang="ko-KR" sz="1600" b="1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/>
              <a:t>&gt;(); // </a:t>
            </a:r>
            <a:r>
              <a:rPr lang="ko-KR" altLang="en-US" sz="1600" b="1" dirty="0">
                <a:solidFill>
                  <a:srgbClr val="FF0000"/>
                </a:solidFill>
              </a:rPr>
              <a:t>컴파일 오류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int</a:t>
            </a:r>
            <a:r>
              <a:rPr lang="ko-KR" altLang="en-US" sz="1600" dirty="0"/>
              <a:t>는 사용 </a:t>
            </a:r>
            <a:r>
              <a:rPr lang="ko-KR" altLang="en-US" sz="1600" dirty="0" smtClean="0"/>
              <a:t>불가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331640" y="3234462"/>
            <a:ext cx="648072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Vector&lt;</a:t>
            </a:r>
            <a:r>
              <a:rPr lang="en-US" altLang="ko-KR" sz="1600" b="1" dirty="0"/>
              <a:t>Integer</a:t>
            </a:r>
            <a:r>
              <a:rPr lang="en-US" altLang="ko-KR" sz="1600" dirty="0"/>
              <a:t>&gt; vi = new Vector&lt;</a:t>
            </a:r>
            <a:r>
              <a:rPr lang="en-US" altLang="ko-KR" sz="1600" b="1" dirty="0"/>
              <a:t>Integer</a:t>
            </a:r>
            <a:r>
              <a:rPr lang="en-US" altLang="ko-KR" sz="1600" dirty="0"/>
              <a:t>&gt;(); // </a:t>
            </a:r>
            <a:r>
              <a:rPr lang="ko-KR" altLang="en-US" sz="1600" dirty="0"/>
              <a:t>정상 코드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3851920" y="2627548"/>
            <a:ext cx="216024" cy="437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5080" y="2627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수정</a:t>
            </a:r>
            <a:endParaRPr lang="ko-KR" altLang="en-US" sz="1400"/>
          </a:p>
        </p:txBody>
      </p:sp>
    </p:spTree>
    <p:extLst>
      <p:ext uri="{BB962C8B-B14F-4D97-AF65-F5344CB8AC3E}">
        <p14:creationId xmlns="" xmlns:p14="http://schemas.microsoft.com/office/powerpoint/2010/main" val="3209146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타입 매개 변수</a:t>
            </a:r>
            <a:endParaRPr lang="en-US" altLang="ko-KR" dirty="0"/>
          </a:p>
          <a:p>
            <a:pPr lvl="1"/>
            <a:r>
              <a:rPr lang="en-US" altLang="ko-KR" dirty="0"/>
              <a:t>‘&lt;‘</a:t>
            </a:r>
            <a:r>
              <a:rPr lang="ko-KR" altLang="en-US" dirty="0"/>
              <a:t>과</a:t>
            </a:r>
            <a:r>
              <a:rPr lang="en-US" altLang="ko-KR" dirty="0"/>
              <a:t> ‘&gt;’</a:t>
            </a:r>
            <a:r>
              <a:rPr lang="ko-KR" altLang="en-US" dirty="0"/>
              <a:t>사이의 문자로 표현</a:t>
            </a:r>
            <a:endParaRPr lang="en-US" altLang="ko-KR" dirty="0"/>
          </a:p>
          <a:p>
            <a:pPr lvl="1"/>
            <a:r>
              <a:rPr lang="ko-KR" altLang="en-US" dirty="0"/>
              <a:t>하나의 대문자를 타입 매개 변수로 사용</a:t>
            </a:r>
            <a:endParaRPr lang="en-US" altLang="ko-KR" dirty="0"/>
          </a:p>
          <a:p>
            <a:pPr lvl="1"/>
            <a:r>
              <a:rPr lang="ko-KR" altLang="en-US" dirty="0"/>
              <a:t>많이 사용하는 타입 매개 변수 문자</a:t>
            </a:r>
            <a:endParaRPr lang="en-US" altLang="ko-KR" dirty="0"/>
          </a:p>
          <a:p>
            <a:pPr lvl="2"/>
            <a:r>
              <a:rPr lang="en-US" altLang="ko-KR" dirty="0"/>
              <a:t>E : Element</a:t>
            </a:r>
            <a:r>
              <a:rPr lang="ko-KR" altLang="en-US" dirty="0"/>
              <a:t>를 의미하며 컬렉션에서 요소를 표시할 때 많이 사용한다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 : Type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V : Value</a:t>
            </a:r>
            <a:r>
              <a:rPr lang="ko-KR" altLang="en-US" dirty="0"/>
              <a:t>를 의미한다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K : Key</a:t>
            </a:r>
            <a:r>
              <a:rPr lang="ko-KR" altLang="en-US" dirty="0"/>
              <a:t>를 의미</a:t>
            </a:r>
            <a:endParaRPr lang="en-US" altLang="ko-KR" dirty="0"/>
          </a:p>
          <a:p>
            <a:pPr lvl="1"/>
            <a:r>
              <a:rPr lang="ko-KR" altLang="en-US" dirty="0"/>
              <a:t>타입 매개변수가 나타내는 타입의 객체 생성 불가</a:t>
            </a:r>
            <a:endParaRPr lang="en-US" altLang="ko-KR" dirty="0"/>
          </a:p>
          <a:p>
            <a:pPr lvl="2"/>
            <a:r>
              <a:rPr lang="en-US" altLang="ko-KR" dirty="0"/>
              <a:t>ex) </a:t>
            </a:r>
            <a:r>
              <a:rPr lang="en-US" altLang="ko-KR" strike="sngStrike" dirty="0"/>
              <a:t>T a = new T();</a:t>
            </a:r>
          </a:p>
          <a:p>
            <a:pPr lvl="1"/>
            <a:r>
              <a:rPr lang="ko-KR" altLang="en-US" dirty="0"/>
              <a:t>타입 매개 변수는 나중에 실제 타입으로 </a:t>
            </a:r>
            <a:r>
              <a:rPr lang="ko-KR" altLang="en-US" dirty="0" smtClean="0"/>
              <a:t>구체화</a:t>
            </a:r>
            <a:endParaRPr lang="en-US" altLang="ko-KR" dirty="0"/>
          </a:p>
          <a:p>
            <a:pPr lvl="1"/>
            <a:r>
              <a:rPr lang="ko-KR" altLang="en-US" dirty="0"/>
              <a:t>어떤 문자도 매개 변수로 </a:t>
            </a:r>
            <a:r>
              <a:rPr lang="ko-KR" altLang="en-US" dirty="0" smtClean="0"/>
              <a:t>사용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565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1472" y="1285860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스택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자료 구조를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제네릭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클래스로 선언하고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String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과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Integer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형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스택을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사용하는 예를 보여라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2284205"/>
            <a:ext cx="273630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GStack</a:t>
            </a:r>
            <a:r>
              <a:rPr lang="en-US" altLang="ko-KR" sz="1200" dirty="0"/>
              <a:t>&lt;T&gt;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Object 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stck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/>
              <a:t>GStack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0;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stck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new Object [10];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push(T item) {</a:t>
            </a:r>
          </a:p>
          <a:p>
            <a:pPr defTabSz="180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== 10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return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stck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tos</a:t>
            </a:r>
            <a:r>
              <a:rPr lang="en-US" altLang="ko-KR" sz="1200" dirty="0"/>
              <a:t>] = item;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tos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T pop() {</a:t>
            </a:r>
          </a:p>
          <a:p>
            <a:pPr defTabSz="180000"/>
            <a:r>
              <a:rPr lang="en-US" altLang="ko-KR" sz="1200" dirty="0" smtClean="0"/>
              <a:t>		if(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== 0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	return </a:t>
            </a:r>
            <a:r>
              <a:rPr lang="en-US" altLang="ko-KR" sz="1200" dirty="0"/>
              <a:t>null;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-</a:t>
            </a:r>
            <a:r>
              <a:rPr lang="en-US" altLang="ko-KR" sz="1200" dirty="0"/>
              <a:t>-;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return </a:t>
            </a:r>
            <a:r>
              <a:rPr lang="en-US" altLang="ko-KR" sz="1200" b="1" dirty="0"/>
              <a:t>(T)</a:t>
            </a:r>
            <a:r>
              <a:rPr lang="en-US" altLang="ko-KR" sz="1200" b="1" dirty="0" err="1"/>
              <a:t>stck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tos</a:t>
            </a:r>
            <a:r>
              <a:rPr lang="en-US" altLang="ko-KR" sz="1200" b="1" dirty="0"/>
              <a:t>];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2276872"/>
            <a:ext cx="4608512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MyStack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&lt;String&gt; </a:t>
            </a:r>
            <a:r>
              <a:rPr lang="en-US" altLang="ko-KR" sz="1200" b="1" dirty="0" err="1"/>
              <a:t>stringStack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&lt;String</a:t>
            </a:r>
            <a:r>
              <a:rPr lang="en-US" altLang="ko-KR" sz="1200" b="1" dirty="0" smtClean="0"/>
              <a:t>&gt;()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seoul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busan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("LA");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n&lt;3; n++)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stringStack.pop</a:t>
            </a:r>
            <a:r>
              <a:rPr lang="en-US" altLang="ko-KR" sz="1200" dirty="0" smtClean="0"/>
              <a:t>());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&lt;Integer&gt; </a:t>
            </a:r>
            <a:r>
              <a:rPr lang="en-US" altLang="ko-KR" sz="1200" b="1" dirty="0" err="1"/>
              <a:t>intStack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&lt;Integer&gt;(); </a:t>
            </a:r>
            <a:endParaRPr lang="en-US" altLang="ko-KR" sz="1200" b="1" dirty="0" smtClean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intStack.push</a:t>
            </a:r>
            <a:r>
              <a:rPr lang="en-US" altLang="ko-KR" sz="1200" dirty="0" smtClean="0"/>
              <a:t>(1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n&lt;3; n++)		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intStack.pop</a:t>
            </a:r>
            <a:r>
              <a:rPr lang="en-US" altLang="ko-KR" sz="1200" dirty="0" smtClean="0"/>
              <a:t>());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8384" y="4662139"/>
            <a:ext cx="604653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en-US" altLang="ko-KR" dirty="0"/>
              <a:t>LA</a:t>
            </a:r>
          </a:p>
          <a:p>
            <a:r>
              <a:rPr lang="en-US" altLang="ko-KR" dirty="0" err="1"/>
              <a:t>busan</a:t>
            </a:r>
            <a:endParaRPr lang="en-US" altLang="ko-KR" dirty="0"/>
          </a:p>
          <a:p>
            <a:r>
              <a:rPr lang="en-US" altLang="ko-KR" dirty="0" err="1"/>
              <a:t>seoul</a:t>
            </a:r>
            <a:endParaRPr lang="en-US" altLang="ko-KR" dirty="0"/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897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컬렉션과 </a:t>
            </a:r>
            <a:r>
              <a:rPr lang="ko-KR" altLang="en-US" dirty="0" err="1" smtClean="0"/>
              <a:t>제네릭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컬렉션은 </a:t>
            </a:r>
            <a:r>
              <a:rPr lang="ko-KR" altLang="en-US" dirty="0" err="1" smtClean="0"/>
              <a:t>제네릭</a:t>
            </a:r>
            <a:r>
              <a:rPr lang="en-US" altLang="ko-KR" dirty="0" smtClean="0"/>
              <a:t>(generics)</a:t>
            </a:r>
            <a:r>
              <a:rPr lang="ko-KR" altLang="en-US" dirty="0" smtClean="0"/>
              <a:t> 기법으로 구현됨</a:t>
            </a:r>
            <a:endParaRPr lang="en-US" altLang="ko-KR" dirty="0" smtClean="0"/>
          </a:p>
          <a:p>
            <a:r>
              <a:rPr lang="ko-KR" altLang="en-US" dirty="0" smtClean="0">
                <a:sym typeface="Wingdings" pitchFamily="2" charset="2"/>
              </a:rPr>
              <a:t>컬렉션의 요소는 객체만 사용 가능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기본적으로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, char, double </a:t>
            </a:r>
            <a:r>
              <a:rPr lang="ko-KR" altLang="en-US" dirty="0" smtClean="0">
                <a:sym typeface="Wingdings" pitchFamily="2" charset="2"/>
              </a:rPr>
              <a:t>등의 기본 타입 사용 불가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JDK 1.5</a:t>
            </a:r>
            <a:r>
              <a:rPr lang="ko-KR" altLang="en-US" dirty="0" smtClean="0">
                <a:sym typeface="Wingdings" pitchFamily="2" charset="2"/>
              </a:rPr>
              <a:t>부터 자동 </a:t>
            </a:r>
            <a:r>
              <a:rPr lang="ko-KR" altLang="en-US" dirty="0" err="1" smtClean="0">
                <a:sym typeface="Wingdings" pitchFamily="2" charset="2"/>
              </a:rPr>
              <a:t>박싱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err="1" smtClean="0">
                <a:sym typeface="Wingdings" pitchFamily="2" charset="2"/>
              </a:rPr>
              <a:t>언박싱</a:t>
            </a:r>
            <a:r>
              <a:rPr lang="ko-KR" altLang="en-US" dirty="0" smtClean="0">
                <a:sym typeface="Wingdings" pitchFamily="2" charset="2"/>
              </a:rPr>
              <a:t> 기능으로 기본 타입 사용 가능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err="1"/>
              <a:t>제네릭</a:t>
            </a:r>
            <a:endParaRPr lang="en-US" altLang="ko-KR" dirty="0"/>
          </a:p>
          <a:p>
            <a:pPr lvl="1"/>
            <a:r>
              <a:rPr lang="ko-KR" altLang="en-US" dirty="0"/>
              <a:t>특정 타입만 다루지 않고</a:t>
            </a:r>
            <a:r>
              <a:rPr lang="en-US" altLang="ko-KR" dirty="0"/>
              <a:t>,</a:t>
            </a:r>
            <a:r>
              <a:rPr lang="ko-KR" altLang="en-US" dirty="0"/>
              <a:t> 여러 종류의 타입으로 변신할 수 있도록 클래스나 </a:t>
            </a:r>
            <a:r>
              <a:rPr lang="ko-KR" altLang="en-US" dirty="0" err="1"/>
              <a:t>메소드를</a:t>
            </a:r>
            <a:r>
              <a:rPr lang="ko-KR" altLang="en-US" dirty="0"/>
              <a:t> 일반화시키는 기법</a:t>
            </a:r>
            <a:endParaRPr lang="en-US" altLang="ko-KR" dirty="0"/>
          </a:p>
          <a:p>
            <a:pPr lvl="2"/>
            <a:r>
              <a:rPr lang="en-US" altLang="ko-KR" dirty="0"/>
              <a:t>&lt;E&gt;, &lt;K&gt;, &lt;V&gt; : </a:t>
            </a:r>
            <a:r>
              <a:rPr lang="ko-KR" altLang="en-US" dirty="0"/>
              <a:t>타입 매개 변수</a:t>
            </a:r>
            <a:endParaRPr lang="en-US" altLang="ko-KR" dirty="0"/>
          </a:p>
          <a:p>
            <a:pPr lvl="3"/>
            <a:r>
              <a:rPr lang="ko-KR" altLang="en-US" dirty="0" smtClean="0"/>
              <a:t>요소 타입을 일반화한 타입</a:t>
            </a:r>
            <a:endParaRPr lang="en-US" altLang="ko-KR" dirty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사례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벡터 </a:t>
            </a:r>
            <a:r>
              <a:rPr lang="en-US" altLang="ko-KR" dirty="0" smtClean="0"/>
              <a:t>: Vector&lt;E&gt;</a:t>
            </a:r>
          </a:p>
          <a:p>
            <a:pPr lvl="2"/>
            <a:r>
              <a:rPr lang="en-US" altLang="ko-KR" dirty="0" smtClean="0"/>
              <a:t>E</a:t>
            </a:r>
            <a:r>
              <a:rPr lang="ko-KR" altLang="en-US" dirty="0"/>
              <a:t>에 특정 타입으로 구체화</a:t>
            </a:r>
            <a:endParaRPr lang="en-US" altLang="ko-KR" dirty="0"/>
          </a:p>
          <a:p>
            <a:pPr lvl="2"/>
            <a:r>
              <a:rPr lang="ko-KR" altLang="en-US" dirty="0" smtClean="0"/>
              <a:t>정수만 </a:t>
            </a:r>
            <a:r>
              <a:rPr lang="ko-KR" altLang="en-US" dirty="0"/>
              <a:t>다루는 벡터 </a:t>
            </a:r>
            <a:r>
              <a:rPr lang="en-US" altLang="ko-KR" dirty="0">
                <a:sym typeface="Wingdings" pitchFamily="2" charset="2"/>
              </a:rPr>
              <a:t>Vector&lt;Integer</a:t>
            </a:r>
            <a:r>
              <a:rPr lang="en-US" altLang="ko-KR" dirty="0" smtClean="0">
                <a:sym typeface="Wingdings" pitchFamily="2" charset="2"/>
              </a:rPr>
              <a:t>&gt;</a:t>
            </a:r>
          </a:p>
          <a:p>
            <a:pPr lvl="2"/>
            <a:r>
              <a:rPr lang="ko-KR" altLang="en-US" dirty="0" smtClean="0">
                <a:sym typeface="Wingdings" pitchFamily="2" charset="2"/>
              </a:rPr>
              <a:t>문자열만 </a:t>
            </a:r>
            <a:r>
              <a:rPr lang="ko-KR" altLang="en-US" dirty="0">
                <a:sym typeface="Wingdings" pitchFamily="2" charset="2"/>
              </a:rPr>
              <a:t>다루는 벡터 </a:t>
            </a:r>
            <a:r>
              <a:rPr lang="en-US" altLang="ko-KR" dirty="0">
                <a:sym typeface="Wingdings" pitchFamily="2" charset="2"/>
              </a:rPr>
              <a:t>Vector&lt;String&gt;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158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제네릭과</a:t>
            </a:r>
            <a:r>
              <a:rPr lang="ko-KR" altLang="en-US" dirty="0" smtClean="0"/>
              <a:t>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제네릭에서</a:t>
            </a:r>
            <a:r>
              <a:rPr lang="ko-KR" altLang="en-US" dirty="0" smtClean="0"/>
              <a:t> 배열의 제한</a:t>
            </a:r>
            <a:endParaRPr lang="en-US" altLang="ko-KR" dirty="0" smtClean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클래스 또는 인터페이스의 배열을 </a:t>
            </a:r>
            <a:r>
              <a:rPr lang="ko-KR" altLang="en-US" dirty="0" smtClean="0"/>
              <a:t>허용하지 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타입의 배열도 허용되지 않음</a:t>
            </a:r>
            <a:endParaRPr lang="en-US" altLang="ko-KR" dirty="0" smtClean="0"/>
          </a:p>
          <a:p>
            <a:pPr marL="685800" lvl="2" indent="0">
              <a:buNone/>
            </a:pPr>
            <a:endParaRPr lang="en-US" altLang="ko-KR" dirty="0" smtClean="0"/>
          </a:p>
          <a:p>
            <a:pPr lvl="2"/>
            <a:r>
              <a:rPr lang="ko-KR" altLang="en-US" dirty="0" smtClean="0"/>
              <a:t>앞 예제에서는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타입으로 배열 생성 후 실제 사용할 때 타입 캐스팅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타입 매개변수의 배열에 </a:t>
            </a:r>
            <a:r>
              <a:rPr lang="ko-KR" altLang="en-US" dirty="0" err="1" smtClean="0"/>
              <a:t>레퍼런스</a:t>
            </a:r>
            <a:r>
              <a:rPr lang="ko-KR" altLang="en-US" dirty="0" err="1"/>
              <a:t>는</a:t>
            </a:r>
            <a:r>
              <a:rPr lang="ko-KR" altLang="en-US" dirty="0" smtClean="0"/>
              <a:t> 허용</a:t>
            </a:r>
            <a:endParaRPr lang="en-US" altLang="ko-KR" dirty="0" smtClean="0"/>
          </a:p>
          <a:p>
            <a:pPr marL="1143000" lvl="3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302133"/>
            <a:ext cx="44944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sv-SE" altLang="ko-KR" sz="1400" strike="sngStrike" dirty="0"/>
              <a:t>GStack&lt;Integer&gt;[] gs = new GStack&lt;Integer&gt;[10];</a:t>
            </a:r>
            <a:endParaRPr lang="en-US" altLang="ko-KR" sz="1400" strike="sngStrike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03648" y="3341302"/>
            <a:ext cx="16561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strike="sngStrike" dirty="0"/>
              <a:t>T[] a = new T[10</a:t>
            </a:r>
            <a:r>
              <a:rPr lang="en-US" altLang="ko-KR" sz="1400" strike="sngStrike" dirty="0" smtClean="0"/>
              <a:t>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544" y="5085184"/>
            <a:ext cx="266429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void </a:t>
            </a:r>
            <a:r>
              <a:rPr lang="en-US" altLang="ko-KR" sz="1400" dirty="0" err="1"/>
              <a:t>myArray</a:t>
            </a:r>
            <a:r>
              <a:rPr lang="en-US" altLang="ko-KR" sz="1400" dirty="0"/>
              <a:t>(T[] a) {....}</a:t>
            </a:r>
            <a:endParaRPr lang="en-US" altLang="ko-KR" sz="1400" strike="sngStrike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98544" y="4293096"/>
            <a:ext cx="475763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return (T)</a:t>
            </a:r>
            <a:r>
              <a:rPr lang="en-US" altLang="ko-KR" sz="1400" dirty="0" err="1"/>
              <a:t>stck</a:t>
            </a:r>
            <a:r>
              <a:rPr lang="en-US" altLang="ko-KR" sz="1400" dirty="0"/>
              <a:t>[</a:t>
            </a:r>
            <a:r>
              <a:rPr lang="en-US" altLang="ko-KR" sz="1400" dirty="0" err="1"/>
              <a:t>tos</a:t>
            </a:r>
            <a:r>
              <a:rPr lang="en-US" altLang="ko-KR" sz="1400" dirty="0"/>
              <a:t>]; // </a:t>
            </a:r>
            <a:r>
              <a:rPr lang="ko-KR" altLang="en-US" sz="1400" dirty="0"/>
              <a:t>타입 매개 변수 </a:t>
            </a:r>
            <a:r>
              <a:rPr lang="en-US" altLang="ko-KR" sz="1400" dirty="0"/>
              <a:t>T</a:t>
            </a:r>
            <a:r>
              <a:rPr lang="ko-KR" altLang="en-US" sz="1400" dirty="0"/>
              <a:t>타입으로 캐스팅</a:t>
            </a:r>
            <a:endParaRPr lang="en-US" altLang="ko-KR" sz="14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202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en-US" altLang="ko-KR" dirty="0" smtClean="0"/>
              <a:t> </a:t>
            </a:r>
            <a:r>
              <a:rPr lang="ko-KR" altLang="en-US" smtClean="0"/>
              <a:t>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때는 컴파일러가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인자를 통해 이미 타입을 알고 있으므로 타입을 명시하지 않아도 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err="1" smtClean="0"/>
              <a:t>sa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String[], </a:t>
            </a:r>
            <a:r>
              <a:rPr lang="en-US" altLang="ko-KR" dirty="0" err="1" smtClean="0"/>
              <a:t>gss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GStack</a:t>
            </a:r>
            <a:r>
              <a:rPr lang="en-US" altLang="ko-KR" dirty="0" smtClean="0"/>
              <a:t>&lt;String&gt; </a:t>
            </a:r>
            <a:r>
              <a:rPr lang="ko-KR" altLang="en-US" dirty="0" smtClean="0"/>
              <a:t>타입이므로 </a:t>
            </a:r>
            <a:r>
              <a:rPr lang="en-US" altLang="ko-KR" dirty="0" smtClean="0"/>
              <a:t>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유추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844824"/>
            <a:ext cx="449444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GenericMethodEx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static </a:t>
            </a:r>
            <a:r>
              <a:rPr lang="en-US" altLang="ko-KR" sz="1400" b="1" dirty="0"/>
              <a:t>&lt;T&gt;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toStack</a:t>
            </a:r>
            <a:r>
              <a:rPr lang="en-US" altLang="ko-KR" sz="1400" dirty="0"/>
              <a:t>(</a:t>
            </a:r>
            <a:r>
              <a:rPr lang="en-US" altLang="ko-KR" sz="1400" b="1" dirty="0"/>
              <a:t>T</a:t>
            </a:r>
            <a:r>
              <a:rPr lang="en-US" altLang="ko-KR" sz="1400" dirty="0"/>
              <a:t>[] a, </a:t>
            </a:r>
            <a:r>
              <a:rPr lang="en-US" altLang="ko-KR" sz="1400" dirty="0" err="1"/>
              <a:t>GStack</a:t>
            </a:r>
            <a:r>
              <a:rPr lang="en-US" altLang="ko-KR" sz="1400" dirty="0"/>
              <a:t>&lt;</a:t>
            </a:r>
            <a:r>
              <a:rPr lang="en-US" altLang="ko-KR" sz="1400" b="1" dirty="0"/>
              <a:t>T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nn-NO" altLang="ko-KR" sz="1400" dirty="0" smtClean="0"/>
              <a:t>		for </a:t>
            </a:r>
            <a:r>
              <a:rPr lang="nn-NO" altLang="ko-KR" sz="1400" dirty="0"/>
              <a:t>(int i = 0; i &lt; a.length; i++)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gs.push</a:t>
            </a:r>
            <a:r>
              <a:rPr lang="en-US" altLang="ko-KR" sz="1400" dirty="0" smtClean="0"/>
              <a:t>(a[i</a:t>
            </a:r>
            <a:r>
              <a:rPr lang="en-US" altLang="ko-KR" sz="1400" dirty="0"/>
              <a:t>]);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strike="sngStrik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59632" y="4581128"/>
            <a:ext cx="639043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String[] </a:t>
            </a:r>
            <a:r>
              <a:rPr lang="en-US" altLang="ko-KR" sz="1400" dirty="0" err="1"/>
              <a:t>sa</a:t>
            </a:r>
            <a:r>
              <a:rPr lang="en-US" altLang="ko-KR" sz="1400" dirty="0"/>
              <a:t> = new String[100];</a:t>
            </a:r>
          </a:p>
          <a:p>
            <a:r>
              <a:rPr lang="en-US" altLang="ko-KR" sz="1400" dirty="0" err="1"/>
              <a:t>GStack</a:t>
            </a:r>
            <a:r>
              <a:rPr lang="en-US" altLang="ko-KR" sz="1400" dirty="0"/>
              <a:t>&lt;String&gt; </a:t>
            </a:r>
            <a:r>
              <a:rPr lang="en-US" altLang="ko-KR" sz="1400" dirty="0" err="1"/>
              <a:t>gss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GStack</a:t>
            </a:r>
            <a:r>
              <a:rPr lang="en-US" altLang="ko-KR" sz="1400" dirty="0"/>
              <a:t>&lt;String&gt;();</a:t>
            </a:r>
          </a:p>
          <a:p>
            <a:r>
              <a:rPr lang="en-US" altLang="ko-KR" sz="1400" dirty="0" err="1"/>
              <a:t>GenericMethodEx.toStack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gss</a:t>
            </a:r>
            <a:r>
              <a:rPr lang="en-US" altLang="ko-KR" sz="1400" dirty="0" smtClean="0"/>
              <a:t>); // </a:t>
            </a:r>
            <a:r>
              <a:rPr lang="ko-KR" altLang="en-US" sz="1400" dirty="0" smtClean="0"/>
              <a:t>타입 매개 변수 </a:t>
            </a:r>
            <a:r>
              <a:rPr lang="en-US" altLang="ko-KR" sz="1400" dirty="0" smtClean="0"/>
              <a:t>T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String </a:t>
            </a:r>
            <a:r>
              <a:rPr lang="ko-KR" altLang="en-US" sz="1400" dirty="0" smtClean="0"/>
              <a:t>으로 유추함</a:t>
            </a:r>
            <a:endParaRPr lang="en-US" altLang="ko-KR" sz="1400" strike="sngStrike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943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내용을 반대로 만드는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1472" y="1285860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예제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7-9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GStack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이용하여 주어진 스택의 내용을 반대로 만드는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제네릭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reverse()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571" y="2132856"/>
            <a:ext cx="435714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GenericMethodExample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// T</a:t>
            </a:r>
            <a:r>
              <a:rPr lang="ko-KR" altLang="en-US" sz="1200" dirty="0" smtClean="0"/>
              <a:t>가 타입 매개 변수인 제네릭 </a:t>
            </a:r>
            <a:r>
              <a:rPr lang="ko-KR" altLang="en-US" sz="1200" dirty="0" err="1" smtClean="0"/>
              <a:t>메소드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</a:t>
            </a:r>
            <a:r>
              <a:rPr lang="en-US" altLang="ko-KR" sz="1200" b="1" dirty="0"/>
              <a:t>static &lt;T&gt;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 reverse(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 a) </a:t>
            </a:r>
            <a:r>
              <a:rPr lang="en-US" altLang="ko-KR" sz="1200" dirty="0"/>
              <a:t>{ </a:t>
            </a:r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GStack</a:t>
            </a:r>
            <a:r>
              <a:rPr lang="en-US" altLang="ko-KR" sz="1200" b="1" dirty="0" smtClean="0"/>
              <a:t>&lt;T</a:t>
            </a:r>
            <a:r>
              <a:rPr lang="en-US" altLang="ko-KR" sz="1200" b="1" dirty="0"/>
              <a:t>&gt; s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&lt;T&gt;(); </a:t>
            </a:r>
            <a:endParaRPr lang="ko-KR" altLang="en-US" sz="1200" b="1" dirty="0"/>
          </a:p>
          <a:p>
            <a:pPr defTabSz="180000"/>
            <a:r>
              <a:rPr lang="en-US" altLang="ko-KR" sz="1200" dirty="0" smtClean="0"/>
              <a:t>		while </a:t>
            </a:r>
            <a:r>
              <a:rPr lang="en-US" altLang="ko-KR" sz="1200" dirty="0"/>
              <a:t>(true) {</a:t>
            </a:r>
          </a:p>
          <a:p>
            <a:pPr defTabSz="180000"/>
            <a:r>
              <a:rPr lang="en-US" altLang="ko-KR" sz="1200" dirty="0" smtClean="0"/>
              <a:t>			T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a.pop</a:t>
            </a:r>
            <a:r>
              <a:rPr lang="en-US" altLang="ko-KR" sz="1200" dirty="0"/>
              <a:t>(); // </a:t>
            </a:r>
            <a:r>
              <a:rPr lang="ko-KR" altLang="en-US" sz="1200" dirty="0"/>
              <a:t>원래 </a:t>
            </a:r>
            <a:r>
              <a:rPr lang="ko-KR" altLang="en-US" sz="1200" dirty="0" err="1"/>
              <a:t>스택에서</a:t>
            </a:r>
            <a:r>
              <a:rPr lang="ko-KR" altLang="en-US" sz="1200" dirty="0"/>
              <a:t> 요소 하나를 꺼냄</a:t>
            </a:r>
          </a:p>
          <a:p>
            <a:pPr defTabSz="180000"/>
            <a:r>
              <a:rPr lang="en-US" altLang="ko-KR" sz="1200" dirty="0" smtClean="0"/>
              <a:t>			if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==null) // </a:t>
            </a:r>
            <a:r>
              <a:rPr lang="ko-KR" altLang="en-US" sz="1200" dirty="0" err="1"/>
              <a:t>스택이</a:t>
            </a:r>
            <a:r>
              <a:rPr lang="ko-KR" altLang="en-US" sz="1200" dirty="0"/>
              <a:t> 비었음</a:t>
            </a:r>
          </a:p>
          <a:p>
            <a:pPr defTabSz="180000"/>
            <a:r>
              <a:rPr lang="en-US" altLang="ko-KR" sz="1200" dirty="0" smtClean="0"/>
              <a:t>				break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else 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s.push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tmp</a:t>
            </a:r>
            <a:r>
              <a:rPr lang="en-US" altLang="ko-KR" sz="1200" dirty="0"/>
              <a:t>); // </a:t>
            </a:r>
            <a:r>
              <a:rPr lang="ko-KR" altLang="en-US" sz="1200" dirty="0"/>
              <a:t>새 </a:t>
            </a:r>
            <a:r>
              <a:rPr lang="ko-KR" altLang="en-US" sz="1200" dirty="0" err="1"/>
              <a:t>스택에</a:t>
            </a:r>
            <a:r>
              <a:rPr lang="ko-KR" altLang="en-US" sz="1200" dirty="0"/>
              <a:t> 요소를 삽입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return </a:t>
            </a:r>
            <a:r>
              <a:rPr lang="en-US" altLang="ko-KR" sz="1200" dirty="0"/>
              <a:t>s; // </a:t>
            </a:r>
            <a:r>
              <a:rPr lang="ko-KR" altLang="en-US" sz="1200" dirty="0"/>
              <a:t>새 </a:t>
            </a:r>
            <a:r>
              <a:rPr lang="ko-KR" altLang="en-US" sz="1200" dirty="0" err="1"/>
              <a:t>스택을</a:t>
            </a:r>
            <a:r>
              <a:rPr lang="ko-KR" altLang="en-US" sz="1200" dirty="0"/>
              <a:t> 반환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716016" y="2132856"/>
            <a:ext cx="3429024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// Double </a:t>
            </a:r>
            <a:r>
              <a:rPr lang="ko-KR" altLang="en-US" sz="1200" dirty="0" smtClean="0"/>
              <a:t>타입의 </a:t>
            </a:r>
            <a:r>
              <a:rPr lang="en-US" altLang="ko-KR" sz="1200" dirty="0" err="1" smtClean="0"/>
              <a:t>GStack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GStack</a:t>
            </a:r>
            <a:r>
              <a:rPr lang="en-US" altLang="ko-KR" sz="1200" b="1" dirty="0" smtClean="0"/>
              <a:t>&lt;Double&gt; </a:t>
            </a:r>
            <a:r>
              <a:rPr lang="en-US" altLang="ko-KR" sz="1200" b="1" dirty="0" err="1" smtClean="0"/>
              <a:t>gs</a:t>
            </a:r>
            <a:r>
              <a:rPr lang="en-US" altLang="ko-KR" sz="1200" b="1" dirty="0" smtClean="0"/>
              <a:t> = </a:t>
            </a:r>
          </a:p>
          <a:p>
            <a:pPr defTabSz="180000"/>
            <a:r>
              <a:rPr lang="en-US" altLang="ko-KR" sz="1200" b="1" dirty="0" smtClean="0"/>
              <a:t>				new </a:t>
            </a:r>
            <a:r>
              <a:rPr lang="en-US" altLang="ko-KR" sz="1200" b="1" dirty="0" err="1" smtClean="0"/>
              <a:t>GStack</a:t>
            </a:r>
            <a:r>
              <a:rPr lang="en-US" altLang="ko-KR" sz="1200" b="1" dirty="0" smtClean="0"/>
              <a:t>&lt;Double&gt;(); 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// 5</a:t>
            </a:r>
            <a:r>
              <a:rPr lang="ko-KR" altLang="en-US" sz="1200" dirty="0" smtClean="0"/>
              <a:t>개의 요소를 </a:t>
            </a:r>
            <a:r>
              <a:rPr lang="ko-KR" altLang="en-US" sz="1200" dirty="0" err="1" smtClean="0"/>
              <a:t>스택에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push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for 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&lt;5;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 {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gs.push</a:t>
            </a:r>
            <a:r>
              <a:rPr lang="en-US" altLang="ko-KR" sz="1200" dirty="0" smtClean="0"/>
              <a:t>(new Double(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)); 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gs</a:t>
            </a:r>
            <a:r>
              <a:rPr lang="en-US" altLang="ko-KR" sz="1200" b="1" dirty="0" smtClean="0"/>
              <a:t> = reverse(</a:t>
            </a:r>
            <a:r>
              <a:rPr lang="en-US" altLang="ko-KR" sz="1200" b="1" dirty="0" err="1" smtClean="0"/>
              <a:t>gs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for 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&lt;5;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(gs.pop());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257088" y="3979515"/>
            <a:ext cx="388248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en-US" altLang="ko-KR" dirty="0"/>
              <a:t>0.0</a:t>
            </a:r>
          </a:p>
          <a:p>
            <a:r>
              <a:rPr lang="en-US" altLang="ko-KR" dirty="0"/>
              <a:t>1.0</a:t>
            </a:r>
          </a:p>
          <a:p>
            <a:r>
              <a:rPr lang="en-US" altLang="ko-KR" dirty="0"/>
              <a:t>2.0</a:t>
            </a:r>
          </a:p>
          <a:p>
            <a:r>
              <a:rPr lang="en-US" altLang="ko-KR" dirty="0"/>
              <a:t>3.0</a:t>
            </a:r>
          </a:p>
          <a:p>
            <a:r>
              <a:rPr lang="en-US" altLang="ko-KR" dirty="0"/>
              <a:t>4.0</a:t>
            </a:r>
          </a:p>
        </p:txBody>
      </p:sp>
    </p:spTree>
    <p:extLst>
      <p:ext uri="{BB962C8B-B14F-4D97-AF65-F5344CB8AC3E}">
        <p14:creationId xmlns="" xmlns:p14="http://schemas.microsoft.com/office/powerpoint/2010/main" val="42675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제네릭의</a:t>
            </a:r>
            <a:r>
              <a:rPr lang="ko-KR" altLang="en-US" dirty="0" smtClean="0"/>
              <a:t> 장</a:t>
            </a:r>
            <a:r>
              <a:rPr lang="ko-KR" altLang="en-US" dirty="0"/>
              <a:t>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컬렉션과 같은 컨테이너 클래스에 유연성을 해치지 않으며 </a:t>
            </a:r>
            <a:r>
              <a:rPr lang="en-US" altLang="ko-KR" dirty="0" smtClean="0"/>
              <a:t>type-awareness</a:t>
            </a:r>
            <a:r>
              <a:rPr lang="ko-KR" altLang="en-US" dirty="0" smtClean="0"/>
              <a:t>를 첨가</a:t>
            </a:r>
            <a:endParaRPr lang="en-US" altLang="ko-KR" dirty="0" smtClean="0"/>
          </a:p>
          <a:p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type-awareness </a:t>
            </a:r>
            <a:r>
              <a:rPr lang="ko-KR" altLang="en-US" dirty="0" smtClean="0"/>
              <a:t>첨가</a:t>
            </a:r>
            <a:endParaRPr lang="en-US" altLang="ko-KR" dirty="0" smtClean="0"/>
          </a:p>
          <a:p>
            <a:r>
              <a:rPr lang="ko-KR" altLang="en-US" dirty="0" smtClean="0"/>
              <a:t>컴파일 시에 타입이 결정되어 보다 안전한 프로그래밍 가능</a:t>
            </a:r>
            <a:endParaRPr lang="en-US" altLang="ko-KR" dirty="0" smtClean="0"/>
          </a:p>
          <a:p>
            <a:r>
              <a:rPr lang="ko-KR" altLang="en-US" dirty="0" smtClean="0"/>
              <a:t>개발 시 다운캐스팅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타입 캐스팅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절차 불필요</a:t>
            </a:r>
            <a:endParaRPr lang="en-US" altLang="ko-KR" dirty="0" smtClean="0"/>
          </a:p>
          <a:p>
            <a:r>
              <a:rPr lang="ko-KR" altLang="en-US" dirty="0" smtClean="0"/>
              <a:t>런타임 타입 충돌 문제 방지</a:t>
            </a:r>
            <a:endParaRPr lang="en-US" altLang="ko-KR" dirty="0" smtClean="0"/>
          </a:p>
          <a:p>
            <a:r>
              <a:rPr lang="en-US" altLang="ko-KR" dirty="0" err="1" smtClean="0"/>
              <a:t>ClassCastException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85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제네릭의</a:t>
            </a:r>
            <a:r>
              <a:rPr lang="ko-KR" altLang="en-US" dirty="0" smtClean="0"/>
              <a:t> 기본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JDK 1.5</a:t>
            </a:r>
            <a:r>
              <a:rPr lang="ko-KR" altLang="en-US" dirty="0" smtClean="0"/>
              <a:t>에서 도입</a:t>
            </a:r>
            <a:r>
              <a:rPr lang="en-US" altLang="ko-KR" dirty="0" smtClean="0"/>
              <a:t>(2004</a:t>
            </a:r>
            <a:r>
              <a:rPr lang="ko-KR" altLang="en-US" dirty="0" smtClean="0"/>
              <a:t>년 기점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모든 종류의 데이터 타입을 다룰 수 있도록 일반화된 타입 매개 변수로 클래스나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작성하는 기법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템플리트</a:t>
            </a:r>
            <a:r>
              <a:rPr lang="en-US" altLang="ko-KR" dirty="0" smtClean="0"/>
              <a:t>(template)</a:t>
            </a:r>
            <a:r>
              <a:rPr lang="ko-KR" altLang="en-US" dirty="0" smtClean="0"/>
              <a:t>와 동일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3955942"/>
            <a:ext cx="244867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class Stack&lt;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&gt; {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void push(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element) { ... }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pop() { ... }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37060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제네릭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4008" y="3477224"/>
            <a:ext cx="25922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void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push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(Integer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element)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Integer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pop()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>
            <a:stCxn id="5" idx="3"/>
            <a:endCxn id="7" idx="1"/>
          </p:cNvCxnSpPr>
          <p:nvPr/>
        </p:nvCxnSpPr>
        <p:spPr>
          <a:xfrm flipV="1">
            <a:off x="2916220" y="3892723"/>
            <a:ext cx="1727788" cy="755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/>
          <p:cNvSpPr/>
          <p:nvPr/>
        </p:nvSpPr>
        <p:spPr>
          <a:xfrm>
            <a:off x="7740352" y="4120796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7740352" y="3954278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123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7740352" y="3811926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-345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7740352" y="3662928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7740352" y="3234198"/>
            <a:ext cx="936104" cy="1197132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4008" y="4853336"/>
            <a:ext cx="25922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void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push(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element)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pop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7740352" y="5556866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“Java”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7740352" y="5390348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“C++”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순서도: 연결자 16"/>
          <p:cNvSpPr/>
          <p:nvPr/>
        </p:nvSpPr>
        <p:spPr>
          <a:xfrm>
            <a:off x="7740352" y="5247996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“C#”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7740352" y="5098998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“Good”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7740352" y="4670268"/>
            <a:ext cx="936104" cy="1197132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화살표 연결선 19"/>
          <p:cNvCxnSpPr>
            <a:stCxn id="5" idx="3"/>
            <a:endCxn id="14" idx="1"/>
          </p:cNvCxnSpPr>
          <p:nvPr/>
        </p:nvCxnSpPr>
        <p:spPr>
          <a:xfrm>
            <a:off x="2916220" y="4648440"/>
            <a:ext cx="1727788" cy="620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243418">
            <a:off x="2968757" y="4057691"/>
            <a:ext cx="143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Stack&lt;Integer&gt;</a:t>
            </a:r>
          </a:p>
        </p:txBody>
      </p:sp>
      <p:sp>
        <p:nvSpPr>
          <p:cNvPr id="22" name="TextBox 21"/>
          <p:cNvSpPr txBox="1"/>
          <p:nvPr/>
        </p:nvSpPr>
        <p:spPr>
          <a:xfrm rot="1152469">
            <a:off x="3055075" y="4945109"/>
            <a:ext cx="1332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Stack&lt;String&gt;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64490" y="310789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정수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49074" y="571351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문자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스택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7913" y="5369114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특정 타입으로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구체화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061592" y="2845127"/>
            <a:ext cx="889466" cy="272415"/>
          </a:xfrm>
          <a:prstGeom prst="wedgeRoundRectCallout">
            <a:avLst>
              <a:gd name="adj1" fmla="val 39064"/>
              <a:gd name="adj2" fmla="val 10792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정수만 저장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6948264" y="6035428"/>
            <a:ext cx="1116123" cy="272415"/>
          </a:xfrm>
          <a:prstGeom prst="wedgeRoundRectCallout">
            <a:avLst>
              <a:gd name="adj1" fmla="val 30839"/>
              <a:gd name="adj2" fmla="val -14382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문자열만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72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Stack&lt;E&gt;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JDK </a:t>
            </a:r>
            <a:r>
              <a:rPr lang="ko-KR" altLang="en-US" dirty="0" smtClean="0"/>
              <a:t>매뉴얼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57" y="1484784"/>
            <a:ext cx="642517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17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Vector&lt;E&gt;</a:t>
            </a:r>
            <a:r>
              <a:rPr lang="ko-KR" altLang="en-US" dirty="0" smtClean="0"/>
              <a:t>의 특성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java.util.Vector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&lt;E&gt;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 </a:t>
            </a:r>
            <a:r>
              <a:rPr lang="ko-KR" altLang="en-US" dirty="0" smtClean="0"/>
              <a:t>대신 요소로 사용할 특정 타입으로 구체화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객체들을 삽입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검색하는 컨테이너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배열의 길이 제한 극복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원소의 개수가 넘쳐나면 자동으로 길이 조절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</a:t>
            </a:r>
            <a:r>
              <a:rPr lang="ko-KR" altLang="en-US" dirty="0" smtClean="0"/>
              <a:t>에 삽입 가능한 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</a:t>
            </a:r>
            <a:r>
              <a:rPr lang="en-US" altLang="ko-KR" dirty="0" smtClean="0"/>
              <a:t>, null</a:t>
            </a:r>
          </a:p>
          <a:p>
            <a:pPr lvl="2"/>
            <a:r>
              <a:rPr lang="ko-KR" altLang="en-US" dirty="0" smtClean="0"/>
              <a:t>기본 타입</a:t>
            </a:r>
            <a:r>
              <a:rPr lang="en-US" altLang="ko-KR" dirty="0" smtClean="0"/>
              <a:t>(Wrapper </a:t>
            </a:r>
            <a:r>
              <a:rPr lang="ko-KR" altLang="en-US" dirty="0" smtClean="0"/>
              <a:t>객체로 만들든지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자동박싱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언박싱</a:t>
            </a:r>
            <a:r>
              <a:rPr lang="ko-KR" altLang="en-US" dirty="0" smtClean="0"/>
              <a:t> 사용하든지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Vector</a:t>
            </a:r>
            <a:r>
              <a:rPr lang="ko-KR" altLang="en-US" dirty="0" smtClean="0"/>
              <a:t>에 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벡터의 맨 뒤에 객체 추가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공간이 모자라면 자동 늘림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벡터 중간에 객체 삽입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삽입된 뒤의 객체는 뒤로 하나씩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</a:t>
            </a:r>
            <a:r>
              <a:rPr lang="ko-KR" altLang="en-US" dirty="0" smtClean="0"/>
              <a:t>에서 객체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임의의 위치에 있는 객체 삭제 가능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 삭제 후 자동 자리 이동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708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88" y="2780928"/>
            <a:ext cx="65817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Vector&lt;Integer&gt; </a:t>
            </a:r>
            <a:r>
              <a:rPr lang="ko-KR" altLang="en-US" dirty="0" smtClean="0"/>
              <a:t>컬렉션 내부 구성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899592" y="2303602"/>
            <a:ext cx="2376264" cy="442674"/>
          </a:xfrm>
          <a:prstGeom prst="wedgeRoundRectCallout">
            <a:avLst>
              <a:gd name="adj1" fmla="val 17567"/>
              <a:gd name="adj2" fmla="val 11023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add()</a:t>
            </a:r>
            <a:r>
              <a:rPr lang="ko-KR" altLang="en-US" sz="1000" dirty="0" smtClean="0"/>
              <a:t>를 이용하여 요소를 삽입하고 </a:t>
            </a:r>
            <a:r>
              <a:rPr lang="en-US" altLang="ko-KR" sz="1000" dirty="0" smtClean="0"/>
              <a:t>get()</a:t>
            </a:r>
            <a:r>
              <a:rPr lang="ko-KR" altLang="en-US" sz="1000" dirty="0" smtClean="0"/>
              <a:t>을 이용하여 요소를 검색합니다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2240974" y="1556792"/>
            <a:ext cx="495570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Vector&lt;Integer&gt; v = new Vector&lt;Integer</a:t>
            </a:r>
            <a:r>
              <a:rPr lang="en-US" altLang="ko-KR" dirty="0" smtClean="0"/>
              <a:t>&gt;();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321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타입 매개 변수 </a:t>
            </a:r>
            <a:r>
              <a:rPr lang="ko-KR" altLang="en-US" smtClean="0"/>
              <a:t>사용하지 않는 경우 경고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49727" y="6351876"/>
            <a:ext cx="589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Vector&lt;</a:t>
            </a:r>
            <a:r>
              <a:rPr lang="en-US" altLang="ko-KR" sz="1400" dirty="0" smtClean="0">
                <a:solidFill>
                  <a:srgbClr val="FF0000"/>
                </a:solidFill>
              </a:rPr>
              <a:t>Integer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나 </a:t>
            </a:r>
            <a:r>
              <a:rPr lang="en-US" altLang="ko-KR" sz="1400" dirty="0" smtClean="0"/>
              <a:t>Vector&lt;</a:t>
            </a:r>
            <a:r>
              <a:rPr lang="en-US" altLang="ko-KR" sz="1400" dirty="0" smtClean="0">
                <a:solidFill>
                  <a:srgbClr val="FF0000"/>
                </a:solidFill>
              </a:rPr>
              <a:t>String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등 타입 매개 변수를 사용하여야 함</a:t>
            </a:r>
            <a:endParaRPr lang="ko-KR" altLang="en-US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98283"/>
            <a:ext cx="693420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467" y="3592727"/>
            <a:ext cx="45910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1403648" y="3985752"/>
            <a:ext cx="1224136" cy="442674"/>
          </a:xfrm>
          <a:prstGeom prst="wedgeRoundRectCallout">
            <a:avLst>
              <a:gd name="adj1" fmla="val 91794"/>
              <a:gd name="adj2" fmla="val -15776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Vector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로만 사용하면 경고 발생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87824" y="3455148"/>
            <a:ext cx="720080" cy="16372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11960" y="3444998"/>
            <a:ext cx="720080" cy="16372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562475" y="3829050"/>
            <a:ext cx="3286125" cy="85725"/>
          </a:xfrm>
          <a:custGeom>
            <a:avLst/>
            <a:gdLst>
              <a:gd name="connsiteX0" fmla="*/ 0 w 3286125"/>
              <a:gd name="connsiteY0" fmla="*/ 28575 h 85725"/>
              <a:gd name="connsiteX1" fmla="*/ 200025 w 3286125"/>
              <a:gd name="connsiteY1" fmla="*/ 9525 h 85725"/>
              <a:gd name="connsiteX2" fmla="*/ 314325 w 3286125"/>
              <a:gd name="connsiteY2" fmla="*/ 19050 h 85725"/>
              <a:gd name="connsiteX3" fmla="*/ 352425 w 3286125"/>
              <a:gd name="connsiteY3" fmla="*/ 28575 h 85725"/>
              <a:gd name="connsiteX4" fmla="*/ 885825 w 3286125"/>
              <a:gd name="connsiteY4" fmla="*/ 38100 h 85725"/>
              <a:gd name="connsiteX5" fmla="*/ 923925 w 3286125"/>
              <a:gd name="connsiteY5" fmla="*/ 57150 h 85725"/>
              <a:gd name="connsiteX6" fmla="*/ 952500 w 3286125"/>
              <a:gd name="connsiteY6" fmla="*/ 76200 h 85725"/>
              <a:gd name="connsiteX7" fmla="*/ 990600 w 3286125"/>
              <a:gd name="connsiteY7" fmla="*/ 85725 h 85725"/>
              <a:gd name="connsiteX8" fmla="*/ 1114425 w 3286125"/>
              <a:gd name="connsiteY8" fmla="*/ 76200 h 85725"/>
              <a:gd name="connsiteX9" fmla="*/ 1152525 w 3286125"/>
              <a:gd name="connsiteY9" fmla="*/ 57150 h 85725"/>
              <a:gd name="connsiteX10" fmla="*/ 1200150 w 3286125"/>
              <a:gd name="connsiteY10" fmla="*/ 47625 h 85725"/>
              <a:gd name="connsiteX11" fmla="*/ 1238250 w 3286125"/>
              <a:gd name="connsiteY11" fmla="*/ 28575 h 85725"/>
              <a:gd name="connsiteX12" fmla="*/ 1381125 w 3286125"/>
              <a:gd name="connsiteY12" fmla="*/ 47625 h 85725"/>
              <a:gd name="connsiteX13" fmla="*/ 1409700 w 3286125"/>
              <a:gd name="connsiteY13" fmla="*/ 57150 h 85725"/>
              <a:gd name="connsiteX14" fmla="*/ 1447800 w 3286125"/>
              <a:gd name="connsiteY14" fmla="*/ 66675 h 85725"/>
              <a:gd name="connsiteX15" fmla="*/ 1590675 w 3286125"/>
              <a:gd name="connsiteY15" fmla="*/ 57150 h 85725"/>
              <a:gd name="connsiteX16" fmla="*/ 1676400 w 3286125"/>
              <a:gd name="connsiteY16" fmla="*/ 19050 h 85725"/>
              <a:gd name="connsiteX17" fmla="*/ 1714500 w 3286125"/>
              <a:gd name="connsiteY17" fmla="*/ 9525 h 85725"/>
              <a:gd name="connsiteX18" fmla="*/ 1771650 w 3286125"/>
              <a:gd name="connsiteY18" fmla="*/ 19050 h 85725"/>
              <a:gd name="connsiteX19" fmla="*/ 1809750 w 3286125"/>
              <a:gd name="connsiteY19" fmla="*/ 47625 h 85725"/>
              <a:gd name="connsiteX20" fmla="*/ 1943100 w 3286125"/>
              <a:gd name="connsiteY20" fmla="*/ 38100 h 85725"/>
              <a:gd name="connsiteX21" fmla="*/ 2000250 w 3286125"/>
              <a:gd name="connsiteY21" fmla="*/ 28575 h 85725"/>
              <a:gd name="connsiteX22" fmla="*/ 2238375 w 3286125"/>
              <a:gd name="connsiteY22" fmla="*/ 47625 h 85725"/>
              <a:gd name="connsiteX23" fmla="*/ 2381250 w 3286125"/>
              <a:gd name="connsiteY23" fmla="*/ 28575 h 85725"/>
              <a:gd name="connsiteX24" fmla="*/ 2438400 w 3286125"/>
              <a:gd name="connsiteY24" fmla="*/ 9525 h 85725"/>
              <a:gd name="connsiteX25" fmla="*/ 2514600 w 3286125"/>
              <a:gd name="connsiteY25" fmla="*/ 38100 h 85725"/>
              <a:gd name="connsiteX26" fmla="*/ 2571750 w 3286125"/>
              <a:gd name="connsiteY26" fmla="*/ 47625 h 85725"/>
              <a:gd name="connsiteX27" fmla="*/ 2695575 w 3286125"/>
              <a:gd name="connsiteY27" fmla="*/ 38100 h 85725"/>
              <a:gd name="connsiteX28" fmla="*/ 2752725 w 3286125"/>
              <a:gd name="connsiteY28" fmla="*/ 19050 h 85725"/>
              <a:gd name="connsiteX29" fmla="*/ 2800350 w 3286125"/>
              <a:gd name="connsiteY29" fmla="*/ 9525 h 85725"/>
              <a:gd name="connsiteX30" fmla="*/ 2847975 w 3286125"/>
              <a:gd name="connsiteY30" fmla="*/ 19050 h 85725"/>
              <a:gd name="connsiteX31" fmla="*/ 2886075 w 3286125"/>
              <a:gd name="connsiteY31" fmla="*/ 47625 h 85725"/>
              <a:gd name="connsiteX32" fmla="*/ 2914650 w 3286125"/>
              <a:gd name="connsiteY32" fmla="*/ 57150 h 85725"/>
              <a:gd name="connsiteX33" fmla="*/ 3009900 w 3286125"/>
              <a:gd name="connsiteY33" fmla="*/ 47625 h 85725"/>
              <a:gd name="connsiteX34" fmla="*/ 3181350 w 3286125"/>
              <a:gd name="connsiteY34" fmla="*/ 38100 h 85725"/>
              <a:gd name="connsiteX35" fmla="*/ 3286125 w 3286125"/>
              <a:gd name="connsiteY35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286125" h="85725">
                <a:moveTo>
                  <a:pt x="0" y="28575"/>
                </a:moveTo>
                <a:cubicBezTo>
                  <a:pt x="66675" y="22225"/>
                  <a:pt x="133079" y="11554"/>
                  <a:pt x="200025" y="9525"/>
                </a:cubicBezTo>
                <a:cubicBezTo>
                  <a:pt x="238240" y="8367"/>
                  <a:pt x="276388" y="14308"/>
                  <a:pt x="314325" y="19050"/>
                </a:cubicBezTo>
                <a:cubicBezTo>
                  <a:pt x="327315" y="20674"/>
                  <a:pt x="339341" y="28139"/>
                  <a:pt x="352425" y="28575"/>
                </a:cubicBezTo>
                <a:cubicBezTo>
                  <a:pt x="530155" y="34499"/>
                  <a:pt x="708025" y="34925"/>
                  <a:pt x="885825" y="38100"/>
                </a:cubicBezTo>
                <a:cubicBezTo>
                  <a:pt x="898525" y="44450"/>
                  <a:pt x="911597" y="50105"/>
                  <a:pt x="923925" y="57150"/>
                </a:cubicBezTo>
                <a:cubicBezTo>
                  <a:pt x="933864" y="62830"/>
                  <a:pt x="941978" y="71691"/>
                  <a:pt x="952500" y="76200"/>
                </a:cubicBezTo>
                <a:cubicBezTo>
                  <a:pt x="964532" y="81357"/>
                  <a:pt x="977900" y="82550"/>
                  <a:pt x="990600" y="85725"/>
                </a:cubicBezTo>
                <a:cubicBezTo>
                  <a:pt x="1031875" y="82550"/>
                  <a:pt x="1073658" y="83394"/>
                  <a:pt x="1114425" y="76200"/>
                </a:cubicBezTo>
                <a:cubicBezTo>
                  <a:pt x="1128408" y="73732"/>
                  <a:pt x="1139055" y="61640"/>
                  <a:pt x="1152525" y="57150"/>
                </a:cubicBezTo>
                <a:cubicBezTo>
                  <a:pt x="1167884" y="52030"/>
                  <a:pt x="1184275" y="50800"/>
                  <a:pt x="1200150" y="47625"/>
                </a:cubicBezTo>
                <a:cubicBezTo>
                  <a:pt x="1212850" y="41275"/>
                  <a:pt x="1224051" y="28575"/>
                  <a:pt x="1238250" y="28575"/>
                </a:cubicBezTo>
                <a:cubicBezTo>
                  <a:pt x="1286296" y="28575"/>
                  <a:pt x="1333732" y="39726"/>
                  <a:pt x="1381125" y="47625"/>
                </a:cubicBezTo>
                <a:cubicBezTo>
                  <a:pt x="1391029" y="49276"/>
                  <a:pt x="1400046" y="54392"/>
                  <a:pt x="1409700" y="57150"/>
                </a:cubicBezTo>
                <a:cubicBezTo>
                  <a:pt x="1422287" y="60746"/>
                  <a:pt x="1435100" y="63500"/>
                  <a:pt x="1447800" y="66675"/>
                </a:cubicBezTo>
                <a:cubicBezTo>
                  <a:pt x="1495425" y="63500"/>
                  <a:pt x="1543236" y="62421"/>
                  <a:pt x="1590675" y="57150"/>
                </a:cubicBezTo>
                <a:cubicBezTo>
                  <a:pt x="1612723" y="54700"/>
                  <a:pt x="1666978" y="22819"/>
                  <a:pt x="1676400" y="19050"/>
                </a:cubicBezTo>
                <a:cubicBezTo>
                  <a:pt x="1688555" y="14188"/>
                  <a:pt x="1701800" y="12700"/>
                  <a:pt x="1714500" y="9525"/>
                </a:cubicBezTo>
                <a:cubicBezTo>
                  <a:pt x="1733550" y="12700"/>
                  <a:pt x="1753719" y="11877"/>
                  <a:pt x="1771650" y="19050"/>
                </a:cubicBezTo>
                <a:cubicBezTo>
                  <a:pt x="1786390" y="24946"/>
                  <a:pt x="1793972" y="45872"/>
                  <a:pt x="1809750" y="47625"/>
                </a:cubicBezTo>
                <a:cubicBezTo>
                  <a:pt x="1854041" y="52546"/>
                  <a:pt x="1898650" y="41275"/>
                  <a:pt x="1943100" y="38100"/>
                </a:cubicBezTo>
                <a:cubicBezTo>
                  <a:pt x="1962150" y="34925"/>
                  <a:pt x="1980937" y="28575"/>
                  <a:pt x="2000250" y="28575"/>
                </a:cubicBezTo>
                <a:cubicBezTo>
                  <a:pt x="2172760" y="28575"/>
                  <a:pt x="2143478" y="23901"/>
                  <a:pt x="2238375" y="47625"/>
                </a:cubicBezTo>
                <a:cubicBezTo>
                  <a:pt x="2286000" y="41275"/>
                  <a:pt x="2334052" y="37565"/>
                  <a:pt x="2381250" y="28575"/>
                </a:cubicBezTo>
                <a:cubicBezTo>
                  <a:pt x="2400976" y="24818"/>
                  <a:pt x="2418419" y="11523"/>
                  <a:pt x="2438400" y="9525"/>
                </a:cubicBezTo>
                <a:cubicBezTo>
                  <a:pt x="2467845" y="6580"/>
                  <a:pt x="2489120" y="30456"/>
                  <a:pt x="2514600" y="38100"/>
                </a:cubicBezTo>
                <a:cubicBezTo>
                  <a:pt x="2533098" y="43649"/>
                  <a:pt x="2552700" y="44450"/>
                  <a:pt x="2571750" y="47625"/>
                </a:cubicBezTo>
                <a:cubicBezTo>
                  <a:pt x="2613025" y="44450"/>
                  <a:pt x="2654685" y="44556"/>
                  <a:pt x="2695575" y="38100"/>
                </a:cubicBezTo>
                <a:cubicBezTo>
                  <a:pt x="2715410" y="34968"/>
                  <a:pt x="2733352" y="24334"/>
                  <a:pt x="2752725" y="19050"/>
                </a:cubicBezTo>
                <a:cubicBezTo>
                  <a:pt x="2768344" y="14790"/>
                  <a:pt x="2784475" y="12700"/>
                  <a:pt x="2800350" y="9525"/>
                </a:cubicBezTo>
                <a:cubicBezTo>
                  <a:pt x="2816225" y="12700"/>
                  <a:pt x="2833181" y="12475"/>
                  <a:pt x="2847975" y="19050"/>
                </a:cubicBezTo>
                <a:cubicBezTo>
                  <a:pt x="2862482" y="25497"/>
                  <a:pt x="2872292" y="39749"/>
                  <a:pt x="2886075" y="47625"/>
                </a:cubicBezTo>
                <a:cubicBezTo>
                  <a:pt x="2894792" y="52606"/>
                  <a:pt x="2905125" y="53975"/>
                  <a:pt x="2914650" y="57150"/>
                </a:cubicBezTo>
                <a:cubicBezTo>
                  <a:pt x="2946400" y="53975"/>
                  <a:pt x="2978073" y="49898"/>
                  <a:pt x="3009900" y="47625"/>
                </a:cubicBezTo>
                <a:cubicBezTo>
                  <a:pt x="3066993" y="43547"/>
                  <a:pt x="3124730" y="46488"/>
                  <a:pt x="3181350" y="38100"/>
                </a:cubicBezTo>
                <a:cubicBezTo>
                  <a:pt x="3225147" y="31612"/>
                  <a:pt x="3251604" y="17260"/>
                  <a:pt x="328612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27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2530</TotalTime>
  <Words>2430</Words>
  <Application>Microsoft Office PowerPoint</Application>
  <PresentationFormat>화면 슬라이드 쇼(4:3)</PresentationFormat>
  <Paragraphs>844</Paragraphs>
  <Slides>43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가을</vt:lpstr>
      <vt:lpstr>제네릭과 컬렉션</vt:lpstr>
      <vt:lpstr>컬렉션(collection)의 개념</vt:lpstr>
      <vt:lpstr>컬렉션을 위한 인터페이스와 클래스</vt:lpstr>
      <vt:lpstr>컬렉션과 제네릭</vt:lpstr>
      <vt:lpstr>제네릭의 기본 개념</vt:lpstr>
      <vt:lpstr>제네릭 Stack&lt;E&gt; 클래스의 JDK 매뉴얼</vt:lpstr>
      <vt:lpstr>Vector&lt;E&gt;</vt:lpstr>
      <vt:lpstr>Vector&lt;Integer&gt; 컬렉션 내부 구성</vt:lpstr>
      <vt:lpstr>타입 매개 변수 사용하지 않는 경우 경고 발생</vt:lpstr>
      <vt:lpstr>Vector&lt;E&gt; 클래스의 주요 메소드</vt:lpstr>
      <vt:lpstr>슬라이드 11</vt:lpstr>
      <vt:lpstr>슬라이드 12</vt:lpstr>
      <vt:lpstr>컬렉션과 자동 박싱/언박싱</vt:lpstr>
      <vt:lpstr>예제 : 정수 값만 다루는 Vector&lt;Integer&gt; </vt:lpstr>
      <vt:lpstr>예제 : Point 클래스의 객체들만 저장하는 벡터 만들기</vt:lpstr>
      <vt:lpstr>ArrayList&lt;E&gt;</vt:lpstr>
      <vt:lpstr>ArrayList&lt;String&gt; 컬렉션의 내부 구성</vt:lpstr>
      <vt:lpstr>ArrayList&lt;E&gt; 클래스의 주요 메소드</vt:lpstr>
      <vt:lpstr>슬라이드 19</vt:lpstr>
      <vt:lpstr>슬라이드 20</vt:lpstr>
      <vt:lpstr>예제 : ArrayList에 문자열을 달기</vt:lpstr>
      <vt:lpstr>컬렉션의 순차 검색을 위한 Iterator</vt:lpstr>
      <vt:lpstr>예제 : Iterator를 이용하여 Vector의 모든 요소 출력하고 합 구하기</vt:lpstr>
      <vt:lpstr>HashMap&lt;K,V&gt;</vt:lpstr>
      <vt:lpstr>HashMap&lt;String, String&gt;의 내부 구성과 put(), get() 메소드</vt:lpstr>
      <vt:lpstr>HashMap&lt;K,V&gt;의 주요 메소드</vt:lpstr>
      <vt:lpstr>슬라이드 27</vt:lpstr>
      <vt:lpstr>예제 : HashMap을 이용하여 영어 단어와 한글 단어를 쌍으로 저장하는 검색하는 사례</vt:lpstr>
      <vt:lpstr>예제 : HashMap을 이용하여 자바 과목의 점수를 기록 관리하는 코드 작성</vt:lpstr>
      <vt:lpstr>예제 : HashMap을 이용한 학생 정보 저장</vt:lpstr>
      <vt:lpstr>LinkedList&lt;E&gt;</vt:lpstr>
      <vt:lpstr>LinkedList&lt;String&gt;의 내부 구성과 put(), get() 메소드</vt:lpstr>
      <vt:lpstr>Collections 클래스 활용</vt:lpstr>
      <vt:lpstr>예제 : Collections 클래스의 활용</vt:lpstr>
      <vt:lpstr>제네릭 만들기</vt:lpstr>
      <vt:lpstr>제네릭 객체 생성 – 구체화(specialization)</vt:lpstr>
      <vt:lpstr>구체화 오류</vt:lpstr>
      <vt:lpstr>타입 매개 변수</vt:lpstr>
      <vt:lpstr>예제 : 제네릭 스택 만들기</vt:lpstr>
      <vt:lpstr>제네릭과 배열</vt:lpstr>
      <vt:lpstr>제네릭 메소드</vt:lpstr>
      <vt:lpstr>예제 : 스택의 내용을 반대로 만드는 제네릭 메소드 만들기</vt:lpstr>
      <vt:lpstr>제네릭의 장점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Registered User</cp:lastModifiedBy>
  <cp:revision>140</cp:revision>
  <dcterms:created xsi:type="dcterms:W3CDTF">2011-08-27T14:53:28Z</dcterms:created>
  <dcterms:modified xsi:type="dcterms:W3CDTF">2016-04-11T00:07:58Z</dcterms:modified>
</cp:coreProperties>
</file>