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2701" autoAdjust="0"/>
  </p:normalViewPr>
  <p:slideViewPr>
    <p:cSldViewPr>
      <p:cViewPr varScale="1">
        <p:scale>
          <a:sx n="67" d="100"/>
          <a:sy n="67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GUI, 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338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이름이 </a:t>
            </a:r>
            <a:r>
              <a:rPr lang="en-US" altLang="ko-KR" dirty="0" smtClean="0"/>
              <a:t>J </a:t>
            </a:r>
            <a:r>
              <a:rPr lang="ko-KR" altLang="en-US" dirty="0" smtClean="0"/>
              <a:t>자로 시작</a:t>
            </a:r>
            <a:endParaRPr lang="en-US" altLang="ko-KR" dirty="0" smtClean="0"/>
          </a:p>
          <a:p>
            <a:r>
              <a:rPr lang="ko-KR" altLang="en-US" dirty="0" smtClean="0"/>
              <a:t>화려하고 다양한 컴포넌트로 쉽게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스윙 컴포넌트는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유형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는 상속받는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스윙 컴포넌트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를 상속받는 몇 개의 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en-US" altLang="ko-KR" dirty="0" err="1" smtClean="0"/>
              <a:t>JComponent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중요한 추상 클래스 </a:t>
            </a:r>
            <a:endParaRPr lang="en-US" altLang="ko-KR" dirty="0" smtClean="0"/>
          </a:p>
          <a:p>
            <a:pPr lvl="2"/>
            <a:r>
              <a:rPr lang="ko-KR" altLang="en-US" dirty="0"/>
              <a:t>스윙 컴포넌트의 공통적인 속성 구현</a:t>
            </a:r>
            <a:endParaRPr lang="en-US" altLang="ko-KR" dirty="0"/>
          </a:p>
          <a:p>
            <a:pPr lvl="2"/>
            <a:r>
              <a:rPr lang="en-US" altLang="ko-KR" strike="sngStrike" dirty="0" smtClean="0"/>
              <a:t>new </a:t>
            </a:r>
            <a:r>
              <a:rPr lang="en-US" altLang="ko-KR" strike="sngStrike" dirty="0" err="1" smtClean="0"/>
              <a:t>JComponent</a:t>
            </a:r>
            <a:r>
              <a:rPr lang="en-US" altLang="ko-KR" strike="sngStrike" dirty="0" smtClean="0"/>
              <a:t>()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를 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31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컨테이너에 속하지 않고 독립적으로 존재 가능한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스스로 화면에 자신을 출력하는 컨테이너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컨테이너에 포함되어야 비로소 화면에 출력 가능</a:t>
            </a:r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컨테이너에 포함되어야 비로소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컴포넌트의 최상위 클래스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09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35759"/>
            <a:ext cx="4049384" cy="28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67870" y="1571612"/>
            <a:ext cx="4143404" cy="3857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596" y="1928802"/>
            <a:ext cx="3556025" cy="30718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714348" y="2143116"/>
            <a:ext cx="1428760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643446"/>
            <a:ext cx="10001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7870" y="5072074"/>
            <a:ext cx="310485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JFrame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컨테이너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57422" y="2143116"/>
            <a:ext cx="1357323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1736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71736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JCheckBox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571736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8662" y="300037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28662" y="264318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28662" y="228599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JLabel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28662" y="3357562"/>
            <a:ext cx="1000132" cy="214314"/>
          </a:xfrm>
          <a:prstGeom prst="roundRect">
            <a:avLst/>
          </a:prstGeom>
          <a:solidFill>
            <a:srgbClr val="77A3C7"/>
          </a:solidFill>
          <a:ln w="1270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JTextField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14480" y="4429132"/>
            <a:ext cx="1000132" cy="3571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JButton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7422" y="3929066"/>
            <a:ext cx="92869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2" name="자유형 31"/>
          <p:cNvSpPr/>
          <p:nvPr/>
        </p:nvSpPr>
        <p:spPr>
          <a:xfrm>
            <a:off x="3794234" y="5108028"/>
            <a:ext cx="1481959" cy="157655"/>
          </a:xfrm>
          <a:custGeom>
            <a:avLst/>
            <a:gdLst>
              <a:gd name="connsiteX0" fmla="*/ 1481959 w 1481959"/>
              <a:gd name="connsiteY0" fmla="*/ 0 h 157655"/>
              <a:gd name="connsiteX1" fmla="*/ 1229711 w 1481959"/>
              <a:gd name="connsiteY1" fmla="*/ 115613 h 157655"/>
              <a:gd name="connsiteX2" fmla="*/ 504497 w 1481959"/>
              <a:gd name="connsiteY2" fmla="*/ 94593 h 157655"/>
              <a:gd name="connsiteX3" fmla="*/ 0 w 1481959"/>
              <a:gd name="connsiteY3" fmla="*/ 157655 h 15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959" h="157655">
                <a:moveTo>
                  <a:pt x="1481959" y="0"/>
                </a:moveTo>
                <a:cubicBezTo>
                  <a:pt x="1437290" y="49924"/>
                  <a:pt x="1392621" y="99848"/>
                  <a:pt x="1229711" y="115613"/>
                </a:cubicBezTo>
                <a:cubicBezTo>
                  <a:pt x="1066801" y="131378"/>
                  <a:pt x="709449" y="87586"/>
                  <a:pt x="504497" y="94593"/>
                </a:cubicBezTo>
                <a:cubicBezTo>
                  <a:pt x="299545" y="101600"/>
                  <a:pt x="149772" y="129627"/>
                  <a:pt x="0" y="157655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3657600" y="4635152"/>
            <a:ext cx="1513490" cy="126033"/>
          </a:xfrm>
          <a:custGeom>
            <a:avLst/>
            <a:gdLst>
              <a:gd name="connsiteX0" fmla="*/ 1492469 w 1492469"/>
              <a:gd name="connsiteY0" fmla="*/ 52551 h 325820"/>
              <a:gd name="connsiteX1" fmla="*/ 1008993 w 1492469"/>
              <a:gd name="connsiteY1" fmla="*/ 31531 h 325820"/>
              <a:gd name="connsiteX2" fmla="*/ 641131 w 1492469"/>
              <a:gd name="connsiteY2" fmla="*/ 241737 h 325820"/>
              <a:gd name="connsiteX3" fmla="*/ 0 w 1492469"/>
              <a:gd name="connsiteY3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2469" h="325820">
                <a:moveTo>
                  <a:pt x="1492469" y="52551"/>
                </a:moveTo>
                <a:cubicBezTo>
                  <a:pt x="1321676" y="26275"/>
                  <a:pt x="1150883" y="0"/>
                  <a:pt x="1008993" y="31531"/>
                </a:cubicBezTo>
                <a:cubicBezTo>
                  <a:pt x="867103" y="63062"/>
                  <a:pt x="809296" y="192689"/>
                  <a:pt x="641131" y="241737"/>
                </a:cubicBezTo>
                <a:cubicBezTo>
                  <a:pt x="472966" y="290785"/>
                  <a:pt x="108607" y="310054"/>
                  <a:pt x="0" y="32582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247696" y="3894082"/>
            <a:ext cx="4115937" cy="219650"/>
          </a:xfrm>
          <a:custGeom>
            <a:avLst/>
            <a:gdLst>
              <a:gd name="connsiteX0" fmla="*/ 4088524 w 4088524"/>
              <a:gd name="connsiteY0" fmla="*/ 0 h 283779"/>
              <a:gd name="connsiteX1" fmla="*/ 3121572 w 4088524"/>
              <a:gd name="connsiteY1" fmla="*/ 210207 h 283779"/>
              <a:gd name="connsiteX2" fmla="*/ 1797269 w 4088524"/>
              <a:gd name="connsiteY2" fmla="*/ 241738 h 283779"/>
              <a:gd name="connsiteX3" fmla="*/ 693682 w 4088524"/>
              <a:gd name="connsiteY3" fmla="*/ 189186 h 283779"/>
              <a:gd name="connsiteX4" fmla="*/ 0 w 4088524"/>
              <a:gd name="connsiteY4" fmla="*/ 283779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524" h="283779">
                <a:moveTo>
                  <a:pt x="4088524" y="0"/>
                </a:moveTo>
                <a:cubicBezTo>
                  <a:pt x="3795986" y="84958"/>
                  <a:pt x="3503448" y="169917"/>
                  <a:pt x="3121572" y="210207"/>
                </a:cubicBezTo>
                <a:cubicBezTo>
                  <a:pt x="2739696" y="250497"/>
                  <a:pt x="2201917" y="245241"/>
                  <a:pt x="1797269" y="241738"/>
                </a:cubicBezTo>
                <a:cubicBezTo>
                  <a:pt x="1392621" y="238235"/>
                  <a:pt x="993227" y="182179"/>
                  <a:pt x="693682" y="189186"/>
                </a:cubicBezTo>
                <a:cubicBezTo>
                  <a:pt x="394137" y="196193"/>
                  <a:pt x="197068" y="239986"/>
                  <a:pt x="0" y="283779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376515" y="3499431"/>
            <a:ext cx="3742362" cy="571254"/>
          </a:xfrm>
          <a:custGeom>
            <a:avLst/>
            <a:gdLst>
              <a:gd name="connsiteX0" fmla="*/ 3541987 w 3541987"/>
              <a:gd name="connsiteY0" fmla="*/ 0 h 851338"/>
              <a:gd name="connsiteX1" fmla="*/ 3090042 w 3541987"/>
              <a:gd name="connsiteY1" fmla="*/ 31531 h 851338"/>
              <a:gd name="connsiteX2" fmla="*/ 2375338 w 3541987"/>
              <a:gd name="connsiteY2" fmla="*/ 189186 h 851338"/>
              <a:gd name="connsiteX3" fmla="*/ 1513490 w 3541987"/>
              <a:gd name="connsiteY3" fmla="*/ 504496 h 851338"/>
              <a:gd name="connsiteX4" fmla="*/ 273269 w 3541987"/>
              <a:gd name="connsiteY4" fmla="*/ 777765 h 851338"/>
              <a:gd name="connsiteX5" fmla="*/ 0 w 3541987"/>
              <a:gd name="connsiteY5" fmla="*/ 851338 h 8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1987" h="851338">
                <a:moveTo>
                  <a:pt x="3541987" y="0"/>
                </a:moveTo>
                <a:cubicBezTo>
                  <a:pt x="3413235" y="0"/>
                  <a:pt x="3284484" y="0"/>
                  <a:pt x="3090042" y="31531"/>
                </a:cubicBezTo>
                <a:cubicBezTo>
                  <a:pt x="2895601" y="63062"/>
                  <a:pt x="2638097" y="110359"/>
                  <a:pt x="2375338" y="189186"/>
                </a:cubicBezTo>
                <a:cubicBezTo>
                  <a:pt x="2112579" y="268013"/>
                  <a:pt x="1863835" y="406400"/>
                  <a:pt x="1513490" y="504496"/>
                </a:cubicBezTo>
                <a:cubicBezTo>
                  <a:pt x="1163145" y="602592"/>
                  <a:pt x="525517" y="719958"/>
                  <a:pt x="273269" y="777765"/>
                </a:cubicBezTo>
                <a:cubicBezTo>
                  <a:pt x="21021" y="835572"/>
                  <a:pt x="10510" y="843455"/>
                  <a:pt x="0" y="851338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16407" y="5151117"/>
            <a:ext cx="21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6398" y="5517232"/>
            <a:ext cx="45996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스윙의 컨테이너와 컴포넌트의 포함 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756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프레임에 스윙 컴포넌트 붙이기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main()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스윙 프로그램을 작성하기 위한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 // </a:t>
            </a:r>
            <a:r>
              <a:rPr lang="ko-KR" altLang="en-US" dirty="0"/>
              <a:t>그래픽 처리를 위한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 // AWT </a:t>
            </a:r>
            <a:r>
              <a:rPr lang="ko-KR" altLang="en-US" dirty="0"/>
              <a:t>이벤트 사용을 위한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 // </a:t>
            </a:r>
            <a:r>
              <a:rPr lang="ko-KR" altLang="en-US" dirty="0"/>
              <a:t>스윙 컴포넌트 클래스들의 경로명</a:t>
            </a:r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javax.swing.event</a:t>
            </a:r>
            <a:r>
              <a:rPr lang="en-US" altLang="ko-KR" dirty="0"/>
              <a:t>.*; // </a:t>
            </a:r>
            <a:r>
              <a:rPr lang="ko-KR" altLang="en-US" dirty="0"/>
              <a:t>스윙 이벤트를 위한 경로명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059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모든 스윙 컴포넌트를 담는 최상위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JFrame</a:t>
            </a:r>
            <a:endParaRPr lang="en-US" altLang="ko-KR" dirty="0" smtClean="0"/>
          </a:p>
          <a:p>
            <a:r>
              <a:rPr lang="ko-KR" altLang="en-US" dirty="0" smtClean="0"/>
              <a:t>하나의 스윙 응용프로그램에는 하나의 프레임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화면에 보이려면 프레임에 붙어야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닫으면 프레임 내의 모든 컴포넌트도 보이지 않게 됨</a:t>
            </a:r>
            <a:endParaRPr lang="en-US" altLang="ko-KR" dirty="0" smtClean="0"/>
          </a:p>
          <a:p>
            <a:r>
              <a:rPr lang="ko-KR" altLang="en-US" dirty="0" smtClean="0"/>
              <a:t>스윙 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 기본 구성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Frame</a:t>
              </a:r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en-US" altLang="ko-KR" sz="1400" smtClean="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2130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타이틀 바를 가진 </a:t>
              </a:r>
              <a:r>
                <a:rPr lang="en-US" altLang="ko-KR" sz="1400" dirty="0" smtClean="0"/>
                <a:t>Frame</a:t>
              </a:r>
              <a:endParaRPr lang="ko-KR" alt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메뉴바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6834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컨텐트</a:t>
              </a:r>
              <a:r>
                <a:rPr lang="ko-KR" altLang="en-US" sz="1400" dirty="0" smtClean="0"/>
                <a:t> 팬 </a:t>
              </a:r>
              <a:r>
                <a:rPr lang="en-US" altLang="ko-KR" sz="1400" dirty="0" smtClean="0"/>
                <a:t>:</a:t>
              </a:r>
            </a:p>
            <a:p>
              <a:r>
                <a:rPr lang="ko-KR" altLang="en-US" sz="1400" dirty="0" smtClean="0"/>
                <a:t>화면에 출력된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모든 컴포넌트들이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부착되는 공간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587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3822" y="3379587"/>
            <a:ext cx="358944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mf = new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3" y="3400115"/>
            <a:ext cx="3947427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{</a:t>
            </a:r>
          </a:p>
          <a:p>
            <a:pPr defTabSz="271463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f = new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();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f.setVisible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8593" y="2571755"/>
            <a:ext cx="3594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객체를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멤버를 이용하여 프레임 생성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출력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확장성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융통성 결여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2808083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JFrame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을 상속받은 클래스를 만들어 프레임을 생성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은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단순히 프레임 객체를 생성하는 역할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5206" y="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6858016" y="153889"/>
            <a:ext cx="357190" cy="2033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/>
          <p:cNvSpPr/>
          <p:nvPr/>
        </p:nvSpPr>
        <p:spPr>
          <a:xfrm>
            <a:off x="6143636" y="35716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00694" y="200024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sp>
        <p:nvSpPr>
          <p:cNvPr id="19" name="왼쪽 중괄호 18"/>
          <p:cNvSpPr/>
          <p:nvPr/>
        </p:nvSpPr>
        <p:spPr>
          <a:xfrm rot="16200000">
            <a:off x="7465227" y="1535905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15338" y="250030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77" y="369332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4355976" y="6127966"/>
            <a:ext cx="576064" cy="289441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666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852937"/>
            <a:ext cx="388843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endParaRPr lang="en-US" altLang="ko-KR" sz="1400" dirty="0" smtClean="0"/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mf=new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dirty="0" smtClean="0"/>
              <a:t>}</a:t>
            </a:r>
          </a:p>
          <a:p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2852936"/>
            <a:ext cx="379097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 smtClean="0"/>
              <a:t>MyFrame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271463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MyFrame</a:t>
            </a:r>
            <a:r>
              <a:rPr lang="en-US" altLang="ko-KR" sz="1400" dirty="0" smtClean="0"/>
              <a:t>() {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프레임</a:t>
            </a:r>
            <a:r>
              <a:rPr lang="en-US" altLang="ko-KR" sz="1400" dirty="0" smtClean="0"/>
              <a:t>");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(300,300);</a:t>
            </a:r>
          </a:p>
          <a:p>
            <a:pPr defTabSz="271463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(true);</a:t>
            </a:r>
          </a:p>
          <a:p>
            <a:pPr defTabSz="271463"/>
            <a:r>
              <a:rPr lang="en-US" altLang="ko-KR" sz="1400" dirty="0" smtClean="0"/>
              <a:t>	}</a:t>
            </a:r>
          </a:p>
          <a:p>
            <a:pPr defTabSz="271463"/>
            <a:r>
              <a:rPr lang="en-US" altLang="ko-KR" sz="1400" dirty="0" smtClean="0"/>
              <a:t>}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class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MyApp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public static void main(String []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args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{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mf = new </a:t>
            </a:r>
            <a:r>
              <a:rPr lang="en-US" altLang="ko-K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MyFrame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defTabSz="271463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}</a:t>
            </a:r>
          </a:p>
          <a:p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846" y="116632"/>
            <a:ext cx="259228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267" y="5961480"/>
            <a:ext cx="3575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프레임 클래스 </a:t>
            </a:r>
            <a:r>
              <a:rPr lang="ko-KR" altLang="en-US" sz="1400" dirty="0" smtClean="0"/>
              <a:t>내의 멤버로 작성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06537" y="5961480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을 가진 </a:t>
            </a:r>
            <a:r>
              <a:rPr lang="ko-KR" altLang="en-US" sz="1400" dirty="0"/>
              <a:t>다른 </a:t>
            </a:r>
            <a:r>
              <a:rPr lang="ko-KR" altLang="en-US" sz="1400" dirty="0" smtClean="0"/>
              <a:t>클래스 </a:t>
            </a:r>
            <a:r>
              <a:rPr lang="en-US" altLang="ko-KR" sz="1400" dirty="0" err="1" smtClean="0"/>
              <a:t>MyApp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7826" y="2427630"/>
            <a:ext cx="576064" cy="289441"/>
          </a:xfrm>
          <a:prstGeom prst="wedgeRoundRectCallout">
            <a:avLst>
              <a:gd name="adj1" fmla="val 39008"/>
              <a:gd name="adj2" fmla="val 925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mtClean="0"/>
              <a:t>추천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0855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프레임에 컴포넌트 붙이기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72276" y="3887344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dirty="0" smtClean="0"/>
              <a:t>Container c = </a:t>
            </a:r>
            <a:r>
              <a:rPr lang="en-US" altLang="ko-KR" sz="1400" dirty="0" err="1" smtClean="0"/>
              <a:t>frame.getContentPane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c.add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72276" y="5033401"/>
            <a:ext cx="43653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 frame = new </a:t>
            </a:r>
            <a:r>
              <a:rPr lang="en-US" altLang="ko-KR" sz="1400" dirty="0" err="1" smtClean="0"/>
              <a:t>JFrame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 b = new </a:t>
            </a:r>
            <a:r>
              <a:rPr lang="en-US" altLang="ko-KR" sz="1400" dirty="0" err="1" smtClean="0"/>
              <a:t>JButton</a:t>
            </a:r>
            <a:r>
              <a:rPr lang="en-US" altLang="ko-KR" sz="1400" dirty="0" smtClean="0"/>
              <a:t>("Click");</a:t>
            </a:r>
          </a:p>
          <a:p>
            <a:r>
              <a:rPr lang="en-US" altLang="ko-KR" sz="1400" b="1" dirty="0" err="1" smtClean="0"/>
              <a:t>frame.add</a:t>
            </a:r>
            <a:r>
              <a:rPr lang="en-US" altLang="ko-KR" sz="1400" b="1" dirty="0" smtClean="0"/>
              <a:t>(b);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72276" y="5991343"/>
            <a:ext cx="436535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b="1" dirty="0" err="1" smtClean="0"/>
              <a:t>frame.setContentPane</a:t>
            </a:r>
            <a:r>
              <a:rPr lang="en-US" altLang="ko-KR" sz="1400" b="1" dirty="0" smtClean="0"/>
              <a:t>(p);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2276" y="1369086"/>
            <a:ext cx="43653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생성자에</a:t>
            </a:r>
            <a:r>
              <a:rPr lang="ko-KR" altLang="en-US" sz="1400" dirty="0"/>
              <a:t> 타이틀 달기</a:t>
            </a:r>
          </a:p>
          <a:p>
            <a:r>
              <a:rPr lang="en-US" altLang="ko-KR" sz="1400" dirty="0" err="1" smtClean="0">
                <a:latin typeface="+mj-lt"/>
              </a:rPr>
              <a:t>JFrame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frame = new </a:t>
            </a:r>
            <a:r>
              <a:rPr lang="en-US" altLang="ko-KR" sz="1400" b="1" dirty="0" err="1">
                <a:latin typeface="+mj-lt"/>
              </a:rPr>
              <a:t>JFrame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>
                <a:latin typeface="+mj-lt"/>
              </a:rPr>
              <a:t>"); </a:t>
            </a:r>
            <a:endParaRPr lang="en-US" altLang="ko-KR" sz="1400" b="1" dirty="0" smtClean="0">
              <a:latin typeface="+mj-lt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JFrame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이용하는 방법</a:t>
            </a:r>
            <a:endParaRPr lang="en-US" altLang="ko-KR" sz="1400" dirty="0" smtClean="0">
              <a:latin typeface="+mj-lt"/>
            </a:endParaRPr>
          </a:p>
          <a:p>
            <a:r>
              <a:rPr lang="en-US" altLang="ko-KR" sz="1400" b="1" dirty="0" err="1" smtClean="0">
                <a:latin typeface="+mj-lt"/>
              </a:rPr>
              <a:t>frame.setTitle</a:t>
            </a:r>
            <a:r>
              <a:rPr lang="en-US" altLang="ko-KR" sz="1400" b="1" dirty="0">
                <a:latin typeface="+mj-lt"/>
              </a:rPr>
              <a:t>("</a:t>
            </a:r>
            <a:r>
              <a:rPr lang="ko-KR" altLang="en-US" sz="1400" b="1" dirty="0">
                <a:latin typeface="+mj-lt"/>
              </a:rPr>
              <a:t>타이틀문자열</a:t>
            </a:r>
            <a:r>
              <a:rPr lang="en-US" altLang="ko-KR" sz="1400" b="1" dirty="0" smtClean="0">
                <a:latin typeface="+mj-lt"/>
              </a:rPr>
              <a:t>");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72276" y="2712496"/>
            <a:ext cx="436535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JFrame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컨텐트팬을</a:t>
            </a:r>
            <a:r>
              <a:rPr lang="ko-KR" altLang="en-US" sz="1400" dirty="0"/>
              <a:t> 알아낸다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Container </a:t>
            </a:r>
            <a:r>
              <a:rPr lang="en-US" altLang="ko-KR" sz="1400" dirty="0" err="1"/>
              <a:t>contentPane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frame.getContentPane</a:t>
            </a:r>
            <a:r>
              <a:rPr lang="en-US" altLang="ko-KR" sz="1400" b="1" dirty="0"/>
              <a:t>();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02697" y="1636058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타이틀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타이틀 바에 부착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0444" y="3894626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스윙 컴포넌트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반드시 </a:t>
            </a:r>
            <a:r>
              <a:rPr lang="ko-KR" altLang="en-US" sz="1400" dirty="0" err="1" smtClean="0"/>
              <a:t>컨텐트</a:t>
            </a:r>
            <a:r>
              <a:rPr lang="ko-KR" altLang="en-US" sz="1400" dirty="0" smtClean="0"/>
              <a:t> 팬에 부착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9883" y="332447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알아내기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87676" y="4318231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  <a:p>
            <a:r>
              <a:rPr lang="en-US" altLang="ko-KR" sz="1400" dirty="0" smtClean="0"/>
              <a:t>(JDK 1.5 </a:t>
            </a:r>
            <a:r>
              <a:rPr lang="ko-KR" altLang="en-US" sz="1400" dirty="0" smtClean="0"/>
              <a:t>이전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9764" y="599039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9566" y="503843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컨텐트팬에</a:t>
            </a:r>
            <a:r>
              <a:rPr lang="ko-KR" altLang="en-US" sz="1400" dirty="0" smtClean="0"/>
              <a:t> 컴포넌트 달기</a:t>
            </a:r>
            <a:endParaRPr lang="en-US" altLang="ko-KR" sz="1400" dirty="0" smtClean="0"/>
          </a:p>
          <a:p>
            <a:r>
              <a:rPr lang="en-US" altLang="ko-KR" sz="1400" dirty="0" smtClean="0"/>
              <a:t>(JDK 1.5 </a:t>
            </a:r>
            <a:r>
              <a:rPr lang="ko-KR" altLang="en-US" sz="1400" dirty="0" smtClean="0"/>
              <a:t>부터 가능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79512" y="5685237"/>
            <a:ext cx="2376264" cy="612934"/>
          </a:xfrm>
          <a:prstGeom prst="wedgeRoundRectCallout">
            <a:avLst>
              <a:gd name="adj1" fmla="val 60960"/>
              <a:gd name="adj2" fmla="val -754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프레임에 컴포넌트를 달면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프레임이 대신 </a:t>
            </a:r>
            <a:r>
              <a:rPr lang="ko-KR" altLang="en-US" sz="1000" dirty="0" err="1" smtClean="0"/>
              <a:t>컨텐트팬에</a:t>
            </a:r>
            <a:r>
              <a:rPr lang="ko-KR" altLang="en-US" sz="1000" dirty="0" smtClean="0"/>
              <a:t> 컴포넌트를 달아준다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3613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컴포넌트를 부착한 프레임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2618" y="1412776"/>
            <a:ext cx="507209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ContentPaneEx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ContentPane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b="1" dirty="0"/>
              <a:t>Container </a:t>
            </a:r>
            <a:r>
              <a:rPr lang="en-US" altLang="ko-KR" sz="1400" b="1" dirty="0" err="1"/>
              <a:t>contentPane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getContentPane</a:t>
            </a:r>
            <a:r>
              <a:rPr lang="en-US" altLang="ko-KR" sz="1400" b="1" dirty="0"/>
              <a:t>();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contentPane.setBackground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Color.ORANGE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("OK"));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("Cancel"));</a:t>
            </a:r>
          </a:p>
          <a:p>
            <a:pPr defTabSz="180000"/>
            <a:r>
              <a:rPr lang="en-US" altLang="ko-KR" sz="1400" b="1" dirty="0" smtClean="0"/>
              <a:t>		</a:t>
            </a:r>
            <a:r>
              <a:rPr lang="en-US" altLang="ko-KR" sz="1400" b="1" dirty="0" err="1" smtClean="0"/>
              <a:t>contentPane.add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("Ignore"));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(350, 150);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new </a:t>
            </a:r>
            <a:r>
              <a:rPr lang="en-US" altLang="ko-KR" sz="1400" dirty="0" err="1"/>
              <a:t>ContentPaneEx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35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응용프로그램의 종료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응용프로그램 내에서 스스</a:t>
            </a:r>
            <a:r>
              <a:rPr lang="ko-KR" altLang="en-US" dirty="0"/>
              <a:t>로</a:t>
            </a:r>
            <a:r>
              <a:rPr lang="ko-KR" altLang="en-US" dirty="0" smtClean="0"/>
              <a:t> 종료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언제 어디서나 무조건 종료</a:t>
            </a:r>
            <a:endParaRPr lang="en-US" altLang="ko-KR" dirty="0" smtClean="0"/>
          </a:p>
          <a:p>
            <a:r>
              <a:rPr lang="ko-KR" altLang="en-US" dirty="0" smtClean="0"/>
              <a:t>프레임 종료버튼</a:t>
            </a:r>
            <a:r>
              <a:rPr lang="en-US" altLang="ko-KR" dirty="0" smtClean="0"/>
              <a:t>(X)</a:t>
            </a:r>
            <a:r>
              <a:rPr lang="ko-KR" altLang="en-US" dirty="0" smtClean="0"/>
              <a:t> 클릭 시 발생하는 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종료하여 프레임 윈도우가 닫힘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프레임이 화면에서 보이지 않게 되고 응용프로그램이 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프레임이 사라지지만 응용프로그램은 종료되지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키보드나 마우스 입력을 받지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를 호출하면 보이게 되고 작동함</a:t>
            </a:r>
            <a:endParaRPr lang="en-US" altLang="ko-KR" dirty="0" smtClean="0"/>
          </a:p>
          <a:p>
            <a:r>
              <a:rPr lang="ko-KR" altLang="en-US" dirty="0" smtClean="0"/>
              <a:t>프레임 종료버튼이 클릭될 때 </a:t>
            </a:r>
            <a:r>
              <a:rPr lang="ko-KR" altLang="en-US" dirty="0" err="1" smtClean="0"/>
              <a:t>프레임와</a:t>
            </a:r>
            <a:r>
              <a:rPr lang="ko-KR" altLang="en-US" dirty="0" smtClean="0"/>
              <a:t> 함께 응용 프로그램이 종료 되게 하는 방법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39839" y="1794334"/>
            <a:ext cx="193601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System.exit</a:t>
            </a:r>
            <a:r>
              <a:rPr lang="en-US" altLang="ko-KR" dirty="0" smtClean="0"/>
              <a:t>(0</a:t>
            </a:r>
            <a:r>
              <a:rPr lang="en-US" altLang="ko-KR" dirty="0"/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805264"/>
            <a:ext cx="63904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frame.setDefaultCloseOperation</a:t>
            </a:r>
            <a:r>
              <a:rPr lang="en-US" altLang="ko-KR" dirty="0"/>
              <a:t>(</a:t>
            </a:r>
            <a:r>
              <a:rPr lang="en-US" altLang="ko-KR" dirty="0" err="1"/>
              <a:t>JFrame.EXIT_ON_CLOSE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02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GUI(Graphic User 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사용자에게 이해하기 쉬운 모양으로 정보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마우스나 키보드를 이용하여 쉽게 입력</a:t>
            </a:r>
            <a:endParaRPr lang="en-US" altLang="ko-KR" dirty="0" smtClean="0"/>
          </a:p>
          <a:p>
            <a:r>
              <a:rPr lang="ko-KR" altLang="en-US" dirty="0" smtClean="0"/>
              <a:t>자바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r>
              <a:rPr lang="ko-KR" altLang="en-US" dirty="0" smtClean="0"/>
              <a:t>자바의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컴포넌트 이용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패키지와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AWT - </a:t>
            </a:r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Swing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1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main() </a:t>
            </a:r>
            <a:r>
              <a:rPr lang="ko-KR" altLang="en-US" dirty="0" smtClean="0"/>
              <a:t>종료 뒤에도 프레임이 살아 있는 이유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</a:t>
            </a:r>
            <a:r>
              <a:rPr lang="ko-KR" altLang="en-US" dirty="0" smtClean="0"/>
              <a:t>을 실행하는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응용프로그램의 실행을 시작한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실행될 때 자동으로 실행되는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프레임과 버튼 등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화면을 그리기</a:t>
            </a:r>
            <a:endParaRPr lang="en-US" altLang="ko-KR" dirty="0" smtClean="0"/>
          </a:p>
          <a:p>
            <a:pPr lvl="2"/>
            <a:r>
              <a:rPr lang="ko-KR" altLang="en-US" dirty="0"/>
              <a:t>키나 마우스 입력을 받아 이벤트를 처리하는 적절한 코드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종료해도 이벤트 처리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종료되지 않음</a:t>
            </a:r>
            <a:endParaRPr lang="en-US" altLang="ko-KR" dirty="0" smtClean="0"/>
          </a:p>
          <a:p>
            <a:r>
              <a:rPr lang="ko-KR" altLang="en-US" dirty="0" smtClean="0"/>
              <a:t>스윙 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이 종료된 뒤 프레임이 살아있는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프로그램이 실행되면 두 개의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처리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종료되어도 이벤트 처리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살아 있어 프레임 화면을 그리고 마우스나 키 입력을 받기 때문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4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63426" y="1700808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컨테이너</a:t>
              </a:r>
              <a:r>
                <a:rPr lang="en-US" altLang="ko-KR" sz="1400" dirty="0" smtClean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배치관리자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컴포넌트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 개념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09721" y="2069422"/>
            <a:ext cx="4372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rgbClr val="0070C0"/>
                </a:solidFill>
              </a:rPr>
              <a:t>컨테이너마</a:t>
            </a:r>
            <a:r>
              <a:rPr lang="ko-KR" altLang="en-US" sz="1600" dirty="0">
                <a:solidFill>
                  <a:srgbClr val="0070C0"/>
                </a:solidFill>
              </a:rPr>
              <a:t>다</a:t>
            </a:r>
            <a:r>
              <a:rPr lang="ko-KR" altLang="en-US" sz="1600" dirty="0" smtClean="0">
                <a:solidFill>
                  <a:srgbClr val="0070C0"/>
                </a:solidFill>
              </a:rPr>
              <a:t> 하나의 배치관리자가 존재하며</a:t>
            </a:r>
            <a:r>
              <a:rPr lang="en-US" altLang="ko-KR" sz="1600" dirty="0" smtClean="0">
                <a:solidFill>
                  <a:srgbClr val="0070C0"/>
                </a:solidFill>
              </a:rPr>
              <a:t>, </a:t>
            </a:r>
            <a:r>
              <a:rPr lang="ko-KR" altLang="en-US" sz="1600" dirty="0" smtClean="0">
                <a:solidFill>
                  <a:srgbClr val="0070C0"/>
                </a:solidFill>
              </a:rPr>
              <a:t>삽입되는 모든 컴포넌트의 위치와 크기를   결정하고  적절히 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pPr marL="360363" indent="-360363"/>
            <a:r>
              <a:rPr lang="en-US" altLang="ko-KR" sz="1600" dirty="0" smtClean="0">
                <a:solidFill>
                  <a:srgbClr val="0070C0"/>
                </a:solidFill>
              </a:rPr>
              <a:t>2.  </a:t>
            </a:r>
            <a:r>
              <a:rPr lang="ko-KR" altLang="en-US" sz="1600" dirty="0" smtClean="0">
                <a:solidFill>
                  <a:srgbClr val="0070C0"/>
                </a:solidFill>
              </a:rPr>
              <a:t>컨테이너의 크기가 변하면 내부 컴포넌트들의 위치와 크기를 모두 재조절하고 재배치한다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56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642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5652120" y="1691515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772816"/>
            <a:ext cx="7472630" cy="4464496"/>
            <a:chOff x="755576" y="1772816"/>
            <a:chExt cx="7472630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이쪽으로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가세요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197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2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25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99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컨테이너와 배치관리자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164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컨테이너는 생성시 디폴트 배치관리자 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새로운 배치관리자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LayoutManager</a:t>
            </a:r>
            <a:r>
              <a:rPr lang="en-US" altLang="ko-KR" dirty="0" smtClean="0"/>
              <a:t> lm)</a:t>
            </a:r>
          </a:p>
          <a:p>
            <a:pPr lvl="2"/>
            <a:r>
              <a:rPr lang="en-US" altLang="ko-KR" dirty="0" smtClean="0"/>
              <a:t>lm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Container</a:t>
            </a:r>
            <a:r>
              <a:rPr lang="ko-KR" altLang="en-US" dirty="0" smtClean="0"/>
              <a:t>의 새로운 배치관리자로 설정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1730128"/>
              </p:ext>
            </p:extLst>
          </p:nvPr>
        </p:nvGraphicFramePr>
        <p:xfrm>
          <a:off x="1763688" y="2132856"/>
          <a:ext cx="4860540" cy="164649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04256"/>
                <a:gridCol w="2556284"/>
              </a:tblGrid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AWT</a:t>
                      </a:r>
                      <a:r>
                        <a:rPr lang="ko-KR" altLang="en-US" sz="1200" dirty="0" smtClean="0"/>
                        <a:t>와 스윙의 컨테이너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디폴트 배치관리자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Window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BorderLayout</a:t>
                      </a:r>
                      <a:endParaRPr lang="ko-KR" altLang="en-US" sz="12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Frame, </a:t>
                      </a:r>
                      <a:r>
                        <a:rPr lang="en-US" altLang="ko-KR" sz="1200" dirty="0" err="1" smtClean="0"/>
                        <a:t>JFrame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BorderLayout</a:t>
                      </a:r>
                      <a:endParaRPr lang="ko-KR" altLang="en-US" sz="120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Dialog, </a:t>
                      </a:r>
                      <a:r>
                        <a:rPr lang="en-US" altLang="ko-KR" sz="1200" dirty="0" err="1" smtClean="0"/>
                        <a:t>Jdialog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BorderLayout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Panel, </a:t>
                      </a:r>
                      <a:r>
                        <a:rPr lang="en-US" altLang="ko-KR" sz="1200" dirty="0" err="1" smtClean="0"/>
                        <a:t>JPanel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FlowLayout</a:t>
                      </a:r>
                      <a:endParaRPr lang="ko-KR" altLang="en-US" sz="1200" dirty="0"/>
                    </a:p>
                  </a:txBody>
                  <a:tcPr/>
                </a:tc>
              </a:tr>
              <a:tr h="27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Applet, </a:t>
                      </a:r>
                      <a:r>
                        <a:rPr lang="en-US" altLang="ko-KR" sz="1200" dirty="0" err="1" smtClean="0"/>
                        <a:t>JApplet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FlowLayout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7" y="5029323"/>
            <a:ext cx="374441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JPanel</a:t>
            </a:r>
            <a:r>
              <a:rPr lang="ko-KR" altLang="en-US" sz="1200" dirty="0" smtClean="0"/>
              <a:t> 패</a:t>
            </a:r>
            <a:r>
              <a:rPr lang="ko-KR" altLang="en-US" sz="1200" dirty="0"/>
              <a:t>널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배치관리자를 설정하는 예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 p = new </a:t>
            </a:r>
            <a:r>
              <a:rPr lang="en-US" altLang="ko-KR" sz="1200" dirty="0" err="1" smtClean="0"/>
              <a:t>JPanel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err="1" smtClean="0"/>
              <a:t>p.setLayout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());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4355976" y="5013176"/>
            <a:ext cx="453650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JFrame</a:t>
            </a:r>
            <a:r>
              <a:rPr lang="en-US" altLang="ko-KR" sz="1200" dirty="0"/>
              <a:t> frame = new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Container c = </a:t>
            </a:r>
            <a:r>
              <a:rPr lang="en-US" altLang="ko-KR" sz="1200" dirty="0" err="1"/>
              <a:t>frame.getConentPane</a:t>
            </a:r>
            <a:r>
              <a:rPr lang="en-US" altLang="ko-KR" sz="1200" dirty="0"/>
              <a:t>(); 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</a:t>
            </a:r>
            <a:endParaRPr lang="ko-KR" altLang="en-US" sz="1200" dirty="0"/>
          </a:p>
          <a:p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혹은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dirty="0" err="1"/>
              <a:t>frame.setLayout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 // JDK 1.5 </a:t>
            </a:r>
            <a:r>
              <a:rPr lang="ko-KR" altLang="en-US" sz="1200" dirty="0"/>
              <a:t>이후 버전에서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107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컴포넌트를 배치한다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15377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293096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2" y="429176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07704" y="256490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13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dirty="0"/>
              <a:t>컨테이너의 크기가 변하면 </a:t>
            </a:r>
            <a:r>
              <a:rPr lang="ko-KR" altLang="en-US" dirty="0" smtClean="0"/>
              <a:t>배치 관리자에 의해 재배치됨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3362114" y="2834084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4437112"/>
            <a:ext cx="473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프레임의 크기를 바꾸면 배치도 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2" y="209430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276872"/>
            <a:ext cx="48196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23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FlowLayout - </a:t>
            </a:r>
            <a:r>
              <a:rPr lang="ko-KR" altLang="en-US" smtClean="0"/>
              <a:t>생성자와 속성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42889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align)</a:t>
            </a:r>
          </a:p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align,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align : </a:t>
            </a:r>
            <a:r>
              <a:rPr lang="ko-KR" altLang="en-US" dirty="0" smtClean="0"/>
              <a:t>컴포넌트의 정렬</a:t>
            </a:r>
            <a:r>
              <a:rPr lang="en-US" altLang="ko-KR" dirty="0" smtClean="0"/>
              <a:t>(5 </a:t>
            </a:r>
            <a:r>
              <a:rPr lang="ko-KR" altLang="en-US" dirty="0" err="1" smtClean="0"/>
              <a:t>가지중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사용되는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err="1" smtClean="0"/>
              <a:t>FlowLayout.LEFT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FlowLayout.RIGHT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FlowLayout.CENTER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5)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57422" y="3692534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FlowLayout.LEFT</a:t>
              </a:r>
              <a:r>
                <a:rPr lang="ko-KR" altLang="en-US" sz="1400" dirty="0" smtClean="0"/>
                <a:t>로 정렬됨</a:t>
              </a:r>
              <a:endParaRPr lang="ko-KR" altLang="en-US" sz="1400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42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484784"/>
            <a:ext cx="5112568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FlowLayoutEx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setLayout</a:t>
            </a:r>
            <a:r>
              <a:rPr lang="en-US" altLang="ko-KR" sz="1400" b="1" dirty="0" smtClean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FlowLayout.LEFT</a:t>
            </a:r>
            <a:r>
              <a:rPr lang="en-US" altLang="ko-KR" sz="1400" b="1" dirty="0"/>
              <a:t>, 30, 40));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pPr defTabSz="180000"/>
            <a:r>
              <a:rPr lang="en-US" altLang="ko-KR" sz="1400" dirty="0" smtClean="0"/>
              <a:t>		add(new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FlowLayoutEx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61" y="34209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LEFT</a:t>
            </a:r>
            <a:r>
              <a:rPr lang="ko-KR" altLang="en-US" dirty="0" smtClean="0"/>
              <a:t>로 정렬되는 수평 간격이 </a:t>
            </a:r>
            <a:r>
              <a:rPr lang="en-US" altLang="ko-KR" dirty="0" smtClean="0"/>
              <a:t>30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수직 간격이  </a:t>
            </a:r>
            <a:r>
              <a:rPr lang="en-US" altLang="ko-KR" dirty="0" smtClean="0"/>
              <a:t>40 </a:t>
            </a:r>
            <a:r>
              <a:rPr lang="ko-KR" altLang="en-US" dirty="0" smtClean="0"/>
              <a:t>픽셀인 </a:t>
            </a:r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5872078"/>
            <a:ext cx="1988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FlowLayout.LEFT</a:t>
            </a:r>
            <a:r>
              <a:rPr lang="ko-KR" altLang="en-US" sz="1200" dirty="0" smtClean="0"/>
              <a:t>로 정렬됨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5287174" y="5442656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191720" y="5514888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8844" y="5586326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hGap</a:t>
            </a:r>
            <a:r>
              <a:rPr lang="en-US" altLang="ko-KR" sz="1200" dirty="0" smtClean="0"/>
              <a:t> , 30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8108181" y="4550475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06298" y="444331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vGap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40 </a:t>
            </a:r>
            <a:r>
              <a:rPr lang="ko-KR" altLang="en-US" sz="1200" dirty="0" smtClean="0"/>
              <a:t>픽셀</a:t>
            </a:r>
            <a:endParaRPr lang="ko-KR" altLang="en-US" sz="12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7834794" y="437188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334728" y="4729070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5400000">
            <a:off x="5941687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6227439" y="5264855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74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917" y="417620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35916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구역으로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East, West, South, North, Center</a:t>
            </a:r>
          </a:p>
          <a:p>
            <a:pPr lvl="1"/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</a:t>
            </a:r>
          </a:p>
          <a:p>
            <a:pPr lvl="3"/>
            <a:r>
              <a:rPr lang="en-US" altLang="ko-KR" dirty="0" smtClean="0"/>
              <a:t>comp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공간에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669896" y="3799602"/>
            <a:ext cx="1828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BorderLayout.NORTH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21954" y="6248037"/>
            <a:ext cx="1640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BorderLayout.EAST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937716" y="6259754"/>
            <a:ext cx="1816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BorderLayout.SOUTH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902966" y="3789039"/>
            <a:ext cx="171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BorderLayout.WEST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961247" y="6245490"/>
            <a:ext cx="18483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BorderLayout.CENTER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393657" y="4076601"/>
            <a:ext cx="0" cy="5060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393657" y="5868495"/>
            <a:ext cx="0" cy="37954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679673" y="4066039"/>
            <a:ext cx="0" cy="11579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893855" y="5509717"/>
            <a:ext cx="414449" cy="7383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67544" y="4108730"/>
            <a:ext cx="367463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("div"), </a:t>
            </a:r>
            <a:endParaRPr lang="en-US" altLang="ko-KR" sz="1400" dirty="0" smtClean="0"/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BorderLayout.WEST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</a:t>
            </a:r>
            <a:r>
              <a:rPr lang="en-US" altLang="ko-KR" sz="1400" dirty="0" smtClean="0"/>
              <a:t>"),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cxnSp>
        <p:nvCxnSpPr>
          <p:cNvPr id="14" name="꺾인 연결선 13"/>
          <p:cNvCxnSpPr>
            <a:stCxn id="8" idx="0"/>
          </p:cNvCxnSpPr>
          <p:nvPr/>
        </p:nvCxnSpPr>
        <p:spPr>
          <a:xfrm rot="5400000" flipH="1" flipV="1">
            <a:off x="4301532" y="5351955"/>
            <a:ext cx="736728" cy="1055436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054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en-US" altLang="ko-KR" smtClean="0"/>
              <a:t>BorderLayout()</a:t>
            </a:r>
          </a:p>
          <a:p>
            <a:pPr lvl="1"/>
            <a:r>
              <a:rPr lang="en-US" altLang="ko-KR" smtClean="0"/>
              <a:t>BorderLayout(int hGap, int vGap)</a:t>
            </a:r>
          </a:p>
          <a:p>
            <a:pPr lvl="2"/>
            <a:r>
              <a:rPr lang="en-US" altLang="ko-KR" smtClean="0"/>
              <a:t>hGap : </a:t>
            </a:r>
            <a:r>
              <a:rPr lang="ko-KR" altLang="en-US" smtClean="0"/>
              <a:t>좌우 두 컴포넌트 사이의 수평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</a:p>
          <a:p>
            <a:pPr lvl="2"/>
            <a:r>
              <a:rPr lang="en-US" altLang="ko-KR" smtClean="0"/>
              <a:t>vGap : </a:t>
            </a:r>
            <a:r>
              <a:rPr lang="ko-KR" altLang="en-US" smtClean="0"/>
              <a:t>상하 두 컴포넌트 사이의 수직 간격</a:t>
            </a:r>
            <a:r>
              <a:rPr lang="en-US" altLang="ko-KR" smtClean="0"/>
              <a:t>, </a:t>
            </a:r>
            <a:r>
              <a:rPr lang="ko-KR" altLang="en-US" smtClean="0"/>
              <a:t>픽셀 단위</a:t>
            </a:r>
            <a:r>
              <a:rPr lang="en-US" altLang="ko-KR" smtClean="0"/>
              <a:t>(</a:t>
            </a:r>
            <a:r>
              <a:rPr lang="ko-KR" altLang="en-US" smtClean="0"/>
              <a:t>디폴트 </a:t>
            </a:r>
            <a:r>
              <a:rPr lang="en-US" altLang="ko-KR" smtClean="0"/>
              <a:t>: 0)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1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예시</a:t>
            </a:r>
            <a:endParaRPr lang="ko-KR" altLang="en-US"/>
          </a:p>
        </p:txBody>
      </p:sp>
      <p:pic>
        <p:nvPicPr>
          <p:cNvPr id="4" name="그림 3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364" y="1575602"/>
            <a:ext cx="571500" cy="26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988840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1484784"/>
            <a:ext cx="1857375" cy="685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2055" y="2252362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293096"/>
            <a:ext cx="1619250" cy="190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5936" y="6165304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그림 9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48264" y="4293096"/>
            <a:ext cx="476250" cy="1914525"/>
          </a:xfrm>
          <a:prstGeom prst="rect">
            <a:avLst/>
          </a:prstGeom>
        </p:spPr>
      </p:pic>
      <p:pic>
        <p:nvPicPr>
          <p:cNvPr id="11" name="그림 10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7689" y="4364534"/>
            <a:ext cx="638175" cy="1724025"/>
          </a:xfrm>
          <a:prstGeom prst="rect">
            <a:avLst/>
          </a:prstGeom>
        </p:spPr>
      </p:pic>
      <p:pic>
        <p:nvPicPr>
          <p:cNvPr id="12" name="그림 11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91206" y="4435972"/>
            <a:ext cx="790575" cy="1552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0272" y="616530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그림 13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4128" y="1484784"/>
            <a:ext cx="2781300" cy="6953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04248" y="220486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51920" y="1412776"/>
            <a:ext cx="1762125" cy="685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34429" y="2259196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3528" y="2996952"/>
            <a:ext cx="3009900" cy="523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9632" y="3645024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그림 19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9592" y="4509120"/>
            <a:ext cx="2114550" cy="1219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1640" y="5733256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그림 21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28184" y="2996952"/>
            <a:ext cx="1885950" cy="266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60232" y="3356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4" name="그림 23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35896" y="2996952"/>
            <a:ext cx="2247900" cy="276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995936" y="3429000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264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751" y="4077082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BorderLayout</a:t>
            </a:r>
            <a:r>
              <a:rPr lang="ko-KR" altLang="en-US" smtClean="0"/>
              <a:t>의 사용예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3213582"/>
            <a:ext cx="243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3143240" y="3213582"/>
            <a:ext cx="316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</a:t>
            </a:r>
            <a:r>
              <a:rPr lang="ko-KR" altLang="en-US" sz="1200" smtClean="0"/>
              <a:t>와 </a:t>
            </a:r>
            <a:r>
              <a:rPr lang="en-US" altLang="ko-KR" sz="1200" smtClean="0"/>
              <a:t>NORTH</a:t>
            </a:r>
            <a:r>
              <a:rPr lang="ko-KR" altLang="en-US" sz="1200" smtClean="0"/>
              <a:t>에 컴포넌트가 삽입될 때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643702" y="3213582"/>
            <a:ext cx="20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CENTER,</a:t>
            </a:r>
            <a:r>
              <a:rPr lang="ko-KR" altLang="en-US" sz="1200" smtClean="0"/>
              <a:t> </a:t>
            </a:r>
            <a:r>
              <a:rPr lang="en-US" altLang="ko-KR" sz="1200" smtClean="0"/>
              <a:t>NORTH, SOUTH</a:t>
            </a:r>
            <a:r>
              <a:rPr lang="ko-KR" altLang="en-US" sz="1200" smtClean="0"/>
              <a:t>에</a:t>
            </a:r>
            <a:endParaRPr lang="en-US" altLang="ko-KR" sz="1200" smtClean="0"/>
          </a:p>
          <a:p>
            <a:r>
              <a:rPr lang="ko-KR" altLang="en-US" sz="1200" smtClean="0"/>
              <a:t> 컴포넌트가 삽입될 때</a:t>
            </a:r>
            <a:endParaRPr lang="ko-KR" altLang="en-US" sz="120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7382711" y="4682995"/>
            <a:ext cx="258838" cy="794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55403" y="441109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vGap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20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512395" y="460535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583833" y="481880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577" y="6125609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3131" y="6145559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hGap</a:t>
            </a:r>
            <a:r>
              <a:rPr lang="en-US" altLang="ko-KR" sz="1400" dirty="0" smtClean="0"/>
              <a:t> , 30 </a:t>
            </a:r>
            <a:r>
              <a:rPr lang="ko-KR" altLang="en-US" sz="1400" dirty="0" smtClean="0"/>
              <a:t>픽셀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 rot="5400000">
            <a:off x="5370181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5655933" y="5839063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9632" y="4553973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BorderLayout</a:t>
            </a:r>
            <a:r>
              <a:rPr lang="en-US" altLang="ko-KR" sz="1400" dirty="0" smtClean="0"/>
              <a:t>(30,20); </a:t>
            </a:r>
          </a:p>
          <a:p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배치관리자를 </a:t>
            </a:r>
            <a:endParaRPr lang="en-US" altLang="ko-KR" sz="1400" dirty="0" smtClean="0"/>
          </a:p>
          <a:p>
            <a:r>
              <a:rPr lang="ko-KR" altLang="en-US" sz="1400" dirty="0" smtClean="0"/>
              <a:t>생성하였을 때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41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19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484784"/>
            <a:ext cx="522124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java.awt</a:t>
            </a:r>
            <a:r>
              <a:rPr lang="en-US" altLang="ko-KR" sz="1400" dirty="0"/>
              <a:t>.*;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 extends </a:t>
            </a:r>
            <a:r>
              <a:rPr lang="en-US" altLang="ko-KR" sz="1400" dirty="0" err="1"/>
              <a:t>JFrame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Sample");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BorderLayout</a:t>
            </a:r>
            <a:r>
              <a:rPr lang="en-US" altLang="ko-KR" sz="1400" b="1" dirty="0"/>
              <a:t>());</a:t>
            </a:r>
          </a:p>
          <a:p>
            <a:pPr defTabSz="180000"/>
            <a:r>
              <a:rPr lang="en-US" altLang="ko-KR" sz="1400" dirty="0"/>
              <a:t>		add(</a:t>
            </a:r>
            <a:r>
              <a:rPr lang="en-US" altLang="ko-KR" sz="1400" b="1" dirty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("add"), </a:t>
            </a:r>
            <a:r>
              <a:rPr lang="en-US" altLang="ko-KR" sz="1400" b="1" dirty="0" err="1"/>
              <a:t>BorderLayout.NORTH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("sub"), </a:t>
            </a:r>
            <a:r>
              <a:rPr lang="en-US" altLang="ko-KR" sz="1400" b="1" dirty="0" err="1"/>
              <a:t>BorderLayout.SOUTH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mul</a:t>
            </a:r>
            <a:r>
              <a:rPr lang="en-US" altLang="ko-KR" sz="1400" b="1" dirty="0"/>
              <a:t>"), </a:t>
            </a:r>
            <a:r>
              <a:rPr lang="en-US" altLang="ko-KR" sz="1400" b="1" dirty="0" err="1"/>
              <a:t>BorderLayout.EAST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("div"), </a:t>
            </a:r>
            <a:r>
              <a:rPr lang="en-US" altLang="ko-KR" sz="1400" b="1" dirty="0" err="1"/>
              <a:t>BorderLayout.WEST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	add(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/>
              <a:t>JButton</a:t>
            </a:r>
            <a:r>
              <a:rPr lang="en-US" altLang="ko-KR" sz="1400" b="1" dirty="0"/>
              <a:t>("Calculate"), </a:t>
            </a:r>
            <a:r>
              <a:rPr lang="en-US" altLang="ko-KR" sz="1400" b="1" dirty="0" err="1"/>
              <a:t>BorderLayout.CENTER</a:t>
            </a:r>
            <a:r>
              <a:rPr lang="en-US" altLang="ko-KR" sz="1400" dirty="0"/>
              <a:t>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(300</a:t>
            </a:r>
            <a:r>
              <a:rPr lang="en-US" altLang="ko-KR" sz="1400" dirty="0"/>
              <a:t>, 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(true</a:t>
            </a:r>
            <a:r>
              <a:rPr lang="en-US" altLang="ko-KR" sz="1400" dirty="0"/>
              <a:t>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/>
              <a:t>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/>
              <a:t>BorderLayoutEx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757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14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6559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</a:t>
            </a:r>
            <a:endParaRPr lang="ko-KR" altLang="en-US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하나의 컴포넌트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격자 구성은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행수와 열수로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컨테이너의 크기가 변하면 재배치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 재조정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6460" y="4380562"/>
            <a:ext cx="1879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smtClean="0"/>
              <a:t> 4x3 </a:t>
            </a:r>
            <a:r>
              <a:rPr lang="ko-KR" altLang="en-US" sz="1200" smtClean="0"/>
              <a:t>그리드 레이아웃 설정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총 </a:t>
            </a:r>
            <a:r>
              <a:rPr lang="en-US" altLang="ko-KR" sz="1200" smtClean="0"/>
              <a:t>11 </a:t>
            </a:r>
            <a:r>
              <a:rPr lang="ko-KR" altLang="en-US" sz="1200" smtClean="0"/>
              <a:t>개의 버튼이 순서대로 </a:t>
            </a:r>
            <a:r>
              <a:rPr lang="en-US" altLang="ko-KR" sz="1200" smtClean="0"/>
              <a:t>add </a:t>
            </a:r>
            <a:r>
              <a:rPr lang="ko-KR" altLang="en-US" sz="1200" smtClean="0"/>
              <a:t>됨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수직 간격 </a:t>
            </a:r>
            <a:r>
              <a:rPr lang="en-US" altLang="ko-KR" sz="1200" smtClean="0"/>
              <a:t>vGap : 5 </a:t>
            </a:r>
            <a:r>
              <a:rPr lang="ko-KR" altLang="en-US" sz="1200" smtClean="0"/>
              <a:t>픽셀</a:t>
            </a:r>
            <a:endParaRPr lang="en-US" altLang="ko-KR" sz="1200" smtClean="0"/>
          </a:p>
          <a:p>
            <a:pPr>
              <a:buFont typeface="Arial" pitchFamily="34" charset="0"/>
              <a:buChar char="•"/>
            </a:pPr>
            <a:r>
              <a:rPr lang="ko-KR" altLang="en-US" sz="1200" smtClean="0"/>
              <a:t> 수평 간격 </a:t>
            </a:r>
            <a:r>
              <a:rPr lang="en-US" altLang="ko-KR" sz="1200" smtClean="0"/>
              <a:t>hGap : 5 </a:t>
            </a:r>
            <a:r>
              <a:rPr lang="ko-KR" altLang="en-US" sz="1200" smtClean="0"/>
              <a:t>픽셀</a:t>
            </a:r>
            <a:endParaRPr lang="ko-KR" altLang="en-US" sz="1200" dirty="0" smtClean="0"/>
          </a:p>
        </p:txBody>
      </p:sp>
      <p:sp>
        <p:nvSpPr>
          <p:cNvPr id="7" name="자유형 6"/>
          <p:cNvSpPr/>
          <p:nvPr/>
        </p:nvSpPr>
        <p:spPr>
          <a:xfrm>
            <a:off x="896045" y="3662039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17598" y="3338873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(4,3,5,5)); </a:t>
            </a:r>
            <a:r>
              <a:rPr lang="en-US" altLang="ko-KR" sz="1200" dirty="0"/>
              <a:t>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0556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GridLayout </a:t>
            </a:r>
            <a:r>
              <a:rPr lang="ko-KR" altLang="en-US" smtClean="0"/>
              <a:t>생성자와 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40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43" y="189755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GridLayout</a:t>
            </a:r>
            <a:r>
              <a:rPr lang="ko-KR" altLang="en-US" dirty="0" smtClean="0"/>
              <a:t>으로 입력 폼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439545"/>
            <a:ext cx="429950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GridLayoutEx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GridLayout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grid = new </a:t>
            </a:r>
            <a:r>
              <a:rPr lang="en-US" altLang="ko-KR" sz="1200" b="1" dirty="0" err="1"/>
              <a:t>GridLayout</a:t>
            </a:r>
            <a:r>
              <a:rPr lang="en-US" altLang="ko-KR" sz="1200" b="1" dirty="0"/>
              <a:t>(4, 2);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grid.setVgap</a:t>
            </a:r>
            <a:r>
              <a:rPr lang="en-US" altLang="ko-KR" sz="1200" b="1" dirty="0" smtClean="0"/>
              <a:t>(5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(grid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이름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학번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학과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 </a:t>
            </a:r>
            <a:r>
              <a:rPr lang="ko-KR" altLang="en-US" sz="1200" dirty="0"/>
              <a:t>과목</a:t>
            </a:r>
            <a:r>
              <a:rPr lang="en-US" altLang="ko-KR" sz="1200" dirty="0"/>
              <a:t>"));</a:t>
            </a:r>
          </a:p>
          <a:p>
            <a:pPr defTabSz="180000"/>
            <a:r>
              <a:rPr lang="en-US" altLang="ko-KR" sz="1200" dirty="0" smtClean="0"/>
              <a:t>		add(new </a:t>
            </a:r>
            <a:r>
              <a:rPr lang="en-US" altLang="ko-KR" sz="1200" dirty="0" err="1"/>
              <a:t>JTextField</a:t>
            </a:r>
            <a:r>
              <a:rPr lang="en-US" altLang="ko-KR" sz="1200" dirty="0"/>
              <a:t>(""));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GridLayoutEx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자유형 6"/>
          <p:cNvSpPr/>
          <p:nvPr/>
        </p:nvSpPr>
        <p:spPr>
          <a:xfrm>
            <a:off x="1417145" y="3306553"/>
            <a:ext cx="506248" cy="722961"/>
          </a:xfrm>
          <a:custGeom>
            <a:avLst/>
            <a:gdLst>
              <a:gd name="connsiteX0" fmla="*/ 117365 w 506248"/>
              <a:gd name="connsiteY0" fmla="*/ 1206938 h 1206938"/>
              <a:gd name="connsiteX1" fmla="*/ 12262 w 506248"/>
              <a:gd name="connsiteY1" fmla="*/ 797035 h 1206938"/>
              <a:gd name="connsiteX2" fmla="*/ 43793 w 506248"/>
              <a:gd name="connsiteY2" fmla="*/ 271517 h 1206938"/>
              <a:gd name="connsiteX3" fmla="*/ 232979 w 506248"/>
              <a:gd name="connsiteY3" fmla="*/ 40290 h 1206938"/>
              <a:gd name="connsiteX4" fmla="*/ 506248 w 506248"/>
              <a:gd name="connsiteY4" fmla="*/ 29779 h 120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48" h="1206938">
                <a:moveTo>
                  <a:pt x="117365" y="1206938"/>
                </a:moveTo>
                <a:cubicBezTo>
                  <a:pt x="70944" y="1079938"/>
                  <a:pt x="24524" y="952938"/>
                  <a:pt x="12262" y="797035"/>
                </a:cubicBezTo>
                <a:cubicBezTo>
                  <a:pt x="0" y="641132"/>
                  <a:pt x="7007" y="397641"/>
                  <a:pt x="43793" y="271517"/>
                </a:cubicBezTo>
                <a:cubicBezTo>
                  <a:pt x="80579" y="145393"/>
                  <a:pt x="155903" y="80580"/>
                  <a:pt x="232979" y="40290"/>
                </a:cubicBezTo>
                <a:cubicBezTo>
                  <a:pt x="310055" y="0"/>
                  <a:pt x="408151" y="14889"/>
                  <a:pt x="506248" y="2977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4029514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두 행 사이의 수직 간격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vGap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픽셀로 설정됨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366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배치관리자 없는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배치관리자가 없는 컨테이너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응용프로그램에서 컴포넌트의 절대 크기와 절대 위치를 스스로 결정</a:t>
            </a:r>
            <a:endParaRPr lang="en-US" altLang="ko-KR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lvl="1"/>
            <a:r>
              <a:rPr lang="ko-KR" altLang="en-US" dirty="0"/>
              <a:t>컴포넌트의 크기나 위치를 개발자 임의로 결정하고자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게임 프로그램과 같이 시간이나 마우스</a:t>
            </a:r>
            <a:r>
              <a:rPr lang="en-US" altLang="ko-KR" dirty="0"/>
              <a:t>/</a:t>
            </a:r>
            <a:r>
              <a:rPr lang="ko-KR" altLang="en-US" dirty="0"/>
              <a:t>키보드의 입력에 따라 컴포넌트들의 </a:t>
            </a:r>
            <a:r>
              <a:rPr lang="ko-KR" altLang="en-US" dirty="0" smtClean="0"/>
              <a:t>위치와 </a:t>
            </a:r>
            <a:r>
              <a:rPr lang="ko-KR" altLang="en-US" dirty="0"/>
              <a:t>크기가 수시로 변하는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/>
              <a:t>여러 컴포넌트들이 서로 겹치는 효과를 연출하고자 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r>
              <a:rPr lang="ko-KR" altLang="en-US" dirty="0" smtClean="0"/>
              <a:t>컨테이너의 배치 관리자 제거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Container.setLayout</a:t>
            </a:r>
            <a:r>
              <a:rPr lang="en-US" altLang="ko-KR" dirty="0" smtClean="0"/>
              <a:t>(null);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컴포넌트의 크기와 위치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내에서 이루어져야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컴포넌트들이 서로 겹치는 효과 연출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 크기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Component.setSize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2"/>
            <a:r>
              <a:rPr lang="ko-KR" altLang="en-US" dirty="0" smtClean="0"/>
              <a:t>컴포넌트 위치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Component.setLocation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y);</a:t>
            </a:r>
          </a:p>
          <a:p>
            <a:pPr lvl="2"/>
            <a:r>
              <a:rPr lang="ko-KR" altLang="en-US" dirty="0" smtClean="0"/>
              <a:t>컴포넌트 위치와 크기 동시 설정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Component.setBounds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height);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3429000"/>
            <a:ext cx="35753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// </a:t>
            </a:r>
            <a:r>
              <a:rPr lang="en-US" altLang="ko-KR" sz="1400" dirty="0" err="1" smtClean="0"/>
              <a:t>JPanel</a:t>
            </a:r>
            <a:r>
              <a:rPr lang="ko-KR" altLang="en-US" sz="1400" dirty="0" smtClean="0"/>
              <a:t> 에 배치관리자를 삭제하는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p = new 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p.setLayout</a:t>
            </a:r>
            <a:r>
              <a:rPr lang="en-US" altLang="ko-KR" sz="1400" dirty="0" smtClean="0"/>
              <a:t>(null);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99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배치관리자 없는 컨테이너에 컴포넌트 위치와 크기를 절대적으로 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11960" y="1412776"/>
            <a:ext cx="42427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NullContainerEx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/>
              <a:t>("Null Container Sample");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JFrame.EXIT_ON_CLOSE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setLayout</a:t>
            </a:r>
            <a:r>
              <a:rPr lang="en-US" altLang="ko-KR" sz="1200" b="1" dirty="0" smtClean="0"/>
              <a:t>(null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la = new </a:t>
            </a:r>
            <a:r>
              <a:rPr lang="en-US" altLang="ko-KR" sz="1200" dirty="0" err="1"/>
              <a:t>JLabel</a:t>
            </a:r>
            <a:r>
              <a:rPr lang="en-US" altLang="ko-KR" sz="1200" dirty="0"/>
              <a:t>("Hello, Press Buttons!");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la.setLocation</a:t>
            </a:r>
            <a:r>
              <a:rPr lang="en-US" altLang="ko-KR" sz="1200" dirty="0" smtClean="0"/>
              <a:t>(130</a:t>
            </a:r>
            <a:r>
              <a:rPr lang="en-US" altLang="ko-KR" sz="1200" dirty="0"/>
              <a:t>, 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la.setSize</a:t>
            </a:r>
            <a:r>
              <a:rPr lang="en-US" altLang="ko-KR" sz="1200" dirty="0" smtClean="0"/>
              <a:t>(200</a:t>
            </a:r>
            <a:r>
              <a:rPr lang="en-US" altLang="ko-KR" sz="1200" dirty="0"/>
              <a:t>, 20);</a:t>
            </a:r>
          </a:p>
          <a:p>
            <a:pPr defTabSz="180000"/>
            <a:r>
              <a:rPr lang="en-US" altLang="ko-KR" sz="1200" dirty="0" smtClean="0"/>
              <a:t>		add(la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&lt;=9;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b = new </a:t>
            </a:r>
            <a:r>
              <a:rPr lang="en-US" altLang="ko-KR" sz="1200" b="1" dirty="0" err="1"/>
              <a:t>JButton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Integer.toString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b.setLocation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*15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*15);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b.setSize</a:t>
            </a:r>
            <a:r>
              <a:rPr lang="en-US" altLang="ko-KR" sz="1200" b="1" dirty="0" smtClean="0"/>
              <a:t>(50</a:t>
            </a:r>
            <a:r>
              <a:rPr lang="en-US" altLang="ko-KR" sz="1200" b="1" dirty="0"/>
              <a:t>, 20);</a:t>
            </a:r>
          </a:p>
          <a:p>
            <a:pPr defTabSz="180000"/>
            <a:r>
              <a:rPr lang="en-US" altLang="ko-KR" sz="1200" b="1" dirty="0" smtClean="0"/>
              <a:t>			add(b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</a:t>
            </a:r>
            <a:r>
              <a:rPr lang="en-US" altLang="ko-KR" sz="1200" dirty="0"/>
              <a:t>, 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/>
              <a:t>NullContainerEx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00388" y="422108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원하는 위치에 원하는 크기로 </a:t>
            </a:r>
            <a:endParaRPr lang="en-US" altLang="ko-KR" sz="1200" dirty="0" smtClean="0"/>
          </a:p>
          <a:p>
            <a:r>
              <a:rPr lang="ko-KR" altLang="en-US" sz="1200" dirty="0" smtClean="0"/>
              <a:t>컴포넌트를 마음대로</a:t>
            </a:r>
            <a:endParaRPr lang="en-US" altLang="ko-KR" sz="1200" dirty="0" smtClean="0"/>
          </a:p>
          <a:p>
            <a:r>
              <a:rPr lang="ko-KR" altLang="en-US" sz="1200" dirty="0" smtClean="0"/>
              <a:t>배치할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5" y="2262381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21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764704"/>
            <a:ext cx="2914650" cy="19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332" y="957928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692696"/>
            <a:ext cx="14382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9952" y="1340768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692696"/>
            <a:ext cx="2419350" cy="209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4248" y="278092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5889501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40" y="5889501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88950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그림 15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1700808"/>
            <a:ext cx="2333625" cy="1304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1640" y="306896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13237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463" y="3212976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4501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370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60648"/>
            <a:ext cx="6372225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130" y="2395808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9504" y="3234462"/>
            <a:ext cx="280035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0871" y="5910987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7936" y="6042774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5928" y="2730406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22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578" y="1849384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2" y="4376717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340768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3995159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0" y="2601780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948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61" y="2500306"/>
            <a:ext cx="4635431" cy="34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Swing 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만든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7143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마우스를 올리면 컴포넌트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JButton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표시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2786058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JMenuBar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429388" y="2500306"/>
            <a:ext cx="770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JFrame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JMenu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357422" y="6072206"/>
            <a:ext cx="10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JSplitPane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500826" y="4000504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385762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JList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1934" y="2143116"/>
            <a:ext cx="98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JTextField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000364" y="2143116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JLabel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2143116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JButton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000372"/>
            <a:ext cx="871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JToolBar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29388" y="3500438"/>
            <a:ext cx="1143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JComboBox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2000240"/>
            <a:ext cx="252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프레임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윈도우 닫기 버튼</a:t>
            </a:r>
            <a:endParaRPr lang="ko-KR" altLang="en-US" sz="1600" dirty="0"/>
          </a:p>
        </p:txBody>
      </p:sp>
      <p:sp>
        <p:nvSpPr>
          <p:cNvPr id="18" name="자유형 17"/>
          <p:cNvSpPr/>
          <p:nvPr/>
        </p:nvSpPr>
        <p:spPr>
          <a:xfrm>
            <a:off x="1156138" y="2862317"/>
            <a:ext cx="725214" cy="49049"/>
          </a:xfrm>
          <a:custGeom>
            <a:avLst/>
            <a:gdLst>
              <a:gd name="connsiteX0" fmla="*/ 0 w 725214"/>
              <a:gd name="connsiteY0" fmla="*/ 49049 h 49049"/>
              <a:gd name="connsiteX1" fmla="*/ 620110 w 725214"/>
              <a:gd name="connsiteY1" fmla="*/ 7007 h 49049"/>
              <a:gd name="connsiteX2" fmla="*/ 630621 w 725214"/>
              <a:gd name="connsiteY2" fmla="*/ 7007 h 4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214" h="49049">
                <a:moveTo>
                  <a:pt x="0" y="49049"/>
                </a:moveTo>
                <a:lnTo>
                  <a:pt x="620110" y="7007"/>
                </a:lnTo>
                <a:cubicBezTo>
                  <a:pt x="725214" y="0"/>
                  <a:pt x="630621" y="7007"/>
                  <a:pt x="630621" y="700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223865" y="2659117"/>
            <a:ext cx="313569" cy="71821"/>
          </a:xfrm>
          <a:custGeom>
            <a:avLst/>
            <a:gdLst>
              <a:gd name="connsiteX0" fmla="*/ 364359 w 364359"/>
              <a:gd name="connsiteY0" fmla="*/ 0 h 71821"/>
              <a:gd name="connsiteX1" fmla="*/ 49048 w 364359"/>
              <a:gd name="connsiteY1" fmla="*/ 63062 h 71821"/>
              <a:gd name="connsiteX2" fmla="*/ 70069 w 364359"/>
              <a:gd name="connsiteY2" fmla="*/ 52552 h 7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59" h="71821">
                <a:moveTo>
                  <a:pt x="364359" y="0"/>
                </a:moveTo>
                <a:lnTo>
                  <a:pt x="49048" y="63062"/>
                </a:lnTo>
                <a:cubicBezTo>
                  <a:pt x="0" y="71821"/>
                  <a:pt x="68317" y="52552"/>
                  <a:pt x="70069" y="5255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5454869" y="4151587"/>
            <a:ext cx="1103586" cy="126123"/>
          </a:xfrm>
          <a:custGeom>
            <a:avLst/>
            <a:gdLst>
              <a:gd name="connsiteX0" fmla="*/ 1103586 w 1103586"/>
              <a:gd name="connsiteY0" fmla="*/ 63061 h 126123"/>
              <a:gd name="connsiteX1" fmla="*/ 599090 w 1103586"/>
              <a:gd name="connsiteY1" fmla="*/ 10510 h 126123"/>
              <a:gd name="connsiteX2" fmla="*/ 0 w 1103586"/>
              <a:gd name="connsiteY2" fmla="*/ 126123 h 1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586" h="126123">
                <a:moveTo>
                  <a:pt x="1103586" y="63061"/>
                </a:moveTo>
                <a:cubicBezTo>
                  <a:pt x="943303" y="31530"/>
                  <a:pt x="783021" y="0"/>
                  <a:pt x="599090" y="10510"/>
                </a:cubicBezTo>
                <a:cubicBezTo>
                  <a:pt x="415159" y="21020"/>
                  <a:pt x="207579" y="73571"/>
                  <a:pt x="0" y="12612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72055" y="4067503"/>
            <a:ext cx="704193" cy="84083"/>
          </a:xfrm>
          <a:custGeom>
            <a:avLst/>
            <a:gdLst>
              <a:gd name="connsiteX0" fmla="*/ 0 w 704193"/>
              <a:gd name="connsiteY0" fmla="*/ 0 h 84083"/>
              <a:gd name="connsiteX1" fmla="*/ 704193 w 704193"/>
              <a:gd name="connsiteY1" fmla="*/ 84083 h 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193" h="84083">
                <a:moveTo>
                  <a:pt x="0" y="0"/>
                </a:moveTo>
                <a:lnTo>
                  <a:pt x="704193" y="84083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850438" y="5764374"/>
            <a:ext cx="262758" cy="304800"/>
          </a:xfrm>
          <a:custGeom>
            <a:avLst/>
            <a:gdLst>
              <a:gd name="connsiteX0" fmla="*/ 0 w 262758"/>
              <a:gd name="connsiteY0" fmla="*/ 304800 h 304800"/>
              <a:gd name="connsiteX1" fmla="*/ 262758 w 262758"/>
              <a:gd name="connsiteY1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2758" h="304800">
                <a:moveTo>
                  <a:pt x="0" y="304800"/>
                </a:moveTo>
                <a:lnTo>
                  <a:pt x="262758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535128" y="5764374"/>
            <a:ext cx="210206" cy="325820"/>
          </a:xfrm>
          <a:custGeom>
            <a:avLst/>
            <a:gdLst>
              <a:gd name="connsiteX0" fmla="*/ 210206 w 210206"/>
              <a:gd name="connsiteY0" fmla="*/ 325820 h 325820"/>
              <a:gd name="connsiteX1" fmla="*/ 0 w 210206"/>
              <a:gd name="connsiteY1" fmla="*/ 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206" h="325820">
                <a:moveTo>
                  <a:pt x="210206" y="325820"/>
                </a:move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00826" y="4643446"/>
            <a:ext cx="1097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JScrollPane</a:t>
            </a:r>
            <a:endParaRPr lang="ko-KR" altLang="en-US" sz="1600" dirty="0"/>
          </a:p>
        </p:txBody>
      </p:sp>
      <p:sp>
        <p:nvSpPr>
          <p:cNvPr id="26" name="자유형 25"/>
          <p:cNvSpPr/>
          <p:nvPr/>
        </p:nvSpPr>
        <p:spPr>
          <a:xfrm>
            <a:off x="6043448" y="4866290"/>
            <a:ext cx="493986" cy="136634"/>
          </a:xfrm>
          <a:custGeom>
            <a:avLst/>
            <a:gdLst>
              <a:gd name="connsiteX0" fmla="*/ 493986 w 493986"/>
              <a:gd name="connsiteY0" fmla="*/ 0 h 136634"/>
              <a:gd name="connsiteX1" fmla="*/ 409904 w 493986"/>
              <a:gd name="connsiteY1" fmla="*/ 63062 h 136634"/>
              <a:gd name="connsiteX2" fmla="*/ 0 w 493986"/>
              <a:gd name="connsiteY2" fmla="*/ 136634 h 13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986" h="136634">
                <a:moveTo>
                  <a:pt x="493986" y="0"/>
                </a:moveTo>
                <a:cubicBezTo>
                  <a:pt x="493110" y="20145"/>
                  <a:pt x="492235" y="40290"/>
                  <a:pt x="409904" y="63062"/>
                </a:cubicBezTo>
                <a:cubicBezTo>
                  <a:pt x="327573" y="85834"/>
                  <a:pt x="163786" y="111234"/>
                  <a:pt x="0" y="13663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219200" y="3132083"/>
            <a:ext cx="609600" cy="52551"/>
          </a:xfrm>
          <a:custGeom>
            <a:avLst/>
            <a:gdLst>
              <a:gd name="connsiteX0" fmla="*/ 0 w 609600"/>
              <a:gd name="connsiteY0" fmla="*/ 52551 h 52551"/>
              <a:gd name="connsiteX1" fmla="*/ 609600 w 609600"/>
              <a:gd name="connsiteY1" fmla="*/ 0 h 5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600" h="52551">
                <a:moveTo>
                  <a:pt x="0" y="52551"/>
                </a:moveTo>
                <a:lnTo>
                  <a:pt x="609600" y="0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017986" y="2375338"/>
            <a:ext cx="31531" cy="672662"/>
          </a:xfrm>
          <a:custGeom>
            <a:avLst/>
            <a:gdLst>
              <a:gd name="connsiteX0" fmla="*/ 0 w 31531"/>
              <a:gd name="connsiteY0" fmla="*/ 0 h 672662"/>
              <a:gd name="connsiteX1" fmla="*/ 31531 w 31531"/>
              <a:gd name="connsiteY1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531" h="672662">
                <a:moveTo>
                  <a:pt x="0" y="0"/>
                </a:moveTo>
                <a:lnTo>
                  <a:pt x="31531" y="672662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263462" y="2406869"/>
            <a:ext cx="68317" cy="672662"/>
          </a:xfrm>
          <a:custGeom>
            <a:avLst/>
            <a:gdLst>
              <a:gd name="connsiteX0" fmla="*/ 68317 w 68317"/>
              <a:gd name="connsiteY0" fmla="*/ 0 h 672662"/>
              <a:gd name="connsiteX1" fmla="*/ 5255 w 68317"/>
              <a:gd name="connsiteY1" fmla="*/ 273269 h 672662"/>
              <a:gd name="connsiteX2" fmla="*/ 36786 w 68317"/>
              <a:gd name="connsiteY2" fmla="*/ 672662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" h="672662">
                <a:moveTo>
                  <a:pt x="68317" y="0"/>
                </a:moveTo>
                <a:cubicBezTo>
                  <a:pt x="39413" y="80579"/>
                  <a:pt x="10510" y="161159"/>
                  <a:pt x="5255" y="273269"/>
                </a:cubicBezTo>
                <a:cubicBezTo>
                  <a:pt x="0" y="385379"/>
                  <a:pt x="18393" y="529020"/>
                  <a:pt x="36786" y="67266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4740166" y="2438400"/>
            <a:ext cx="98096" cy="641131"/>
          </a:xfrm>
          <a:custGeom>
            <a:avLst/>
            <a:gdLst>
              <a:gd name="connsiteX0" fmla="*/ 21020 w 98096"/>
              <a:gd name="connsiteY0" fmla="*/ 0 h 641131"/>
              <a:gd name="connsiteX1" fmla="*/ 94593 w 98096"/>
              <a:gd name="connsiteY1" fmla="*/ 210207 h 641131"/>
              <a:gd name="connsiteX2" fmla="*/ 0 w 98096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96" h="641131">
                <a:moveTo>
                  <a:pt x="21020" y="0"/>
                </a:moveTo>
                <a:cubicBezTo>
                  <a:pt x="59558" y="51676"/>
                  <a:pt x="98096" y="103352"/>
                  <a:pt x="94593" y="210207"/>
                </a:cubicBezTo>
                <a:cubicBezTo>
                  <a:pt x="91090" y="317062"/>
                  <a:pt x="45545" y="479096"/>
                  <a:pt x="0" y="64113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6073227" y="2291255"/>
            <a:ext cx="157655" cy="367862"/>
          </a:xfrm>
          <a:custGeom>
            <a:avLst/>
            <a:gdLst>
              <a:gd name="connsiteX0" fmla="*/ 157655 w 157655"/>
              <a:gd name="connsiteY0" fmla="*/ 0 h 262759"/>
              <a:gd name="connsiteX1" fmla="*/ 0 w 157655"/>
              <a:gd name="connsiteY1" fmla="*/ 262759 h 26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" h="262759">
                <a:moveTo>
                  <a:pt x="157655" y="0"/>
                </a:moveTo>
                <a:lnTo>
                  <a:pt x="0" y="262759"/>
                </a:ln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780690" y="3258207"/>
            <a:ext cx="693682" cy="465958"/>
          </a:xfrm>
          <a:custGeom>
            <a:avLst/>
            <a:gdLst>
              <a:gd name="connsiteX0" fmla="*/ 693682 w 693682"/>
              <a:gd name="connsiteY0" fmla="*/ 451945 h 465958"/>
              <a:gd name="connsiteX1" fmla="*/ 388882 w 693682"/>
              <a:gd name="connsiteY1" fmla="*/ 441434 h 465958"/>
              <a:gd name="connsiteX2" fmla="*/ 84082 w 693682"/>
              <a:gd name="connsiteY2" fmla="*/ 304800 h 465958"/>
              <a:gd name="connsiteX3" fmla="*/ 0 w 693682"/>
              <a:gd name="connsiteY3" fmla="*/ 0 h 4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682" h="465958">
                <a:moveTo>
                  <a:pt x="693682" y="451945"/>
                </a:moveTo>
                <a:cubicBezTo>
                  <a:pt x="592082" y="458951"/>
                  <a:pt x="490482" y="465958"/>
                  <a:pt x="388882" y="441434"/>
                </a:cubicBezTo>
                <a:cubicBezTo>
                  <a:pt x="287282" y="416910"/>
                  <a:pt x="148896" y="378372"/>
                  <a:pt x="84082" y="304800"/>
                </a:cubicBezTo>
                <a:cubicBezTo>
                  <a:pt x="19268" y="231228"/>
                  <a:pt x="9634" y="115614"/>
                  <a:pt x="0" y="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2112579" y="2396359"/>
            <a:ext cx="851338" cy="662151"/>
          </a:xfrm>
          <a:custGeom>
            <a:avLst/>
            <a:gdLst>
              <a:gd name="connsiteX0" fmla="*/ 0 w 851338"/>
              <a:gd name="connsiteY0" fmla="*/ 0 h 662151"/>
              <a:gd name="connsiteX1" fmla="*/ 304800 w 851338"/>
              <a:gd name="connsiteY1" fmla="*/ 199696 h 662151"/>
              <a:gd name="connsiteX2" fmla="*/ 756745 w 851338"/>
              <a:gd name="connsiteY2" fmla="*/ 388882 h 662151"/>
              <a:gd name="connsiteX3" fmla="*/ 851338 w 851338"/>
              <a:gd name="connsiteY3" fmla="*/ 662151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338" h="662151">
                <a:moveTo>
                  <a:pt x="0" y="0"/>
                </a:moveTo>
                <a:cubicBezTo>
                  <a:pt x="89338" y="67441"/>
                  <a:pt x="178676" y="134882"/>
                  <a:pt x="304800" y="199696"/>
                </a:cubicBezTo>
                <a:cubicBezTo>
                  <a:pt x="430924" y="264510"/>
                  <a:pt x="665655" y="311806"/>
                  <a:pt x="756745" y="388882"/>
                </a:cubicBezTo>
                <a:cubicBezTo>
                  <a:pt x="847835" y="465958"/>
                  <a:pt x="849586" y="564054"/>
                  <a:pt x="851338" y="66215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549462" y="2895600"/>
            <a:ext cx="914400" cy="57807"/>
          </a:xfrm>
          <a:custGeom>
            <a:avLst/>
            <a:gdLst>
              <a:gd name="connsiteX0" fmla="*/ 914400 w 914400"/>
              <a:gd name="connsiteY0" fmla="*/ 57807 h 57807"/>
              <a:gd name="connsiteX1" fmla="*/ 756745 w 914400"/>
              <a:gd name="connsiteY1" fmla="*/ 36786 h 57807"/>
              <a:gd name="connsiteX2" fmla="*/ 294290 w 914400"/>
              <a:gd name="connsiteY2" fmla="*/ 5255 h 57807"/>
              <a:gd name="connsiteX3" fmla="*/ 0 w 914400"/>
              <a:gd name="connsiteY3" fmla="*/ 5255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7807">
                <a:moveTo>
                  <a:pt x="914400" y="57807"/>
                </a:moveTo>
                <a:cubicBezTo>
                  <a:pt x="887248" y="51676"/>
                  <a:pt x="860097" y="45545"/>
                  <a:pt x="756745" y="36786"/>
                </a:cubicBezTo>
                <a:cubicBezTo>
                  <a:pt x="653393" y="28027"/>
                  <a:pt x="420414" y="10510"/>
                  <a:pt x="294290" y="5255"/>
                </a:cubicBezTo>
                <a:cubicBezTo>
                  <a:pt x="168166" y="0"/>
                  <a:pt x="84083" y="2627"/>
                  <a:pt x="0" y="5255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609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dirty="0"/>
              <a:t>AWT(Abstract Windowing </a:t>
            </a:r>
            <a:r>
              <a:rPr lang="en-US" altLang="ko-KR" dirty="0" smtClean="0"/>
              <a:t>Toolkit)</a:t>
            </a:r>
          </a:p>
          <a:p>
            <a:pPr lvl="1"/>
            <a:r>
              <a:rPr lang="ko-KR" altLang="en-US" dirty="0" smtClean="0"/>
              <a:t>자바가 처음 나왔을 때 함께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native(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응용프로그램 사이의 연결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중량 컴포넌트</a:t>
            </a:r>
            <a:r>
              <a:rPr lang="en-US" altLang="ko-KR" dirty="0" smtClean="0"/>
              <a:t>(Heavy weight components)</a:t>
            </a:r>
          </a:p>
          <a:p>
            <a:pPr lvl="3"/>
            <a:r>
              <a:rPr lang="en-US" altLang="ko-KR" dirty="0" smtClean="0"/>
              <a:t>AWT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native(peer)</a:t>
            </a:r>
            <a:r>
              <a:rPr lang="ko-KR" altLang="en-US" dirty="0" smtClean="0"/>
              <a:t>에 의존적임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OS</a:t>
            </a:r>
            <a:r>
              <a:rPr lang="ko-KR" altLang="en-US" dirty="0" smtClean="0"/>
              <a:t>의 도움을 받아야 화면에 출력되며 동작하는 컴포넌트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운영체제에 많은 부담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오히려 처리 속도는 빠</a:t>
            </a:r>
            <a:r>
              <a:rPr lang="ko-KR" altLang="en-US" dirty="0"/>
              <a:t>름</a:t>
            </a:r>
            <a:endParaRPr lang="en-US" altLang="ko-KR" dirty="0" smtClean="0"/>
          </a:p>
          <a:p>
            <a:r>
              <a:rPr lang="en-US" altLang="ko-KR" dirty="0" smtClean="0"/>
              <a:t>Swing(</a:t>
            </a:r>
            <a:r>
              <a:rPr lang="ko-KR" altLang="en-US" dirty="0" smtClean="0"/>
              <a:t>스윙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AWT </a:t>
            </a:r>
            <a:r>
              <a:rPr lang="ko-KR" altLang="en-US" dirty="0" smtClean="0"/>
              <a:t>기술을 기반으로 작성된 자바 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</a:t>
            </a:r>
            <a:r>
              <a:rPr lang="ko-KR" altLang="en-US" dirty="0" smtClean="0"/>
              <a:t>풍부하고 화려한 </a:t>
            </a:r>
            <a:r>
              <a:rPr lang="ko-KR" altLang="en-US" dirty="0"/>
              <a:t>고급 컴포넌트</a:t>
            </a:r>
            <a:endParaRPr lang="en-US" altLang="ko-KR" dirty="0"/>
          </a:p>
          <a:p>
            <a:pPr lvl="2"/>
            <a:r>
              <a:rPr lang="en-US" altLang="ko-KR" dirty="0"/>
              <a:t>AWT </a:t>
            </a:r>
            <a:r>
              <a:rPr lang="ko-KR" altLang="en-US" dirty="0"/>
              <a:t>컴포넌트에 </a:t>
            </a:r>
            <a:r>
              <a:rPr lang="en-US" altLang="ko-KR" dirty="0"/>
              <a:t>J</a:t>
            </a:r>
            <a:r>
              <a:rPr lang="ko-KR" altLang="en-US" dirty="0"/>
              <a:t>자가 덧붙여진 이름의 클래스</a:t>
            </a:r>
            <a:endParaRPr lang="en-US" altLang="ko-KR" dirty="0"/>
          </a:p>
          <a:p>
            <a:pPr lvl="2"/>
            <a:r>
              <a:rPr lang="ko-KR" altLang="en-US" dirty="0" smtClean="0"/>
              <a:t>그 외 </a:t>
            </a:r>
            <a:r>
              <a:rPr lang="en-US" altLang="ko-KR" dirty="0" smtClean="0"/>
              <a:t>J </a:t>
            </a:r>
            <a:r>
              <a:rPr lang="ko-KR" altLang="en-US" dirty="0"/>
              <a:t>자로 시작하는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lvl="1"/>
            <a:r>
              <a:rPr lang="ko-KR" altLang="en-US" dirty="0" smtClean="0"/>
              <a:t>순수 자바 언어로 구현</a:t>
            </a:r>
            <a:r>
              <a:rPr lang="en-US" altLang="ko-KR" dirty="0" smtClean="0"/>
              <a:t>, JDK 1.1 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javax.swing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Swing </a:t>
            </a:r>
            <a:r>
              <a:rPr lang="ko-KR" altLang="en-US" dirty="0" smtClean="0"/>
              <a:t>컴포넌트는 </a:t>
            </a:r>
            <a:r>
              <a:rPr lang="en-US" altLang="ko-KR" dirty="0" smtClean="0"/>
              <a:t>native(peer </a:t>
            </a:r>
            <a:r>
              <a:rPr lang="ko-KR" altLang="en-US" dirty="0" smtClean="0"/>
              <a:t>혹은 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의존하지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경량 컴포넌트</a:t>
            </a:r>
            <a:r>
              <a:rPr lang="en-US" altLang="ko-KR" dirty="0" smtClean="0"/>
              <a:t>(Light weight components)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941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8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535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670622" y="0"/>
            <a:ext cx="5295533" cy="679450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라이브러리 계층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8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0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1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64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36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35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1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36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35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6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79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1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6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79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1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 smtClean="0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821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2535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3107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3714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4250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4785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5393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2749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3892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3892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5000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5607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5678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5643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6857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8000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7464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6893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821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036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107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35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64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07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64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93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964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4839513" y="3746101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5768208" y="3710381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5357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6625463" y="3924696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7071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7554158" y="4031852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5428877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5393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678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6393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6071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64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8036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8107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321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JInteralFrame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 smtClean="0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3214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4803795" y="3138877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5857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6143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6357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470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247" name="TextBox 246"/>
          <p:cNvSpPr txBox="1"/>
          <p:nvPr/>
        </p:nvSpPr>
        <p:spPr>
          <a:xfrm>
            <a:off x="178184" y="31210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Swing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46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2862</TotalTime>
  <Words>1909</Words>
  <Application>Microsoft Office PowerPoint</Application>
  <PresentationFormat>화면 슬라이드 쇼(4:3)</PresentationFormat>
  <Paragraphs>686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가을</vt:lpstr>
      <vt:lpstr>자바의 GUI, AWT와 Swing</vt:lpstr>
      <vt:lpstr>자바의 GUI(Graphic User Interface)</vt:lpstr>
      <vt:lpstr>스윙 컴포넌트 예시</vt:lpstr>
      <vt:lpstr>슬라이드 4</vt:lpstr>
      <vt:lpstr>슬라이드 5</vt:lpstr>
      <vt:lpstr>슬라이드 6</vt:lpstr>
      <vt:lpstr>Swing 으로 만든 GUI 프로그램 샘플</vt:lpstr>
      <vt:lpstr>AWT와 Swing 패키지</vt:lpstr>
      <vt:lpstr>GUI 라이브러리 계층 구조</vt:lpstr>
      <vt:lpstr>Swing 클래스의 특징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</vt:lpstr>
      <vt:lpstr>main()의 위치 </vt:lpstr>
      <vt:lpstr>프레임에 컴포넌트 붙이기</vt:lpstr>
      <vt:lpstr>예제 : 컴포넌트를 부착한 프레임 예</vt:lpstr>
      <vt:lpstr>스윙 응용프로그램의 종료</vt:lpstr>
      <vt:lpstr>main() 종료 뒤에도 프레임이 살아 있는 이유?</vt:lpstr>
      <vt:lpstr>컨테이너와 배치 개념</vt:lpstr>
      <vt:lpstr>배치 관리자 대표 유형 4 가지</vt:lpstr>
      <vt:lpstr>컨테이너와 배치관리자</vt:lpstr>
      <vt:lpstr>FlowLayout</vt:lpstr>
      <vt:lpstr>슬라이드 25</vt:lpstr>
      <vt:lpstr>FlowLayout - 생성자와 속성 </vt:lpstr>
      <vt:lpstr>예제 : LEFT로 정렬되는 수평 간격이 30 픽셀, 수직 간격이  40 픽셀인 FlowLayout 사용 예</vt:lpstr>
      <vt:lpstr>BorderLayout</vt:lpstr>
      <vt:lpstr>BorderLayout 생성자와 속성</vt:lpstr>
      <vt:lpstr>BorderLayout의 사용예</vt:lpstr>
      <vt:lpstr>예제 : BorderLayout 사용 예</vt:lpstr>
      <vt:lpstr>GridLayout</vt:lpstr>
      <vt:lpstr>GridLayout 생성자와 속성</vt:lpstr>
      <vt:lpstr>예제 : GridLayout으로 입력 폼 만들기</vt:lpstr>
      <vt:lpstr>배치관리자 없는 컨테이너</vt:lpstr>
      <vt:lpstr>예제 : 배치관리자 없는 컨테이너에 컴포넌트 위치와 크기를 절대적으로 지정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147</cp:revision>
  <dcterms:created xsi:type="dcterms:W3CDTF">2011-08-27T14:53:28Z</dcterms:created>
  <dcterms:modified xsi:type="dcterms:W3CDTF">2016-05-02T07:33:40Z</dcterms:modified>
</cp:coreProperties>
</file>