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90" autoAdjust="0"/>
    <p:restoredTop sz="92944" autoAdjust="0"/>
  </p:normalViewPr>
  <p:slideViewPr>
    <p:cSldViewPr>
      <p:cViewPr>
        <p:scale>
          <a:sx n="75" d="100"/>
          <a:sy n="75" d="100"/>
        </p:scale>
        <p:origin x="-540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622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2016-05-03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이벤트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09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이벤트를 받아 처리하고자 하는 컴포넌트에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Component.addXXXListener</a:t>
            </a:r>
            <a:r>
              <a:rPr lang="en-US" altLang="ko-KR" dirty="0" smtClean="0"/>
              <a:t>(listener)</a:t>
            </a:r>
          </a:p>
          <a:p>
            <a:pPr lvl="2"/>
            <a:r>
              <a:rPr lang="en-US" altLang="ko-KR" dirty="0" smtClean="0"/>
              <a:t>xxx : </a:t>
            </a:r>
            <a:r>
              <a:rPr lang="ko-KR" altLang="en-US" dirty="0" smtClean="0"/>
              <a:t>이벤트 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listener :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addMouseListener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addActionListener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addFocusListener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리스너가</a:t>
            </a:r>
            <a:r>
              <a:rPr lang="ko-KR" altLang="en-US" dirty="0" smtClean="0"/>
              <a:t> 등록된 컴포넌트에만 이벤트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리스너가</a:t>
            </a:r>
            <a:r>
              <a:rPr lang="ko-KR" altLang="en-US" dirty="0" smtClean="0"/>
              <a:t> 등록된 컴포넌트만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코드 작동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512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390" y="404664"/>
            <a:ext cx="1480620" cy="679450"/>
          </a:xfrm>
        </p:spPr>
        <p:txBody>
          <a:bodyPr>
            <a:noAutofit/>
          </a:bodyPr>
          <a:lstStyle/>
          <a:p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인터페이스와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메소드</a:t>
            </a:r>
            <a:endParaRPr lang="ko-KR" altLang="en-US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9259291"/>
              </p:ext>
            </p:extLst>
          </p:nvPr>
        </p:nvGraphicFramePr>
        <p:xfrm>
          <a:off x="1547664" y="188641"/>
          <a:ext cx="7416824" cy="62748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68152"/>
                <a:gridCol w="2592288"/>
                <a:gridCol w="3456384"/>
              </a:tblGrid>
              <a:tr h="197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리스너</a:t>
                      </a:r>
                      <a:r>
                        <a:rPr lang="ko-KR" altLang="en-US" sz="900" dirty="0" smtClean="0"/>
                        <a:t> 인터페이스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리스너 메소드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메소드가 호출되는 경우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ActionListener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actionPerformed(ActionEvent)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ActionEvent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가 발생하는 경우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ItemListener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itemStateChanged(ItemEvent)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ItemEvent </a:t>
                      </a:r>
                      <a:r>
                        <a:rPr lang="ko-KR" altLang="en-US" sz="900" smtClean="0"/>
                        <a:t>가 발생하는 경우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KeyListener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keyPressed(KeyEvent)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키가 눌러질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keyReleased(KeyEvent)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눌러진 키가 떼어질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keyTyped(KeyEvent)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키가 입력될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MouseListener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mousePressed(MouseEvent)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마우스</a:t>
                      </a:r>
                      <a:r>
                        <a:rPr lang="ko-KR" altLang="en-US" sz="900" baseline="0" smtClean="0"/>
                        <a:t> 버튼이 눌러질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mouseReleased(MouseEvent)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눌러진 마우스 버튼이 떼어질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mouseClicked(MouseEvent)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마우스 클릭될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mouseEntered(MouseEvent)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마우스가 임의의 컴포넌트 위에 올라올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mouseExited(MouseEvent)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컴포넌트에 올라온 마우스가 컴포넌트를 벗어날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MouseMotionListener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mouseDragged(MouseEvent)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마우스를 임의의 컴포넌트 위에서 드래깅할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mouseMoved(MouseEvent)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마우스를 임의의 컴포넌트 위에서 움직일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FocusListener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focusGained(FocusEvent)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컴포넌트가 포커스를 받을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focusLost(FocusEvent</a:t>
                      </a:r>
                      <a:r>
                        <a:rPr lang="en-US" altLang="ko-KR" sz="900" baseline="0" smtClean="0"/>
                        <a:t>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컴포넌트가 포커스를 잃을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TextListener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textValueChanged(TextEvent)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텍스트가 변경될 떄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WindowListener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windowOpened(WindowEvent)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윈도우가 생성되어 처음으로 보이게 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windowClosing(WindowEvent)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사용자가 윈도우의 시스템 메뉴에서 윈도우</a:t>
                      </a:r>
                      <a:r>
                        <a:rPr lang="ko-KR" altLang="en-US" sz="900" baseline="0" smtClean="0"/>
                        <a:t> 닫기를 시도할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windowIconfied(WindowEvent)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윈도우가 보통 크기에서 아이콘화될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windowDeiconfied(WindowEvent)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아이콘 상태의 윈도우가가 보통 상태로 복귀할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windowClosed(WindowEvent)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윈도우</a:t>
                      </a:r>
                      <a:r>
                        <a:rPr lang="ko-KR" altLang="en-US" sz="900" baseline="0" smtClean="0"/>
                        <a:t> 닫기 절차에 의해 윈도우가 닫혀졌을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windowActivated(WindowEvent)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윈도우가 활성화 윈도우로 설정되어 활성화될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windowDeactivated(WindowEvent)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활성화 상태의 윈도우가 비활성화될 때</a:t>
                      </a:r>
                      <a:endParaRPr lang="ko-KR" altLang="en-US" sz="900" dirty="0"/>
                    </a:p>
                  </a:txBody>
                  <a:tcPr marT="36000" marB="36000"/>
                </a:tc>
              </a:tr>
              <a:tr h="196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AdjustmentListener</a:t>
                      </a:r>
                      <a:endParaRPr lang="ko-KR" altLang="en-US" sz="900" smtClean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adjustmentValueChanged(AdjustmentEvent)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스크롤바를 움직였을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ComponentListener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componentHidden(ComponentEvent)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컴포넌트가 보이지 않는 상태로 될 때 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componentShown(ComponentEvent)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컴포넌트가 보이는 상태로 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componentResized(ComponentEvent)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컴포넌트의 크기가 변경될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compnentMoved(ComponentEvent)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컴포넌트의 위치가 변경될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ContainerListener</a:t>
                      </a:r>
                      <a:endParaRPr lang="ko-KR" altLang="en-US" sz="900" dirty="0" smtClean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componentAdded(ContainerEvent)</a:t>
                      </a:r>
                      <a:endParaRPr lang="ko-KR" altLang="en-US" sz="9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컴포넌트가 컨테이너에 추가될 때</a:t>
                      </a:r>
                      <a:endParaRPr lang="ko-KR" altLang="en-US" sz="900"/>
                    </a:p>
                  </a:txBody>
                  <a:tcPr marT="36000" marB="36000"/>
                </a:tc>
              </a:tr>
              <a:tr h="1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componentRemoved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dirty="0" err="1" smtClean="0"/>
                        <a:t>ContainerEvent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컴포넌트가 컨테이너에서 삭제될 때</a:t>
                      </a:r>
                      <a:endParaRPr lang="ko-KR" altLang="en-US" sz="9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59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" y="509659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7322" y="962694"/>
            <a:ext cx="4429156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08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08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08000"/>
            <a:r>
              <a:rPr lang="en-US" altLang="ko-KR" sz="1200" dirty="0" smtClean="0"/>
              <a:t>import java.awt.*;</a:t>
            </a:r>
          </a:p>
          <a:p>
            <a:pPr defTabSz="108000"/>
            <a:endParaRPr lang="en-US" altLang="ko-KR" sz="1200" dirty="0" smtClean="0"/>
          </a:p>
          <a:p>
            <a:pPr defTabSz="108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ListenerSample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defTabSz="108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ListenerSample</a:t>
            </a:r>
            <a:r>
              <a:rPr lang="en-US" altLang="ko-KR" sz="1200" dirty="0" smtClean="0"/>
              <a:t> () {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(“Action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");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08000"/>
            <a:endParaRPr lang="en-US" altLang="ko-KR" sz="1200" dirty="0" smtClean="0"/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(“Action"); </a:t>
            </a:r>
          </a:p>
          <a:p>
            <a:pPr defTabSz="108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listener = new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();</a:t>
            </a:r>
            <a:endParaRPr lang="en-US" altLang="ko-KR" sz="1200" dirty="0" smtClean="0"/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btn.addActionListener</a:t>
            </a:r>
            <a:r>
              <a:rPr lang="en-US" altLang="ko-KR" sz="1200" b="1" dirty="0" smtClean="0"/>
              <a:t>(listener ); </a:t>
            </a:r>
          </a:p>
          <a:p>
            <a:pPr defTabSz="108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08000"/>
            <a:r>
              <a:rPr lang="en-US" altLang="ko-KR" sz="1200" dirty="0" smtClean="0"/>
              <a:t>	}</a:t>
            </a:r>
          </a:p>
          <a:p>
            <a:pPr defTabSz="108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08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ListenerSample</a:t>
            </a:r>
            <a:r>
              <a:rPr lang="en-US" altLang="ko-KR" sz="1200" dirty="0" smtClean="0"/>
              <a:t> ();</a:t>
            </a:r>
          </a:p>
          <a:p>
            <a:pPr defTabSz="108000"/>
            <a:r>
              <a:rPr lang="en-US" altLang="ko-KR" sz="1200" dirty="0" smtClean="0"/>
              <a:t>	}</a:t>
            </a:r>
          </a:p>
          <a:p>
            <a:pPr defTabSz="108000"/>
            <a:r>
              <a:rPr lang="en-US" altLang="ko-KR" sz="1200" dirty="0" smtClean="0"/>
              <a:t>} </a:t>
            </a:r>
          </a:p>
          <a:p>
            <a:pPr defTabSz="108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 </a:t>
            </a:r>
          </a:p>
          <a:p>
            <a:pPr defTabSz="108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 </a:t>
            </a:r>
          </a:p>
          <a:p>
            <a:pPr defTabSz="108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 b = (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e.getSource</a:t>
            </a:r>
            <a:r>
              <a:rPr lang="en-US" altLang="ko-KR" sz="1200" b="1" dirty="0" smtClean="0"/>
              <a:t>();</a:t>
            </a:r>
          </a:p>
          <a:p>
            <a:pPr defTabSz="108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().equals(“Action"))</a:t>
            </a:r>
          </a:p>
          <a:p>
            <a:pPr defTabSz="108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액션</a:t>
            </a:r>
            <a:r>
              <a:rPr lang="en-US" altLang="ko-KR" sz="1200" dirty="0" smtClean="0"/>
              <a:t>");</a:t>
            </a:r>
          </a:p>
          <a:p>
            <a:pPr defTabSz="108000"/>
            <a:r>
              <a:rPr lang="en-US" altLang="ko-KR" sz="1200" dirty="0" smtClean="0"/>
              <a:t>		else</a:t>
            </a:r>
          </a:p>
          <a:p>
            <a:pPr defTabSz="108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(“Action);			</a:t>
            </a:r>
          </a:p>
          <a:p>
            <a:pPr defTabSz="108000"/>
            <a:r>
              <a:rPr lang="en-US" altLang="ko-KR" sz="1200" dirty="0" smtClean="0"/>
              <a:t>	}</a:t>
            </a:r>
          </a:p>
          <a:p>
            <a:pPr defTabSz="108000"/>
            <a:r>
              <a:rPr lang="en-US" altLang="ko-KR" sz="1200" dirty="0" smtClean="0"/>
              <a:t>}</a:t>
            </a:r>
          </a:p>
        </p:txBody>
      </p:sp>
      <p:sp>
        <p:nvSpPr>
          <p:cNvPr id="8" name="왼쪽 중괄호 7"/>
          <p:cNvSpPr/>
          <p:nvPr/>
        </p:nvSpPr>
        <p:spPr>
          <a:xfrm rot="10800000">
            <a:off x="7823568" y="4887597"/>
            <a:ext cx="357190" cy="1643074"/>
          </a:xfrm>
          <a:prstGeom prst="leftBrace">
            <a:avLst>
              <a:gd name="adj1" fmla="val 762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891170" y="5666404"/>
            <a:ext cx="2214578" cy="104922"/>
          </a:xfrm>
          <a:custGeom>
            <a:avLst/>
            <a:gdLst>
              <a:gd name="connsiteX0" fmla="*/ 3343564 w 3343564"/>
              <a:gd name="connsiteY0" fmla="*/ 36945 h 420254"/>
              <a:gd name="connsiteX1" fmla="*/ 3029528 w 3343564"/>
              <a:gd name="connsiteY1" fmla="*/ 73891 h 420254"/>
              <a:gd name="connsiteX2" fmla="*/ 2604655 w 3343564"/>
              <a:gd name="connsiteY2" fmla="*/ 249382 h 420254"/>
              <a:gd name="connsiteX3" fmla="*/ 2041237 w 3343564"/>
              <a:gd name="connsiteY3" fmla="*/ 360218 h 420254"/>
              <a:gd name="connsiteX4" fmla="*/ 1025237 w 3343564"/>
              <a:gd name="connsiteY4" fmla="*/ 360218 h 420254"/>
              <a:gd name="connsiteX5" fmla="*/ 0 w 3343564"/>
              <a:gd name="connsiteY5" fmla="*/ 0 h 42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564" h="420254">
                <a:moveTo>
                  <a:pt x="3343564" y="36945"/>
                </a:moveTo>
                <a:cubicBezTo>
                  <a:pt x="3248122" y="37715"/>
                  <a:pt x="3152680" y="38485"/>
                  <a:pt x="3029528" y="73891"/>
                </a:cubicBezTo>
                <a:cubicBezTo>
                  <a:pt x="2906377" y="109297"/>
                  <a:pt x="2769370" y="201661"/>
                  <a:pt x="2604655" y="249382"/>
                </a:cubicBezTo>
                <a:cubicBezTo>
                  <a:pt x="2439940" y="297103"/>
                  <a:pt x="2304473" y="341745"/>
                  <a:pt x="2041237" y="360218"/>
                </a:cubicBezTo>
                <a:cubicBezTo>
                  <a:pt x="1778001" y="378691"/>
                  <a:pt x="1365443" y="420254"/>
                  <a:pt x="1025237" y="360218"/>
                </a:cubicBezTo>
                <a:cubicBezTo>
                  <a:pt x="685031" y="300182"/>
                  <a:pt x="342515" y="150091"/>
                  <a:pt x="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88591" y="5096594"/>
            <a:ext cx="85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버튼의 </a:t>
            </a:r>
            <a:endParaRPr lang="en-US" altLang="ko-KR" sz="1200" dirty="0" smtClean="0"/>
          </a:p>
          <a:p>
            <a:r>
              <a:rPr lang="ko-KR" altLang="en-US" sz="1200" dirty="0" smtClean="0"/>
              <a:t>문자열</a:t>
            </a:r>
            <a:endParaRPr lang="en-US" altLang="ko-KR" sz="1200" dirty="0" smtClean="0"/>
          </a:p>
          <a:p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19" name="왼쪽 중괄호 18"/>
          <p:cNvSpPr/>
          <p:nvPr/>
        </p:nvSpPr>
        <p:spPr>
          <a:xfrm rot="10800000">
            <a:off x="8056216" y="3119417"/>
            <a:ext cx="160262" cy="285752"/>
          </a:xfrm>
          <a:prstGeom prst="leftBrace">
            <a:avLst>
              <a:gd name="adj1" fmla="val 762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16478" y="5297072"/>
            <a:ext cx="749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리스너</a:t>
            </a:r>
            <a:endParaRPr lang="en-US" altLang="ko-KR" sz="1400" dirty="0" smtClean="0"/>
          </a:p>
          <a:p>
            <a:r>
              <a:rPr lang="ko-KR" altLang="en-US" sz="1400" dirty="0" smtClean="0"/>
              <a:t>구현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263773" y="2892961"/>
            <a:ext cx="844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리스너</a:t>
            </a:r>
            <a:endParaRPr lang="en-US" altLang="ko-KR" sz="1400" dirty="0" smtClean="0"/>
          </a:p>
          <a:p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" y="347729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3501570" y="3117829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6727" y="2980917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Mouse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객체 생성</a:t>
            </a:r>
            <a:endParaRPr lang="ko-KR" altLang="en-US" sz="12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51920" y="4887597"/>
            <a:ext cx="4032448" cy="16377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01570" y="3271817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6727" y="3134905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Mouse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등록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300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47" y="450136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3" y="1878011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4067944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버튼에 </a:t>
            </a:r>
            <a:r>
              <a:rPr lang="en-US" altLang="ko-KR" sz="2400" dirty="0" smtClean="0"/>
              <a:t>Mouse</a:t>
            </a:r>
            <a:br>
              <a:rPr lang="en-US" altLang="ko-KR" sz="2400" dirty="0" smtClean="0"/>
            </a:br>
            <a:r>
              <a:rPr lang="ko-KR" altLang="en-US" sz="2400" dirty="0" smtClean="0"/>
              <a:t>이벤트를 처리하는 예제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73069"/>
            <a:ext cx="4680520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ListenerMouseEx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ListenerMouseEx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버튼에 </a:t>
            </a:r>
            <a:r>
              <a:rPr lang="en-US" altLang="ko-KR" sz="1200" dirty="0" smtClean="0"/>
              <a:t>Mouse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("Mouse Event </a:t>
            </a:r>
            <a:r>
              <a:rPr lang="ko-KR" altLang="en-US" sz="1200" b="1" dirty="0" smtClean="0"/>
              <a:t>테스트 버튼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listener = 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btn.addMouseListener</a:t>
            </a:r>
            <a:r>
              <a:rPr lang="en-US" altLang="ko-KR" sz="1200" b="1" dirty="0" smtClean="0"/>
              <a:t>(listener);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ListenerMouseEx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mouseEntered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mouseExited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mouseReleased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773" y="15255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 상태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2280" y="3415545"/>
            <a:ext cx="92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마우스가 버튼에</a:t>
            </a:r>
            <a:endParaRPr lang="en-US" altLang="ko-KR" sz="1400" dirty="0" smtClean="0"/>
          </a:p>
          <a:p>
            <a:r>
              <a:rPr lang="ko-KR" altLang="en-US" sz="1400" dirty="0" smtClean="0"/>
              <a:t>올라갈 때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214414" y="3857628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1607323" y="3893347"/>
            <a:ext cx="121444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4546" y="3571876"/>
            <a:ext cx="1071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마우스가 버튼에서</a:t>
            </a:r>
            <a:endParaRPr lang="en-US" altLang="ko-KR" sz="1400" dirty="0" smtClean="0"/>
          </a:p>
          <a:p>
            <a:r>
              <a:rPr lang="ko-KR" altLang="en-US" sz="1400" dirty="0" smtClean="0"/>
              <a:t>내려올 때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6812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Tip :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add</a:t>
            </a:r>
            <a:r>
              <a:rPr lang="en-US" altLang="ko-KR" dirty="0" err="1" smtClean="0"/>
              <a:t>XXXListener</a:t>
            </a:r>
            <a:r>
              <a:rPr lang="ko-KR" altLang="en-US" dirty="0" smtClean="0"/>
              <a:t>인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한 컴포넌트는 서로 다른 이벤트에 대한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동시에 </a:t>
            </a:r>
            <a:r>
              <a:rPr lang="ko-KR" altLang="en-US" dirty="0" err="1" smtClean="0"/>
              <a:t>여러개</a:t>
            </a:r>
            <a:r>
              <a:rPr lang="ko-KR" altLang="en-US" dirty="0" smtClean="0"/>
              <a:t> 가질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Action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Key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Key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Focus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Focus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한 컴포넌트는 한 이벤트에 대해 여러 개의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동시에 가질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MyButtonListener1());</a:t>
            </a:r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MyButtonListener2());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MyButtonListener3());</a:t>
            </a:r>
          </a:p>
          <a:p>
            <a:pPr lvl="2"/>
            <a:r>
              <a:rPr lang="ko-KR" altLang="en-US" dirty="0" smtClean="0"/>
              <a:t>이때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등록된 반대 순으로 모두 실행된다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32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완전한 클래스로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클래스</a:t>
            </a:r>
            <a:r>
              <a:rPr lang="en-US" altLang="ko-KR" dirty="0" smtClean="0"/>
              <a:t>(inner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  <a:r>
              <a:rPr lang="ko-KR" altLang="en-US" dirty="0" smtClean="0"/>
              <a:t>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258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독립 클래스로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48" y="982039"/>
            <a:ext cx="4500594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44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44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44000"/>
            <a:r>
              <a:rPr lang="en-US" altLang="ko-KR" sz="1200" dirty="0" smtClean="0"/>
              <a:t>import java.awt.*;</a:t>
            </a:r>
          </a:p>
          <a:p>
            <a:pPr defTabSz="144000"/>
            <a:endParaRPr lang="en-US" altLang="ko-KR" sz="1200" dirty="0" smtClean="0"/>
          </a:p>
          <a:p>
            <a:pPr defTabSz="144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");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(300,150);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listener = 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();</a:t>
            </a:r>
          </a:p>
          <a:p>
            <a:pPr defTabSz="144000"/>
            <a:r>
              <a:rPr lang="en-US" altLang="ko-KR" sz="1200" b="1" dirty="0"/>
              <a:t>		</a:t>
            </a:r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(listener);</a:t>
            </a:r>
          </a:p>
          <a:p>
            <a:pPr defTabSz="144000"/>
            <a:r>
              <a:rPr lang="en-US" altLang="ko-KR" sz="1200" dirty="0"/>
              <a:t>		add(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  <a:endParaRPr lang="en-US" altLang="ko-KR" sz="1200" dirty="0" smtClean="0"/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{ 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e) {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b = 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();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if(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().</a:t>
            </a:r>
            <a:r>
              <a:rPr lang="en-US" altLang="ko-KR" sz="1200" b="1" dirty="0">
                <a:solidFill>
                  <a:srgbClr val="7030A0"/>
                </a:solidFill>
              </a:rPr>
              <a:t>equals("Action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"))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(“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액</a:t>
            </a:r>
            <a:r>
              <a:rPr lang="ko-KR" altLang="en-US" sz="1200" b="1" dirty="0">
                <a:solidFill>
                  <a:srgbClr val="7030A0"/>
                </a:solidFill>
              </a:rPr>
              <a:t>션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");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else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(“Action");			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</a:p>
          <a:p>
            <a:pPr defTabSz="144000"/>
            <a:r>
              <a:rPr lang="en-US" altLang="ko-KR" sz="1200" b="1" dirty="0" smtClean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4051868" y="4797152"/>
            <a:ext cx="357190" cy="1440160"/>
          </a:xfrm>
          <a:prstGeom prst="leftBrace">
            <a:avLst>
              <a:gd name="adj1" fmla="val 14158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14488"/>
            <a:ext cx="2705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9552" y="5143512"/>
            <a:ext cx="331806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독립된 클래스로 </a:t>
            </a:r>
            <a:r>
              <a:rPr lang="en-US" altLang="ko-KR" sz="1200" dirty="0" smtClean="0"/>
              <a:t>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핸들러</a:t>
            </a:r>
            <a:r>
              <a:rPr lang="ko-KR" altLang="en-US" sz="1200" dirty="0" smtClean="0"/>
              <a:t> 작성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이 클래스를 별도의 </a:t>
            </a:r>
            <a:r>
              <a:rPr lang="en-US" altLang="ko-KR" sz="1200" dirty="0" smtClean="0"/>
              <a:t>MyActionListener.java</a:t>
            </a:r>
            <a:r>
              <a:rPr lang="ko-KR" altLang="en-US" sz="1200" dirty="0" smtClean="0"/>
              <a:t>파일로 저장하여도 됨</a:t>
            </a:r>
            <a:endParaRPr lang="ko-KR" altLang="en-US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286124"/>
            <a:ext cx="2705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25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55576" y="0"/>
            <a:ext cx="6389712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내부 클래스로 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13970" y="708367"/>
            <a:ext cx="5249378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InnerClassListener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InnerClassListener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btn.addActionListener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private </a:t>
            </a:r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public </a:t>
            </a:r>
            <a:r>
              <a:rPr lang="en-US" altLang="ko-KR" sz="1200" b="1" dirty="0">
                <a:solidFill>
                  <a:srgbClr val="7030A0"/>
                </a:solidFill>
              </a:rPr>
              <a:t>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if(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 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else 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("Action");</a:t>
            </a:r>
          </a:p>
          <a:p>
            <a:pPr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// </a:t>
            </a:r>
            <a:r>
              <a:rPr lang="en-US" altLang="ko-KR" sz="1200" b="1" dirty="0" err="1">
                <a:solidFill>
                  <a:srgbClr val="7030A0"/>
                </a:solidFill>
              </a:rPr>
              <a:t>InnerClassListener</a:t>
            </a:r>
            <a:r>
              <a:rPr lang="ko-KR" altLang="en-US" sz="1200" b="1" dirty="0">
                <a:solidFill>
                  <a:srgbClr val="7030A0"/>
                </a:solidFill>
              </a:rPr>
              <a:t>의 멤버나 </a:t>
            </a:r>
            <a:r>
              <a:rPr lang="en-US" altLang="ko-KR" sz="1200" b="1" dirty="0" err="1">
                <a:solidFill>
                  <a:srgbClr val="7030A0"/>
                </a:solidFill>
              </a:rPr>
              <a:t>JFrame</a:t>
            </a:r>
            <a:r>
              <a:rPr lang="ko-KR" altLang="en-US" sz="1200" b="1" dirty="0">
                <a:solidFill>
                  <a:srgbClr val="7030A0"/>
                </a:solidFill>
              </a:rPr>
              <a:t>의 멤버를 호출할 수 있음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setTitle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()); // </a:t>
            </a:r>
            <a:r>
              <a:rPr lang="en-US" altLang="ko-KR" sz="1200" b="1" dirty="0" err="1">
                <a:solidFill>
                  <a:srgbClr val="7030A0"/>
                </a:solidFill>
              </a:rPr>
              <a:t>JFrame.setTitle</a:t>
            </a:r>
            <a:r>
              <a:rPr lang="en-US" altLang="ko-KR" sz="1200" b="1" dirty="0">
                <a:solidFill>
                  <a:srgbClr val="7030A0"/>
                </a:solidFill>
              </a:rPr>
              <a:t>() </a:t>
            </a:r>
            <a:r>
              <a:rPr lang="ko-KR" altLang="en-US" sz="1200" b="1" dirty="0">
                <a:solidFill>
                  <a:srgbClr val="7030A0"/>
                </a:solidFill>
              </a:rPr>
              <a:t>호출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}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InnerClassListener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en-US" altLang="ko-KR" sz="1200" dirty="0"/>
          </a:p>
        </p:txBody>
      </p:sp>
      <p:sp>
        <p:nvSpPr>
          <p:cNvPr id="6" name="왼쪽 중괄호 5"/>
          <p:cNvSpPr/>
          <p:nvPr/>
        </p:nvSpPr>
        <p:spPr>
          <a:xfrm>
            <a:off x="3601768" y="3572740"/>
            <a:ext cx="357190" cy="2016783"/>
          </a:xfrm>
          <a:prstGeom prst="leftBrace">
            <a:avLst>
              <a:gd name="adj1" fmla="val 14158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44" y="4573860"/>
            <a:ext cx="3429024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리스너를</a:t>
            </a:r>
            <a:r>
              <a:rPr lang="ko-KR" altLang="en-US" sz="1200" dirty="0" smtClean="0"/>
              <a:t> 내부 클래스로 작성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private</a:t>
            </a:r>
            <a:r>
              <a:rPr lang="ko-KR" altLang="en-US" sz="1200" dirty="0" smtClean="0"/>
              <a:t>으로 선언하여 </a:t>
            </a:r>
            <a:r>
              <a:rPr lang="en-US" altLang="ko-KR" sz="1200" dirty="0" err="1" smtClean="0"/>
              <a:t>InnerClassListener</a:t>
            </a:r>
            <a:r>
              <a:rPr lang="ko-KR" altLang="en-US" sz="1200" dirty="0" smtClean="0"/>
              <a:t>의 외부에서 리스너를 사용할 수 없게 할 수 있음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리스너에서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InnerClassListener</a:t>
            </a:r>
            <a:r>
              <a:rPr lang="ko-KR" altLang="en-US" sz="1200" dirty="0" smtClean="0"/>
              <a:t>의 멤버에 대한 접근이 용이함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3428991" y="5261757"/>
            <a:ext cx="964413" cy="151426"/>
          </a:xfrm>
          <a:custGeom>
            <a:avLst/>
            <a:gdLst>
              <a:gd name="connsiteX0" fmla="*/ 0 w 1250302"/>
              <a:gd name="connsiteY0" fmla="*/ 513183 h 513183"/>
              <a:gd name="connsiteX1" fmla="*/ 289249 w 1250302"/>
              <a:gd name="connsiteY1" fmla="*/ 307910 h 513183"/>
              <a:gd name="connsiteX2" fmla="*/ 541175 w 1250302"/>
              <a:gd name="connsiteY2" fmla="*/ 102636 h 513183"/>
              <a:gd name="connsiteX3" fmla="*/ 1250302 w 1250302"/>
              <a:gd name="connsiteY3" fmla="*/ 0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302" h="513183">
                <a:moveTo>
                  <a:pt x="0" y="513183"/>
                </a:moveTo>
                <a:cubicBezTo>
                  <a:pt x="99526" y="444758"/>
                  <a:pt x="199053" y="376334"/>
                  <a:pt x="289249" y="307910"/>
                </a:cubicBezTo>
                <a:cubicBezTo>
                  <a:pt x="379445" y="239486"/>
                  <a:pt x="381000" y="153954"/>
                  <a:pt x="541175" y="102636"/>
                </a:cubicBezTo>
                <a:cubicBezTo>
                  <a:pt x="701350" y="51318"/>
                  <a:pt x="975826" y="25659"/>
                  <a:pt x="1250302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6" idx="1"/>
          </p:cNvCxnSpPr>
          <p:nvPr/>
        </p:nvCxnSpPr>
        <p:spPr>
          <a:xfrm flipV="1">
            <a:off x="3316790" y="4581132"/>
            <a:ext cx="284978" cy="2157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6" y="133863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6" y="299481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704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62313" y="3926593"/>
            <a:ext cx="4143404" cy="2143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익명 클래스로 이벤트 리스너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91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익명 클래스란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클래스 정의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한번에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ActionListener</a:t>
            </a:r>
            <a:r>
              <a:rPr lang="ko-KR" altLang="en-US" dirty="0" smtClean="0"/>
              <a:t>를 구현하는 익명의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3378" y="1916832"/>
            <a:ext cx="559724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mtClean="0"/>
              <a:t>new </a:t>
            </a:r>
            <a:r>
              <a:rPr lang="ko-KR" altLang="en-US" sz="1600" smtClean="0"/>
              <a:t>익명클래스의수퍼클래스이름</a:t>
            </a:r>
            <a:r>
              <a:rPr lang="en-US" altLang="ko-KR" sz="1600" smtClean="0"/>
              <a:t>(</a:t>
            </a:r>
            <a:r>
              <a:rPr lang="ko-KR" altLang="en-US" sz="1600" smtClean="0"/>
              <a:t>생성자의 인자들</a:t>
            </a:r>
            <a:r>
              <a:rPr lang="en-US" altLang="ko-KR" sz="1600" smtClean="0"/>
              <a:t>) {</a:t>
            </a:r>
          </a:p>
          <a:p>
            <a:r>
              <a:rPr lang="en-US" altLang="ko-KR" sz="1600" smtClean="0"/>
              <a:t>     .....................</a:t>
            </a:r>
          </a:p>
          <a:p>
            <a:r>
              <a:rPr lang="en-US" altLang="ko-KR" sz="1600" smtClean="0"/>
              <a:t>     </a:t>
            </a:r>
            <a:r>
              <a:rPr lang="ko-KR" altLang="en-US" sz="1600" smtClean="0"/>
              <a:t>클래스 정의</a:t>
            </a:r>
            <a:endParaRPr lang="en-US" altLang="ko-KR" sz="1600" smtClean="0"/>
          </a:p>
          <a:p>
            <a:r>
              <a:rPr lang="en-US" altLang="ko-KR" sz="1600" smtClean="0"/>
              <a:t>     .....................</a:t>
            </a:r>
          </a:p>
          <a:p>
            <a:r>
              <a:rPr lang="en-US" altLang="ko-KR" sz="1600" smtClean="0"/>
              <a:t>};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5803" y="4074029"/>
            <a:ext cx="381642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MyActionListener</a:t>
            </a:r>
            <a:r>
              <a:rPr lang="en-US" altLang="ko-KR" sz="1200" dirty="0" smtClean="0"/>
              <a:t> implements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....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구현 </a:t>
            </a:r>
            <a:r>
              <a:rPr lang="en-US" altLang="ko-KR" sz="1200" dirty="0" smtClean="0"/>
              <a:t>....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왼쪽 중괄호 6"/>
          <p:cNvSpPr/>
          <p:nvPr/>
        </p:nvSpPr>
        <p:spPr>
          <a:xfrm>
            <a:off x="270831" y="4212345"/>
            <a:ext cx="214314" cy="928694"/>
          </a:xfrm>
          <a:prstGeom prst="leftBrace">
            <a:avLst>
              <a:gd name="adj1" fmla="val 541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42863" y="4783849"/>
            <a:ext cx="38576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....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구현 </a:t>
            </a:r>
            <a:r>
              <a:rPr lang="en-US" altLang="ko-KR" sz="1200" b="1" dirty="0" smtClean="0"/>
              <a:t>....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b="1" dirty="0" smtClean="0"/>
              <a:t>};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707" y="5641105"/>
            <a:ext cx="38576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();</a:t>
            </a:r>
          </a:p>
        </p:txBody>
      </p:sp>
      <p:sp>
        <p:nvSpPr>
          <p:cNvPr id="13" name="자유형 12"/>
          <p:cNvSpPr/>
          <p:nvPr/>
        </p:nvSpPr>
        <p:spPr>
          <a:xfrm>
            <a:off x="179512" y="4705480"/>
            <a:ext cx="1165934" cy="1038688"/>
          </a:xfrm>
          <a:custGeom>
            <a:avLst/>
            <a:gdLst>
              <a:gd name="connsiteX0" fmla="*/ 109491 w 1165934"/>
              <a:gd name="connsiteY0" fmla="*/ 0 h 1038688"/>
              <a:gd name="connsiteX1" fmla="*/ 11837 w 1165934"/>
              <a:gd name="connsiteY1" fmla="*/ 213064 h 1038688"/>
              <a:gd name="connsiteX2" fmla="*/ 38470 w 1165934"/>
              <a:gd name="connsiteY2" fmla="*/ 514905 h 1038688"/>
              <a:gd name="connsiteX3" fmla="*/ 189390 w 1165934"/>
              <a:gd name="connsiteY3" fmla="*/ 665826 h 1038688"/>
              <a:gd name="connsiteX4" fmla="*/ 580007 w 1165934"/>
              <a:gd name="connsiteY4" fmla="*/ 701336 h 1038688"/>
              <a:gd name="connsiteX5" fmla="*/ 1059402 w 1165934"/>
              <a:gd name="connsiteY5" fmla="*/ 763480 h 1038688"/>
              <a:gd name="connsiteX6" fmla="*/ 1165934 w 1165934"/>
              <a:gd name="connsiteY6" fmla="*/ 1038688 h 103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934" h="1038688">
                <a:moveTo>
                  <a:pt x="109491" y="0"/>
                </a:moveTo>
                <a:cubicBezTo>
                  <a:pt x="66582" y="63623"/>
                  <a:pt x="23674" y="127246"/>
                  <a:pt x="11837" y="213064"/>
                </a:cubicBezTo>
                <a:cubicBezTo>
                  <a:pt x="0" y="298882"/>
                  <a:pt x="8878" y="439445"/>
                  <a:pt x="38470" y="514905"/>
                </a:cubicBezTo>
                <a:cubicBezTo>
                  <a:pt x="68062" y="590365"/>
                  <a:pt x="99134" y="634754"/>
                  <a:pt x="189390" y="665826"/>
                </a:cubicBezTo>
                <a:cubicBezTo>
                  <a:pt x="279646" y="696898"/>
                  <a:pt x="435005" y="685060"/>
                  <a:pt x="580007" y="701336"/>
                </a:cubicBezTo>
                <a:cubicBezTo>
                  <a:pt x="725009" y="717612"/>
                  <a:pt x="961747" y="707255"/>
                  <a:pt x="1059402" y="763480"/>
                </a:cubicBezTo>
                <a:cubicBezTo>
                  <a:pt x="1157057" y="819705"/>
                  <a:pt x="1161495" y="929196"/>
                  <a:pt x="1165934" y="103868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96038" y="5953400"/>
            <a:ext cx="408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익명클래스 탄생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클래스 선언과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생성을 동시에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414235" y="5526567"/>
            <a:ext cx="357190" cy="48910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5803" y="37170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 선언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7988" y="5946914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37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3038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익명 클래스로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86501" y="142852"/>
            <a:ext cx="492922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AnonymousClassListener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AnonymousClassListener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btn.addActionListener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(new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MyActionListener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  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private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MyActionListener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implements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ActionListener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public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actionPerformed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ActionEvent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e)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JButton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b = (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JButton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e.getSource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if(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b.getText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().equals("Action")) 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b.setText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액션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");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else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b.setText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("Action");</a:t>
            </a:r>
          </a:p>
          <a:p>
            <a:pPr defTabSz="180000"/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//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InnerClassListener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의 멤버나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JFrame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멤버 호출 가능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setTitle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b.getText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());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	}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AnonymousClassListener</a:t>
            </a:r>
            <a:r>
              <a:rPr lang="en-US" altLang="ko-KR" sz="1200" dirty="0"/>
              <a:t> 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2798036"/>
            <a:ext cx="385309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b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().equals("Action"))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액션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else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("Action");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AnonymousClassListener</a:t>
            </a:r>
            <a:r>
              <a:rPr lang="ko-KR" altLang="en-US" sz="1200" dirty="0" smtClean="0"/>
              <a:t>의 멤버나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JFrame</a:t>
            </a:r>
            <a:r>
              <a:rPr lang="ko-KR" altLang="en-US" sz="1200" dirty="0" smtClean="0"/>
              <a:t>의 멤버를 호출할 수 있음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}</a:t>
            </a:r>
          </a:p>
          <a:p>
            <a:pPr defTabSz="180000"/>
            <a:r>
              <a:rPr lang="en-US" altLang="ko-KR" sz="1200" b="1" dirty="0" smtClean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42419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익명 클래스로 다시 작성된 결과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5" idx="3"/>
            <a:endCxn id="12" idx="1"/>
          </p:cNvCxnSpPr>
          <p:nvPr/>
        </p:nvCxnSpPr>
        <p:spPr>
          <a:xfrm flipV="1">
            <a:off x="3995936" y="3860395"/>
            <a:ext cx="253698" cy="18413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6208927"/>
            <a:ext cx="7383020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간단한 </a:t>
            </a:r>
            <a:r>
              <a:rPr lang="ko-KR" altLang="en-US" sz="1200" dirty="0" err="1" smtClean="0"/>
              <a:t>리스너의</a:t>
            </a:r>
            <a:r>
              <a:rPr lang="ko-KR" altLang="en-US" sz="1200" dirty="0" smtClean="0"/>
              <a:t> 경우 익명 클래스 사용 추천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개수가 </a:t>
            </a:r>
            <a:r>
              <a:rPr lang="en-US" altLang="ko-KR" sz="1200" dirty="0" smtClean="0"/>
              <a:t>1, 2</a:t>
            </a:r>
            <a:r>
              <a:rPr lang="ko-KR" altLang="en-US" sz="1200" dirty="0" smtClean="0"/>
              <a:t>개인 리스너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ActionListener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ItemListener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대해 주로 사용</a:t>
            </a:r>
            <a:endParaRPr lang="en-US" altLang="ko-KR" sz="12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249634" y="2564251"/>
            <a:ext cx="4320480" cy="259228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" name="곱셈 기호 15"/>
          <p:cNvSpPr/>
          <p:nvPr/>
        </p:nvSpPr>
        <p:spPr>
          <a:xfrm>
            <a:off x="3083779" y="2100778"/>
            <a:ext cx="6652189" cy="3519234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8118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</a:t>
            </a:r>
            <a:r>
              <a:rPr lang="en-US" altLang="ko-KR" smtClean="0"/>
              <a:t> </a:t>
            </a:r>
            <a:r>
              <a:rPr lang="ko-KR" altLang="en-US" smtClean="0"/>
              <a:t>기반</a:t>
            </a:r>
            <a:r>
              <a:rPr lang="en-US" altLang="ko-KR" smtClean="0"/>
              <a:t>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이벤트 기반 프로그래밍</a:t>
            </a:r>
            <a:r>
              <a:rPr lang="en-US" altLang="ko-KR" dirty="0" smtClean="0"/>
              <a:t>(Event Driven Programming)</a:t>
            </a:r>
          </a:p>
          <a:p>
            <a:pPr lvl="1"/>
            <a:r>
              <a:rPr lang="ko-KR" altLang="en-US" dirty="0" smtClean="0"/>
              <a:t>이벤트의 발생에 의해 프로그램 흐름이 결정되는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이벤트가 발생하면 이벤트를 처리하는 루틴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내의 어떤 코드가 언제 실행될 지 아무도 모름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이벤트의 발생에 의해 전적으로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반대되는 개념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배치 실행</a:t>
            </a:r>
            <a:r>
              <a:rPr lang="en-US" altLang="ko-KR" dirty="0" smtClean="0"/>
              <a:t>(batch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programming)</a:t>
            </a:r>
          </a:p>
          <a:p>
            <a:pPr lvl="2"/>
            <a:r>
              <a:rPr lang="ko-KR" altLang="en-US" dirty="0" smtClean="0"/>
              <a:t>프로그램의 개발자가 프로그램의 흐름을 결정하는 방식</a:t>
            </a:r>
            <a:endParaRPr lang="en-US" altLang="ko-KR" dirty="0" smtClean="0"/>
          </a:p>
          <a:p>
            <a:r>
              <a:rPr lang="ko-KR" altLang="en-US" dirty="0" smtClean="0"/>
              <a:t>이벤트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 드래그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클릭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누름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센서로부터의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네트워크로부터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송수신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다른 응용프로그램이나 다른 </a:t>
            </a:r>
            <a:r>
              <a:rPr lang="ko-KR" altLang="en-US" dirty="0" err="1" smtClean="0"/>
              <a:t>스레드로부터의</a:t>
            </a:r>
            <a:r>
              <a:rPr lang="ko-KR" altLang="en-US" dirty="0" smtClean="0"/>
              <a:t> 메시지</a:t>
            </a:r>
            <a:endParaRPr lang="en-US" altLang="ko-KR" dirty="0" smtClean="0"/>
          </a:p>
          <a:p>
            <a:r>
              <a:rPr lang="ko-KR" altLang="en-US" dirty="0" smtClean="0"/>
              <a:t>이벤트 기반 프로그램의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프로그램에서 처리하고자 하는 이벤트의 이벤트 처리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ko-KR" altLang="en-US" dirty="0" smtClean="0"/>
              <a:t>이벤트 처리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발생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</a:t>
            </a:r>
            <a:r>
              <a:rPr lang="ko-KR" altLang="en-US" dirty="0" smtClean="0"/>
              <a:t>마우스나 키보드의 움직임 혹은 입력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발생한 이벤트에 대한 여러 정보를 가진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event </a:t>
            </a:r>
            <a:r>
              <a:rPr lang="ko-KR" altLang="en-US" dirty="0" smtClean="0"/>
              <a:t>객체가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05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마우스로 문자열 이동시키기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4176" y="41027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2359" y="41027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 다른 곳에 클릭한 경우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41027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 다른 곳에 클릭한 경우</a:t>
            </a:r>
            <a:endParaRPr lang="ko-KR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8" y="2179866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26" y="2173949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26317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3945" y="1340768"/>
            <a:ext cx="816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프레임상의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임의의 위치에 마우스 버튼을 누르면 마우스 포인트가 있는 위치에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스윙 응용프로그램을 작성하라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2650" y="4725144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마우스 </a:t>
            </a:r>
            <a:r>
              <a:rPr lang="ko-KR" altLang="en-US" sz="1400" dirty="0"/>
              <a:t>버튼을 누르면 마우스가 있는 위치로 </a:t>
            </a:r>
            <a:r>
              <a:rPr lang="en-US" altLang="ko-KR" sz="1400" dirty="0"/>
              <a:t>“hello” </a:t>
            </a:r>
            <a:r>
              <a:rPr lang="ko-KR" altLang="en-US" sz="1400" dirty="0"/>
              <a:t>문자열을 이동시킨다</a:t>
            </a:r>
            <a:r>
              <a:rPr lang="en-US" altLang="ko-KR" sz="1400" dirty="0"/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이벤트와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MouseEvent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MouseListener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이벤트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소스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JPanel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구현할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() </a:t>
            </a:r>
            <a:r>
              <a:rPr lang="ko-KR" altLang="en-US" sz="1400" dirty="0"/>
              <a:t>하나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en-US" altLang="ko-KR" sz="1400" dirty="0" smtClean="0"/>
              <a:t> “hello</a:t>
            </a:r>
            <a:r>
              <a:rPr lang="en-US" altLang="ko-KR" sz="1400" dirty="0"/>
              <a:t>” </a:t>
            </a:r>
            <a:r>
              <a:rPr lang="ko-KR" altLang="en-US" sz="1400" dirty="0"/>
              <a:t>문자열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 이용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컨텐트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팬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JPanel</a:t>
            </a:r>
            <a:r>
              <a:rPr lang="ko-KR" altLang="en-US" sz="1400" dirty="0"/>
              <a:t>로 교체</a:t>
            </a:r>
            <a:r>
              <a:rPr lang="en-US" altLang="ko-KR" sz="1400" dirty="0"/>
              <a:t>, </a:t>
            </a:r>
            <a:r>
              <a:rPr lang="ko-KR" altLang="en-US" sz="1400" dirty="0"/>
              <a:t>배치관리자 </a:t>
            </a:r>
            <a:r>
              <a:rPr lang="en-US" altLang="ko-KR" sz="1400" dirty="0"/>
              <a:t>null</a:t>
            </a:r>
            <a:r>
              <a:rPr lang="ko-KR" altLang="en-US" sz="1400" dirty="0"/>
              <a:t>로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="" xmlns:p14="http://schemas.microsoft.com/office/powerpoint/2010/main" val="23698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소스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86314" y="1712997"/>
            <a:ext cx="421484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 = 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 = 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	}</a:t>
            </a:r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marL="0" lvl="1" defTabSz="180000"/>
            <a:endParaRPr lang="en-US" altLang="ko-KR" sz="1200" dirty="0" smtClean="0"/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2844" y="1712997"/>
            <a:ext cx="457203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1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("Mouse </a:t>
            </a:r>
            <a:r>
              <a:rPr lang="ko-KR" altLang="en-US" sz="1200" dirty="0" smtClean="0"/>
              <a:t>이벤트 예제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contentPane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();</a:t>
            </a:r>
          </a:p>
          <a:p>
            <a:pPr marL="0" lvl="2"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setContentPane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contentPane</a:t>
            </a:r>
            <a:r>
              <a:rPr lang="en-US" altLang="ko-KR" sz="1200" b="1" dirty="0" smtClean="0"/>
              <a:t>);</a:t>
            </a:r>
          </a:p>
          <a:p>
            <a:pPr marL="0" lvl="2"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setLayout</a:t>
            </a:r>
            <a:r>
              <a:rPr lang="en-US" altLang="ko-KR" sz="1200" b="1" dirty="0" smtClean="0"/>
              <a:t>(null);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	la = 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("hello");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(50, 20);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(30, 30);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(200,200);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1"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</p:txBody>
      </p:sp>
      <p:sp>
        <p:nvSpPr>
          <p:cNvPr id="18" name="왼쪽 중괄호 17"/>
          <p:cNvSpPr/>
          <p:nvPr/>
        </p:nvSpPr>
        <p:spPr>
          <a:xfrm>
            <a:off x="5004048" y="2191628"/>
            <a:ext cx="290118" cy="500066"/>
          </a:xfrm>
          <a:prstGeom prst="leftBrace">
            <a:avLst>
              <a:gd name="adj1" fmla="val 23414"/>
              <a:gd name="adj2" fmla="val 5131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699792" y="1408435"/>
            <a:ext cx="1728192" cy="851297"/>
          </a:xfrm>
          <a:prstGeom prst="wedgeRoundRectCallout">
            <a:avLst>
              <a:gd name="adj1" fmla="val 84411"/>
              <a:gd name="adj2" fmla="val 7499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마우스 버튼이 눌러진 위치를 알아내어 </a:t>
            </a:r>
            <a:r>
              <a:rPr lang="en-US" altLang="ko-KR" sz="1100" dirty="0" smtClean="0"/>
              <a:t>la(“hello” 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</a:t>
            </a:r>
            <a:r>
              <a:rPr lang="ko-KR" altLang="en-US" sz="1100" dirty="0"/>
              <a:t>그 위치로 옮긴다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9622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</a:t>
            </a:r>
            <a:r>
              <a:rPr lang="en-US" altLang="ko-KR" dirty="0" smtClean="0"/>
              <a:t>(Adapter)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구현에 따른 부담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리스너의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마우스가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눌러지는 경우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mousePressed</a:t>
            </a:r>
            <a:r>
              <a:rPr lang="en-US" altLang="ko-KR" dirty="0" smtClean="0"/>
              <a:t>())</a:t>
            </a:r>
            <a:r>
              <a:rPr lang="ko-KR" altLang="en-US" dirty="0" smtClean="0"/>
              <a:t>만 다루고자 하는 경우에도 나머지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모두 구현하여야 함</a:t>
            </a:r>
            <a:endParaRPr lang="en-US" altLang="ko-KR" dirty="0" smtClean="0"/>
          </a:p>
          <a:p>
            <a:r>
              <a:rPr lang="ko-KR" altLang="en-US" dirty="0" smtClean="0"/>
              <a:t>어댑터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에서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간단히 구현해 놓은 클래스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단순 </a:t>
            </a:r>
            <a:r>
              <a:rPr lang="ko-KR" altLang="en-US" dirty="0" err="1" smtClean="0"/>
              <a:t>리턴하도록</a:t>
            </a:r>
            <a:r>
              <a:rPr lang="ko-KR" altLang="en-US" dirty="0" smtClean="0"/>
              <a:t> 구현됨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MouseAdapter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메소드를</a:t>
            </a:r>
            <a:r>
              <a:rPr lang="ko-KR" altLang="en-US" dirty="0" smtClean="0"/>
              <a:t> 하나만 가진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어댑터 존재하지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ActionAdapter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존재하지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714744" y="4071942"/>
            <a:ext cx="478634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400" dirty="0" smtClean="0"/>
              <a:t>class </a:t>
            </a:r>
            <a:r>
              <a:rPr lang="en-US" altLang="ko-KR" sz="1400" b="1" dirty="0" err="1" smtClean="0"/>
              <a:t>MouseAdapter</a:t>
            </a:r>
            <a:r>
              <a:rPr lang="en-US" altLang="ko-KR" sz="1400" dirty="0" smtClean="0"/>
              <a:t> implements </a:t>
            </a:r>
            <a:r>
              <a:rPr lang="en-US" altLang="ko-KR" sz="1400" dirty="0" err="1" smtClean="0"/>
              <a:t>MouseListener</a:t>
            </a:r>
            <a:r>
              <a:rPr lang="en-US" altLang="ko-KR" sz="1400" dirty="0" smtClean="0"/>
              <a:t> {</a:t>
            </a:r>
          </a:p>
          <a:p>
            <a:pPr marL="0" lvl="1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mouseEntered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mouseExited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768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제공하는 어댑터 클래스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0305449"/>
              </p:ext>
            </p:extLst>
          </p:nvPr>
        </p:nvGraphicFramePr>
        <p:xfrm>
          <a:off x="1500166" y="1428736"/>
          <a:ext cx="6096000" cy="3291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48000"/>
                <a:gridCol w="3048000"/>
              </a:tblGrid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리스너</a:t>
                      </a:r>
                      <a:r>
                        <a:rPr lang="ko-KR" altLang="en-US" sz="1200" dirty="0" smtClean="0"/>
                        <a:t> 인터페이스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어댑터 클래스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ActionListener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ItemListener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KeyListener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KeyAdapter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MouseAdapter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505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MouseMotionListener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MouseMotionAdapter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505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FocusListener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FocusAdapter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TextListener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WindowListener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WindowAdapter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AdjustmentListener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ComponentListener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ComponentAdapter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50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ContainerListener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ContainerAdapter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939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사용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844" y="1571612"/>
            <a:ext cx="4214842" cy="3046988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2" defTabSz="180000"/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………………………..</a:t>
            </a:r>
          </a:p>
          <a:p>
            <a:pPr marL="0" lvl="2" defTabSz="180000"/>
            <a:endParaRPr lang="en-US" altLang="ko-KR" sz="1200" dirty="0" smtClean="0"/>
          </a:p>
          <a:p>
            <a:pPr marL="0" lvl="1" defTabSz="180000"/>
            <a:r>
              <a:rPr lang="en-US" altLang="ko-KR" sz="1200" b="1" dirty="0" smtClean="0">
                <a:solidFill>
                  <a:srgbClr val="0070C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implements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 = 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 = 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1"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1566563"/>
            <a:ext cx="4248472" cy="2308324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2" defTabSz="180000"/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………………………..</a:t>
            </a:r>
          </a:p>
          <a:p>
            <a:pPr marL="0" lvl="1" defTabSz="180000"/>
            <a:endParaRPr lang="en-US" altLang="ko-KR" sz="1200" b="1" dirty="0" smtClean="0">
              <a:solidFill>
                <a:srgbClr val="7030A0"/>
              </a:solidFill>
            </a:endParaRPr>
          </a:p>
          <a:p>
            <a:pPr marL="0" lvl="1" defTabSz="180000"/>
            <a:r>
              <a:rPr lang="en-US" altLang="ko-KR" sz="1200" b="1" dirty="0" smtClean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extends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 = 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 = 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}</a:t>
            </a:r>
          </a:p>
          <a:p>
            <a:pPr marL="0" lvl="1" defTabSz="180000"/>
            <a:r>
              <a:rPr lang="en-US" altLang="ko-KR" sz="1200" dirty="0" smtClean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4055596" y="2620315"/>
            <a:ext cx="433188" cy="1819829"/>
          </a:xfrm>
          <a:prstGeom prst="rightBrace">
            <a:avLst>
              <a:gd name="adj1" fmla="val 4768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4573710" y="2629131"/>
            <a:ext cx="214314" cy="1087901"/>
          </a:xfrm>
          <a:prstGeom prst="rightBrace">
            <a:avLst>
              <a:gd name="adj1" fmla="val 49400"/>
              <a:gd name="adj2" fmla="val 4905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10032" y="4656575"/>
            <a:ext cx="222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MouseListener</a:t>
            </a:r>
            <a:r>
              <a:rPr lang="ko-KR" altLang="en-US" sz="1200" dirty="0" smtClean="0"/>
              <a:t>를 이용한 경우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3915198"/>
            <a:ext cx="224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MouseAdapter</a:t>
            </a:r>
            <a:r>
              <a:rPr lang="ko-KR" altLang="en-US" sz="1200" dirty="0" smtClean="0"/>
              <a:t>를 이용한 경우</a:t>
            </a:r>
            <a:endParaRPr lang="ko-KR" altLang="en-US" sz="1200" dirty="0"/>
          </a:p>
        </p:txBody>
      </p:sp>
      <p:sp>
        <p:nvSpPr>
          <p:cNvPr id="10" name="위로 굽은 화살표 9"/>
          <p:cNvSpPr/>
          <p:nvPr/>
        </p:nvSpPr>
        <p:spPr>
          <a:xfrm>
            <a:off x="4228304" y="3731092"/>
            <a:ext cx="1368152" cy="645213"/>
          </a:xfrm>
          <a:prstGeom prst="bentUpArrow">
            <a:avLst>
              <a:gd name="adj1" fmla="val 17283"/>
              <a:gd name="adj2" fmla="val 20177"/>
              <a:gd name="adj3" fmla="val 24035"/>
            </a:avLst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15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MouseAdapter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2010320"/>
            <a:ext cx="47149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MouseAdapterEx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1" defTabSz="180000"/>
            <a:endParaRPr lang="en-US" altLang="ko-KR" sz="1200" dirty="0" smtClean="0"/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MouseAdapterEx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("Mouse </a:t>
            </a:r>
            <a:r>
              <a:rPr lang="ko-KR" altLang="en-US" sz="1200" dirty="0" smtClean="0"/>
              <a:t>이벤트 예제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sz="1200" dirty="0" smtClean="0"/>
              <a:t>		</a:t>
            </a:r>
            <a:r>
              <a:rPr lang="en-US" sz="1200" dirty="0" err="1" smtClean="0"/>
              <a:t>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JFrame.EXIT_ON_CLOSE</a:t>
            </a:r>
            <a:r>
              <a:rPr lang="en-US" sz="1200" dirty="0" smtClean="0"/>
              <a:t>);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(null);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MyMouseAdapter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la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("hello");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(50, 20);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(30, 30);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(200,200);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1"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marL="0" lvl="1" defTabSz="180000"/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en-US" altLang="ko-KR" sz="1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148064" y="2010320"/>
            <a:ext cx="38198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MyMouseAdapter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MouseApater</a:t>
            </a:r>
            <a:r>
              <a:rPr lang="en-US" altLang="ko-KR" sz="1200" b="1" dirty="0" smtClean="0"/>
              <a:t> {</a:t>
            </a:r>
          </a:p>
          <a:p>
            <a:pPr marL="0" lvl="2"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 = 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 = 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(x, y);</a:t>
            </a:r>
          </a:p>
          <a:p>
            <a:pPr marL="0" lvl="2" defTabSz="180000"/>
            <a:r>
              <a:rPr lang="en-US" altLang="ko-KR" sz="1200" b="1" dirty="0" smtClean="0"/>
              <a:t>		}</a:t>
            </a:r>
          </a:p>
          <a:p>
            <a:pPr marL="0" lvl="1" defTabSz="180000"/>
            <a:r>
              <a:rPr lang="en-US" altLang="ko-KR" sz="1200" b="1" dirty="0" smtClean="0"/>
              <a:t>	}</a:t>
            </a:r>
          </a:p>
          <a:p>
            <a:pPr marL="0" lvl="1" defTabSz="180000"/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MouseAdapterEx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1309410"/>
            <a:ext cx="566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MouseAdapter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예제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10-2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수정하라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11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 </a:t>
            </a:r>
            <a:r>
              <a:rPr lang="ko-KR" altLang="en-US" smtClean="0"/>
              <a:t>이벤트와 포커스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 입력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경우에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이벤트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키를 누르는 순간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누른 키를 떼는 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누른 키를 떼는 순간</a:t>
            </a:r>
            <a:r>
              <a:rPr lang="en-US" altLang="ko-KR" dirty="0" smtClean="0"/>
              <a:t>(Unicode </a:t>
            </a:r>
            <a:r>
              <a:rPr lang="ko-KR" altLang="en-US" dirty="0" smtClean="0"/>
              <a:t>키의 경우 추가 이벤트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키 이벤트를 받을 수 있는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  <a:r>
              <a:rPr lang="ko-KR" altLang="en-US" dirty="0" smtClean="0"/>
              <a:t>를 </a:t>
            </a:r>
            <a:r>
              <a:rPr lang="ko-KR" altLang="en-US" dirty="0"/>
              <a:t>가진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</a:p>
          <a:p>
            <a:pPr lvl="1"/>
            <a:r>
              <a:rPr lang="ko-KR" altLang="en-US" dirty="0" smtClean="0"/>
              <a:t>컴포넌트나 응용프로그램이 키 이벤트를 독점하는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컴포넌트에 포커스 설정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component.requestFocus</a:t>
            </a:r>
            <a:r>
              <a:rPr lang="en-US" altLang="ko-KR" dirty="0" smtClean="0"/>
              <a:t>(); // component</a:t>
            </a:r>
            <a:r>
              <a:rPr lang="ko-KR" altLang="en-US" dirty="0" smtClean="0"/>
              <a:t>가 키 이벤트를 받을 수 있게 함</a:t>
            </a:r>
            <a:endParaRPr lang="en-US" altLang="ko-KR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 smtClean="0"/>
              <a:t>모든 컴포넌트는 포커스만 있으면 키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컴포넌트에 키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달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84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71679"/>
            <a:ext cx="261515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KeyListener</a:t>
            </a:r>
            <a:r>
              <a:rPr lang="ko-KR" altLang="en-US" smtClean="0"/>
              <a:t>의 메소드와 키</a:t>
            </a:r>
            <a:endParaRPr lang="ko-KR" altLang="en-US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KeyListener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컴포넌트에 키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2088705"/>
            <a:ext cx="1027492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컴포넌트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8104" y="330278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키를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누르는 순간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57752" y="2071678"/>
            <a:ext cx="300039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err="1" smtClean="0"/>
              <a:t>keyPressed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 smtClean="0"/>
              <a:t>이벤트 처리 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err="1" smtClean="0"/>
              <a:t>keyReleased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/>
              <a:t>이벤트 처리 </a:t>
            </a:r>
            <a:r>
              <a:rPr lang="ko-KR" altLang="en-US" sz="1400" dirty="0" smtClean="0"/>
              <a:t>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err="1" smtClean="0"/>
              <a:t>keyTyped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/>
              <a:t>이벤트 처리 </a:t>
            </a:r>
            <a:r>
              <a:rPr lang="ko-KR" altLang="en-US" sz="1400" dirty="0" smtClean="0"/>
              <a:t>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3643306" y="2285993"/>
            <a:ext cx="1285883" cy="1000132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98104" y="365997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누른 키를 떼는 순간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342713" y="4001855"/>
            <a:ext cx="13949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누른 키를 떼는 순간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Unicode </a:t>
            </a:r>
            <a:r>
              <a:rPr lang="ko-KR" altLang="en-US" sz="1000" dirty="0" smtClean="0"/>
              <a:t>키가 입력된</a:t>
            </a:r>
            <a:endParaRPr lang="en-US" altLang="ko-KR" sz="1000" dirty="0" smtClean="0"/>
          </a:p>
          <a:p>
            <a:r>
              <a:rPr lang="ko-KR" altLang="en-US" sz="1000" dirty="0" smtClean="0"/>
              <a:t>경우에만 추가적으로</a:t>
            </a:r>
            <a:endParaRPr lang="en-US" altLang="ko-KR" sz="1000" dirty="0" smtClean="0"/>
          </a:p>
        </p:txBody>
      </p:sp>
      <p:sp>
        <p:nvSpPr>
          <p:cNvPr id="11" name="자유형 10"/>
          <p:cNvSpPr/>
          <p:nvPr/>
        </p:nvSpPr>
        <p:spPr>
          <a:xfrm flipV="1">
            <a:off x="3714744" y="4001855"/>
            <a:ext cx="1214446" cy="141525"/>
          </a:xfrm>
          <a:custGeom>
            <a:avLst/>
            <a:gdLst>
              <a:gd name="connsiteX0" fmla="*/ 0 w 1856792"/>
              <a:gd name="connsiteY0" fmla="*/ 1555 h 670250"/>
              <a:gd name="connsiteX1" fmla="*/ 326571 w 1856792"/>
              <a:gd name="connsiteY1" fmla="*/ 38878 h 670250"/>
              <a:gd name="connsiteX2" fmla="*/ 821094 w 1856792"/>
              <a:gd name="connsiteY2" fmla="*/ 234821 h 670250"/>
              <a:gd name="connsiteX3" fmla="*/ 1110343 w 1856792"/>
              <a:gd name="connsiteY3" fmla="*/ 496078 h 670250"/>
              <a:gd name="connsiteX4" fmla="*/ 1399592 w 1856792"/>
              <a:gd name="connsiteY4" fmla="*/ 645368 h 670250"/>
              <a:gd name="connsiteX5" fmla="*/ 1856792 w 1856792"/>
              <a:gd name="connsiteY5" fmla="*/ 645368 h 6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792" h="670250">
                <a:moveTo>
                  <a:pt x="0" y="1555"/>
                </a:moveTo>
                <a:cubicBezTo>
                  <a:pt x="94861" y="777"/>
                  <a:pt x="189722" y="0"/>
                  <a:pt x="326571" y="38878"/>
                </a:cubicBezTo>
                <a:cubicBezTo>
                  <a:pt x="463420" y="77756"/>
                  <a:pt x="690465" y="158621"/>
                  <a:pt x="821094" y="234821"/>
                </a:cubicBezTo>
                <a:cubicBezTo>
                  <a:pt x="951723" y="311021"/>
                  <a:pt x="1013927" y="427654"/>
                  <a:pt x="1110343" y="496078"/>
                </a:cubicBezTo>
                <a:cubicBezTo>
                  <a:pt x="1206759" y="564503"/>
                  <a:pt x="1275184" y="620486"/>
                  <a:pt x="1399592" y="645368"/>
                </a:cubicBezTo>
                <a:cubicBezTo>
                  <a:pt x="1524000" y="670250"/>
                  <a:pt x="1690396" y="657809"/>
                  <a:pt x="1856792" y="645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14744" y="3101458"/>
            <a:ext cx="1214446" cy="756171"/>
          </a:xfrm>
          <a:custGeom>
            <a:avLst/>
            <a:gdLst>
              <a:gd name="connsiteX0" fmla="*/ 0 w 2416629"/>
              <a:gd name="connsiteY0" fmla="*/ 390331 h 390331"/>
              <a:gd name="connsiteX1" fmla="*/ 457200 w 2416629"/>
              <a:gd name="connsiteY1" fmla="*/ 353009 h 390331"/>
              <a:gd name="connsiteX2" fmla="*/ 1063690 w 2416629"/>
              <a:gd name="connsiteY2" fmla="*/ 259702 h 390331"/>
              <a:gd name="connsiteX3" fmla="*/ 1632857 w 2416629"/>
              <a:gd name="connsiteY3" fmla="*/ 110413 h 390331"/>
              <a:gd name="connsiteX4" fmla="*/ 2146041 w 2416629"/>
              <a:gd name="connsiteY4" fmla="*/ 17106 h 390331"/>
              <a:gd name="connsiteX5" fmla="*/ 2416629 w 2416629"/>
              <a:gd name="connsiteY5" fmla="*/ 7776 h 3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629" h="390331">
                <a:moveTo>
                  <a:pt x="0" y="390331"/>
                </a:moveTo>
                <a:cubicBezTo>
                  <a:pt x="139959" y="382555"/>
                  <a:pt x="279918" y="374780"/>
                  <a:pt x="457200" y="353009"/>
                </a:cubicBezTo>
                <a:cubicBezTo>
                  <a:pt x="634482" y="331238"/>
                  <a:pt x="867747" y="300135"/>
                  <a:pt x="1063690" y="259702"/>
                </a:cubicBezTo>
                <a:cubicBezTo>
                  <a:pt x="1259633" y="219269"/>
                  <a:pt x="1452465" y="150846"/>
                  <a:pt x="1632857" y="110413"/>
                </a:cubicBezTo>
                <a:cubicBezTo>
                  <a:pt x="1813249" y="69980"/>
                  <a:pt x="2015412" y="34212"/>
                  <a:pt x="2146041" y="17106"/>
                </a:cubicBezTo>
                <a:cubicBezTo>
                  <a:pt x="2276670" y="0"/>
                  <a:pt x="2346649" y="3888"/>
                  <a:pt x="2416629" y="777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96429" y="1763901"/>
            <a:ext cx="2953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컴포넌트의 키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KeyListener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54260" y="29167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/>
              </a:rPr>
              <a:t>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429124" y="200024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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467902" y="37444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5616" y="4725144"/>
            <a:ext cx="54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KeyListener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의 메소드가 실행되는 순서 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92080" y="472514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49270" y="472514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60" y="47251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8728" y="5929330"/>
            <a:ext cx="5132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component.</a:t>
            </a:r>
            <a:r>
              <a:rPr lang="en-US" altLang="ko-KR" sz="1600" b="1" dirty="0" err="1" smtClean="0"/>
              <a:t>addKeyListener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myKeyListener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42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(Unicode)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유니코드 키의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산업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 세계의 문자를 컴퓨터에서 일관되게 표현하기 위한 코드 체계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문자들에 대해서만 코드 값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A~Z, </a:t>
            </a:r>
            <a:r>
              <a:rPr lang="en-US" altLang="ko-KR" dirty="0" err="1" smtClean="0"/>
              <a:t>a~z</a:t>
            </a:r>
            <a:r>
              <a:rPr lang="en-US" altLang="ko-KR" dirty="0" smtClean="0"/>
              <a:t>, 0~9, !, @, &amp;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키가 아닌 경우에는 통일된 키 코드 값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&lt;Function&gt;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&lt;Home&gt;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&lt;Up&gt;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,&lt;Delete&gt;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&lt;Control&gt;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&lt;Shift&gt;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&lt;Alt&gt;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플랫폼에 따라 키 코드 값이 다를 수 있음</a:t>
            </a:r>
            <a:endParaRPr lang="en-US" altLang="ko-KR" dirty="0" smtClean="0"/>
          </a:p>
          <a:p>
            <a:r>
              <a:rPr lang="ko-KR" altLang="en-US" dirty="0" smtClean="0"/>
              <a:t>유니코드 키가 입력되는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keyPressed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keyReleased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만 호출됨</a:t>
            </a:r>
            <a:endParaRPr lang="en-US" altLang="ko-KR" dirty="0" smtClean="0"/>
          </a:p>
          <a:p>
            <a:r>
              <a:rPr lang="ko-KR" altLang="en-US" dirty="0" smtClean="0"/>
              <a:t>유니코드 키가 아닌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keyPressed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keyTyped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keyReleased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가 순서대로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98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입력된 키 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키가 입력되면 입력된 키 정보를 가진 이벤트 객체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메소드로 입력된 키 판별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Unicode </a:t>
            </a:r>
            <a:r>
              <a:rPr lang="ko-KR" altLang="en-US" dirty="0" smtClean="0"/>
              <a:t>키의 문자 값 판별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KeyEvent.getKeyChar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ko-KR" altLang="en-US" dirty="0" smtClean="0"/>
              <a:t>눌러진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키에 해당하는 문자 값 리</a:t>
            </a:r>
            <a:r>
              <a:rPr lang="ko-KR" altLang="en-US" dirty="0"/>
              <a:t>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눌러진 키가 </a:t>
            </a:r>
            <a:r>
              <a:rPr lang="en-US" altLang="ko-KR" dirty="0" smtClean="0"/>
              <a:t>Unicode </a:t>
            </a:r>
            <a:r>
              <a:rPr lang="ko-KR" altLang="en-US" dirty="0" smtClean="0"/>
              <a:t>문자 키인 경우에만 의미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Unicode </a:t>
            </a:r>
            <a:r>
              <a:rPr lang="ko-KR" altLang="en-US" dirty="0" smtClean="0"/>
              <a:t>문자뿐 아니라 모든 키 판별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KeyEvent.getKeyCode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ko-KR" altLang="en-US" dirty="0" smtClean="0"/>
              <a:t>눌러진 키에 대한 정수형 키 코드 값 리턴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Unicode </a:t>
            </a:r>
            <a:r>
              <a:rPr lang="ko-KR" altLang="en-US" dirty="0" smtClean="0"/>
              <a:t>문자에 관계 없이</a:t>
            </a:r>
            <a:r>
              <a:rPr lang="en-US" altLang="ko-KR" dirty="0" smtClean="0"/>
              <a:t>, Function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Modifier(shift)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Control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Action </a:t>
            </a:r>
            <a:r>
              <a:rPr lang="ko-KR" altLang="en-US" dirty="0" smtClean="0"/>
              <a:t>키 등 모든 키에 대해 키 코드 값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운영체제나 하드웨어에 따라 키 셋은 서로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입력된 키를 판별하기 위해 가상키</a:t>
            </a:r>
            <a:r>
              <a:rPr lang="en-US" altLang="ko-KR" dirty="0" smtClean="0"/>
              <a:t>(Virtual Key) </a:t>
            </a:r>
            <a:r>
              <a:rPr lang="ko-KR" altLang="en-US" dirty="0" smtClean="0"/>
              <a:t>값과 비교하여야 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가상 키 값은 </a:t>
            </a:r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상수로 정의됨</a:t>
            </a:r>
            <a:endParaRPr lang="en-US" altLang="ko-KR" dirty="0" smtClean="0"/>
          </a:p>
          <a:p>
            <a:r>
              <a:rPr lang="ko-KR" altLang="en-US" dirty="0" smtClean="0"/>
              <a:t>키 이름 문자열 리턴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KeyEvent.getKeyText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keyCode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keyCode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키코드</a:t>
            </a:r>
            <a:r>
              <a:rPr lang="ko-KR" altLang="en-US" dirty="0" smtClean="0"/>
              <a:t> 값에 해당하는 키 이름 문자열 리턴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F1 </a:t>
            </a:r>
            <a:r>
              <a:rPr lang="ko-KR" altLang="en-US" dirty="0" smtClean="0"/>
              <a:t>키의 경우 </a:t>
            </a:r>
            <a:r>
              <a:rPr lang="en-US" altLang="ko-KR" dirty="0" smtClean="0"/>
              <a:t>"F1", Shift </a:t>
            </a:r>
            <a:r>
              <a:rPr lang="ko-KR" altLang="en-US" dirty="0" smtClean="0"/>
              <a:t>키의 경우 </a:t>
            </a:r>
            <a:r>
              <a:rPr lang="en-US" altLang="ko-KR" dirty="0" smtClean="0"/>
              <a:t>"SHIFT" </a:t>
            </a:r>
            <a:r>
              <a:rPr lang="ko-KR" altLang="en-US" dirty="0" smtClean="0"/>
              <a:t>등의 문자열 리턴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876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24" y="1403290"/>
            <a:ext cx="4584318" cy="33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이벤트의 실제 예</a:t>
            </a:r>
            <a:endParaRPr lang="ko-KR" altLang="en-US"/>
          </a:p>
        </p:txBody>
      </p:sp>
      <p:pic>
        <p:nvPicPr>
          <p:cNvPr id="8" name="Picture 2" descr="C:\Documents and Settings\황기태\Local Settings\Temporary Internet Files\Content.IE5\O7ZFUOTT\MCj038258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5572140"/>
            <a:ext cx="1071570" cy="107157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82211" y="5122803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마우스로 버튼 클릭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Action Event)</a:t>
            </a:r>
            <a:endParaRPr lang="ko-KR" altLang="en-US" sz="1200" dirty="0"/>
          </a:p>
        </p:txBody>
      </p:sp>
      <p:pic>
        <p:nvPicPr>
          <p:cNvPr id="1031" name="Picture 7" descr="C:\Documents and Settings\황기태\Local Settings\Temporary Internet Files\Content.IE5\5W8J510P\MCj03605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5572140"/>
            <a:ext cx="1837030" cy="87508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357554" y="5286388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마우스로</a:t>
            </a:r>
            <a:endParaRPr lang="en-US" altLang="ko-KR" sz="1200" dirty="0" smtClean="0"/>
          </a:p>
          <a:p>
            <a:r>
              <a:rPr lang="ko-KR" altLang="en-US" sz="1200" dirty="0" smtClean="0"/>
              <a:t>윈도우 크기 조절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Container Event)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57752" y="500063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키보드 입력</a:t>
            </a:r>
            <a:endParaRPr lang="en-US" altLang="ko-KR" sz="1200" dirty="0" smtClean="0"/>
          </a:p>
          <a:p>
            <a:r>
              <a:rPr lang="en-US" altLang="ko-KR" sz="1200" dirty="0" smtClean="0"/>
              <a:t>(Key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Event)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57884" y="4857760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키보드로 메뉴 선택</a:t>
            </a:r>
            <a:endParaRPr lang="en-US" altLang="ko-KR" sz="1200" dirty="0" smtClean="0"/>
          </a:p>
          <a:p>
            <a:r>
              <a:rPr lang="en-US" altLang="ko-KR" sz="1200" dirty="0" smtClean="0"/>
              <a:t>(Key Event,</a:t>
            </a:r>
          </a:p>
          <a:p>
            <a:r>
              <a:rPr lang="en-US" altLang="ko-KR" sz="1200" dirty="0" smtClean="0"/>
              <a:t> Action Event)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4786322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마우스로 메뉴 선택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Action Event)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1693093" y="2035903"/>
            <a:ext cx="695417" cy="3086900"/>
          </a:xfrm>
          <a:custGeom>
            <a:avLst/>
            <a:gdLst>
              <a:gd name="connsiteX0" fmla="*/ 562252 w 695417"/>
              <a:gd name="connsiteY0" fmla="*/ 3222594 h 3222594"/>
              <a:gd name="connsiteX1" fmla="*/ 82858 w 695417"/>
              <a:gd name="connsiteY1" fmla="*/ 1890944 h 3222594"/>
              <a:gd name="connsiteX2" fmla="*/ 65102 w 695417"/>
              <a:gd name="connsiteY2" fmla="*/ 807868 h 3222594"/>
              <a:gd name="connsiteX3" fmla="*/ 366943 w 695417"/>
              <a:gd name="connsiteY3" fmla="*/ 221942 h 3222594"/>
              <a:gd name="connsiteX4" fmla="*/ 695417 w 695417"/>
              <a:gd name="connsiteY4" fmla="*/ 0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417" h="3222594">
                <a:moveTo>
                  <a:pt x="562252" y="3222594"/>
                </a:moveTo>
                <a:cubicBezTo>
                  <a:pt x="363984" y="2757996"/>
                  <a:pt x="165716" y="2293398"/>
                  <a:pt x="82858" y="1890944"/>
                </a:cubicBezTo>
                <a:cubicBezTo>
                  <a:pt x="0" y="1488490"/>
                  <a:pt x="17755" y="1086035"/>
                  <a:pt x="65102" y="807868"/>
                </a:cubicBezTo>
                <a:cubicBezTo>
                  <a:pt x="112450" y="529701"/>
                  <a:pt x="261891" y="356587"/>
                  <a:pt x="366943" y="221942"/>
                </a:cubicBezTo>
                <a:cubicBezTo>
                  <a:pt x="471996" y="87297"/>
                  <a:pt x="583706" y="43648"/>
                  <a:pt x="69541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923928" y="4752470"/>
            <a:ext cx="46287" cy="631794"/>
          </a:xfrm>
          <a:custGeom>
            <a:avLst/>
            <a:gdLst>
              <a:gd name="connsiteX0" fmla="*/ 0 w 622917"/>
              <a:gd name="connsiteY0" fmla="*/ 701336 h 701336"/>
              <a:gd name="connsiteX1" fmla="*/ 328474 w 622917"/>
              <a:gd name="connsiteY1" fmla="*/ 399495 h 701336"/>
              <a:gd name="connsiteX2" fmla="*/ 577049 w 622917"/>
              <a:gd name="connsiteY2" fmla="*/ 88777 h 701336"/>
              <a:gd name="connsiteX3" fmla="*/ 603682 w 622917"/>
              <a:gd name="connsiteY3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917" h="701336">
                <a:moveTo>
                  <a:pt x="0" y="701336"/>
                </a:moveTo>
                <a:cubicBezTo>
                  <a:pt x="116149" y="601462"/>
                  <a:pt x="232299" y="501588"/>
                  <a:pt x="328474" y="399495"/>
                </a:cubicBezTo>
                <a:cubicBezTo>
                  <a:pt x="424649" y="297402"/>
                  <a:pt x="531181" y="155359"/>
                  <a:pt x="577049" y="88777"/>
                </a:cubicBezTo>
                <a:cubicBezTo>
                  <a:pt x="622917" y="22195"/>
                  <a:pt x="613299" y="11097"/>
                  <a:pt x="60368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자유형 31"/>
          <p:cNvSpPr/>
          <p:nvPr/>
        </p:nvSpPr>
        <p:spPr>
          <a:xfrm>
            <a:off x="4536906" y="1939728"/>
            <a:ext cx="1646808" cy="3194482"/>
          </a:xfrm>
          <a:custGeom>
            <a:avLst/>
            <a:gdLst>
              <a:gd name="connsiteX0" fmla="*/ 1020932 w 1646808"/>
              <a:gd name="connsiteY0" fmla="*/ 3194482 h 3194482"/>
              <a:gd name="connsiteX1" fmla="*/ 1340528 w 1646808"/>
              <a:gd name="connsiteY1" fmla="*/ 2519779 h 3194482"/>
              <a:gd name="connsiteX2" fmla="*/ 1642369 w 1646808"/>
              <a:gd name="connsiteY2" fmla="*/ 948431 h 3194482"/>
              <a:gd name="connsiteX3" fmla="*/ 1313895 w 1646808"/>
              <a:gd name="connsiteY3" fmla="*/ 140563 h 3194482"/>
              <a:gd name="connsiteX4" fmla="*/ 0 w 1646808"/>
              <a:gd name="connsiteY4" fmla="*/ 105053 h 31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808" h="3194482">
                <a:moveTo>
                  <a:pt x="1020932" y="3194482"/>
                </a:moveTo>
                <a:cubicBezTo>
                  <a:pt x="1128943" y="3044301"/>
                  <a:pt x="1236955" y="2894121"/>
                  <a:pt x="1340528" y="2519779"/>
                </a:cubicBezTo>
                <a:cubicBezTo>
                  <a:pt x="1444101" y="2145437"/>
                  <a:pt x="1646808" y="1344967"/>
                  <a:pt x="1642369" y="948431"/>
                </a:cubicBezTo>
                <a:cubicBezTo>
                  <a:pt x="1637930" y="551895"/>
                  <a:pt x="1587623" y="281126"/>
                  <a:pt x="1313895" y="140563"/>
                </a:cubicBezTo>
                <a:cubicBezTo>
                  <a:pt x="1040167" y="0"/>
                  <a:pt x="520083" y="52526"/>
                  <a:pt x="0" y="10505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6552137" y="1985597"/>
            <a:ext cx="935115" cy="3290655"/>
          </a:xfrm>
          <a:custGeom>
            <a:avLst/>
            <a:gdLst>
              <a:gd name="connsiteX0" fmla="*/ 390618 w 935115"/>
              <a:gd name="connsiteY0" fmla="*/ 3290655 h 3290655"/>
              <a:gd name="connsiteX1" fmla="*/ 710214 w 935115"/>
              <a:gd name="connsiteY1" fmla="*/ 2322989 h 3290655"/>
              <a:gd name="connsiteX2" fmla="*/ 816746 w 935115"/>
              <a:gd name="connsiteY2" fmla="*/ 378780 h 3290655"/>
              <a:gd name="connsiteX3" fmla="*/ 0 w 935115"/>
              <a:gd name="connsiteY3" fmla="*/ 50306 h 329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115" h="3290655">
                <a:moveTo>
                  <a:pt x="390618" y="3290655"/>
                </a:moveTo>
                <a:cubicBezTo>
                  <a:pt x="514905" y="3049478"/>
                  <a:pt x="639193" y="2808302"/>
                  <a:pt x="710214" y="2322989"/>
                </a:cubicBezTo>
                <a:cubicBezTo>
                  <a:pt x="781235" y="1837676"/>
                  <a:pt x="935115" y="757560"/>
                  <a:pt x="816746" y="378780"/>
                </a:cubicBezTo>
                <a:cubicBezTo>
                  <a:pt x="698377" y="0"/>
                  <a:pt x="349188" y="25153"/>
                  <a:pt x="0" y="5030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048431" y="1733550"/>
            <a:ext cx="1228044" cy="3057525"/>
          </a:xfrm>
          <a:custGeom>
            <a:avLst/>
            <a:gdLst>
              <a:gd name="connsiteX0" fmla="*/ 75519 w 1228044"/>
              <a:gd name="connsiteY0" fmla="*/ 3057525 h 3057525"/>
              <a:gd name="connsiteX1" fmla="*/ 123144 w 1228044"/>
              <a:gd name="connsiteY1" fmla="*/ 1419225 h 3057525"/>
              <a:gd name="connsiteX2" fmla="*/ 1228044 w 1228044"/>
              <a:gd name="connsiteY2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044" h="3057525">
                <a:moveTo>
                  <a:pt x="75519" y="3057525"/>
                </a:moveTo>
                <a:cubicBezTo>
                  <a:pt x="3287" y="2493169"/>
                  <a:pt x="-68944" y="1928813"/>
                  <a:pt x="123144" y="1419225"/>
                </a:cubicBezTo>
                <a:cubicBezTo>
                  <a:pt x="315232" y="909637"/>
                  <a:pt x="771638" y="454818"/>
                  <a:pt x="122804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키</a:t>
            </a:r>
            <a:r>
              <a:rPr lang="en-US" altLang="ko-KR" dirty="0" smtClean="0"/>
              <a:t>(Virtual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가상 키는 </a:t>
            </a:r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상수로 정의되어 있음</a:t>
            </a:r>
            <a:endParaRPr lang="en-US" altLang="ko-KR" dirty="0" smtClean="0"/>
          </a:p>
          <a:p>
            <a:r>
              <a:rPr lang="ko-KR" altLang="en-US" dirty="0" smtClean="0"/>
              <a:t>가상 키의 일부분 사례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82436417"/>
              </p:ext>
            </p:extLst>
          </p:nvPr>
        </p:nvGraphicFramePr>
        <p:xfrm>
          <a:off x="683568" y="2420888"/>
          <a:ext cx="8002764" cy="3317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06108"/>
                <a:gridCol w="3130396"/>
                <a:gridCol w="1465569"/>
                <a:gridCol w="2000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가상 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가상 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VK_0</a:t>
                      </a:r>
                      <a:r>
                        <a:rPr lang="en-US" altLang="ko-KR" sz="1200" baseline="0" dirty="0" smtClean="0"/>
                        <a:t> ~ VK_9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에서</a:t>
                      </a:r>
                      <a:r>
                        <a:rPr lang="en-US" altLang="ko-KR" sz="1200" dirty="0" smtClean="0"/>
                        <a:t> 9</a:t>
                      </a:r>
                      <a:r>
                        <a:rPr lang="ko-KR" altLang="en-US" sz="1200" dirty="0" smtClean="0"/>
                        <a:t>까지의 </a:t>
                      </a:r>
                      <a:r>
                        <a:rPr lang="ko-KR" altLang="en-US" sz="1200" dirty="0" err="1" smtClean="0"/>
                        <a:t>숫자키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smtClean="0"/>
                        <a:t>‘0’ ~ ‘9’</a:t>
                      </a:r>
                      <a:r>
                        <a:rPr lang="ko-KR" altLang="en-US" sz="1200" dirty="0" smtClean="0"/>
                        <a:t>까지의 </a:t>
                      </a:r>
                      <a:r>
                        <a:rPr lang="en-US" altLang="ko-KR" sz="1200" dirty="0" smtClean="0"/>
                        <a:t>ASCII </a:t>
                      </a:r>
                      <a:r>
                        <a:rPr lang="ko-KR" altLang="en-US" sz="1200" dirty="0" smtClean="0"/>
                        <a:t>값과 동일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VK_LEFT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왼쪽 방향 키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VK_A ~ VK_Z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</a:t>
                      </a:r>
                      <a:r>
                        <a:rPr lang="ko-KR" altLang="en-US" sz="1200" dirty="0" smtClean="0"/>
                        <a:t>에서 </a:t>
                      </a:r>
                      <a:r>
                        <a:rPr lang="en-US" altLang="ko-KR" sz="1200" dirty="0" smtClean="0"/>
                        <a:t>Z</a:t>
                      </a:r>
                      <a:r>
                        <a:rPr lang="ko-KR" altLang="en-US" sz="1200" dirty="0" smtClean="0"/>
                        <a:t>까지의 </a:t>
                      </a:r>
                      <a:r>
                        <a:rPr lang="ko-KR" altLang="en-US" sz="1200" dirty="0" err="1" smtClean="0"/>
                        <a:t>문자키</a:t>
                      </a:r>
                      <a:r>
                        <a:rPr lang="en-US" altLang="ko-KR" sz="1200" dirty="0" smtClean="0"/>
                        <a:t>, ‘A’ ~ ‘Z’</a:t>
                      </a:r>
                      <a:r>
                        <a:rPr lang="ko-KR" altLang="en-US" sz="1200" dirty="0" smtClean="0"/>
                        <a:t>까지의 </a:t>
                      </a:r>
                      <a:r>
                        <a:rPr lang="en-US" altLang="ko-KR" sz="1200" dirty="0" smtClean="0"/>
                        <a:t>ASCII </a:t>
                      </a:r>
                      <a:r>
                        <a:rPr lang="ko-KR" altLang="en-US" sz="1200" dirty="0" smtClean="0"/>
                        <a:t>값과 동일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VK_RIGHT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오른쪽 방향 키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VK_F1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smtClean="0"/>
                        <a:t>~ VK_F24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&lt;Function&gt; </a:t>
                      </a:r>
                      <a:r>
                        <a:rPr lang="ko-KR" altLang="en-US" sz="1200" dirty="0" smtClean="0"/>
                        <a:t>키 </a:t>
                      </a:r>
                      <a:r>
                        <a:rPr lang="en-US" altLang="ko-KR" sz="1200" dirty="0" smtClean="0"/>
                        <a:t>F1 ~ F24</a:t>
                      </a:r>
                      <a:r>
                        <a:rPr lang="ko-KR" altLang="en-US" sz="1200" dirty="0" smtClean="0"/>
                        <a:t>까지의 키 코드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VK_UP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&lt;Up&gt;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VK_HOME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&lt;Home&gt;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VK_DOWN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&lt;Down&gt;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VK_END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&lt;End&gt;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VK_CONTROL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&lt;Control&gt;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VK_PGUP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&lt;Page Up&gt;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VK_SHIFT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&lt;Shift&gt;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VK_PGDN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&lt;Page</a:t>
                      </a:r>
                      <a:r>
                        <a:rPr lang="en-US" altLang="ko-KR" sz="1200" baseline="0" dirty="0" smtClean="0"/>
                        <a:t> Down &gt;</a:t>
                      </a:r>
                      <a:r>
                        <a:rPr lang="ko-KR" altLang="en-US" sz="1200" baseline="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VK_ALT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&lt;Alt&gt;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VK_UNDEFINED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입력된 키의 코드 값이 알 수 없음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VK_TAB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&lt;Tab&gt; </a:t>
                      </a:r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35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KeyListener</a:t>
            </a:r>
            <a:r>
              <a:rPr lang="ko-KR" altLang="en-US" dirty="0" smtClean="0"/>
              <a:t>의 메소드와 키</a:t>
            </a:r>
            <a:endParaRPr lang="ko-KR" altLang="en-US" dirty="0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460432" cy="527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705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KeyEvent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KeyListener</a:t>
            </a:r>
            <a:r>
              <a:rPr lang="ko-KR" altLang="en-US" dirty="0" smtClean="0"/>
              <a:t>의 활용 </a:t>
            </a:r>
            <a:r>
              <a:rPr lang="en-US" altLang="ko-KR" dirty="0" smtClean="0"/>
              <a:t>:    </a:t>
            </a:r>
            <a:r>
              <a:rPr lang="en-US" altLang="ko-KR" dirty="0" err="1" smtClean="0"/>
              <a:t>getKeyCode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getKeyChar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getKeyText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42844" y="1412777"/>
            <a:ext cx="4500594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KeyListenerEx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[] </a:t>
            </a:r>
            <a:r>
              <a:rPr lang="en-US" altLang="ko-KR" sz="1200" b="1" dirty="0" err="1" smtClean="0"/>
              <a:t>keyMessage</a:t>
            </a:r>
            <a:r>
              <a:rPr lang="en-US" altLang="ko-KR" sz="1200" b="1" dirty="0" smtClean="0"/>
              <a:t>;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KeyListenerEx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KeyListener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marL="0" lvl="2" defTabSz="180000"/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contentPane.addKeyListener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());</a:t>
            </a:r>
          </a:p>
          <a:p>
            <a:pPr marL="0" lvl="2" defTabSz="180000"/>
            <a:endParaRPr lang="en-US" altLang="ko-KR" sz="1200" dirty="0" smtClean="0">
              <a:solidFill>
                <a:srgbClr val="FF0000"/>
              </a:solidFill>
            </a:endParaRP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[3];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[0]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  </a:t>
            </a:r>
            <a:r>
              <a:rPr lang="en-US" altLang="ko-KR" sz="1200" dirty="0" err="1" smtClean="0"/>
              <a:t>getKeyCode</a:t>
            </a:r>
            <a:r>
              <a:rPr lang="en-US" altLang="ko-KR" sz="1200" dirty="0" smtClean="0"/>
              <a:t>()  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[1]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  </a:t>
            </a:r>
            <a:r>
              <a:rPr lang="en-US" altLang="ko-KR" sz="1200" dirty="0" err="1" smtClean="0"/>
              <a:t>getKeyChar</a:t>
            </a:r>
            <a:r>
              <a:rPr lang="en-US" altLang="ko-KR" sz="1200" dirty="0" smtClean="0"/>
              <a:t>()  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[2]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  </a:t>
            </a:r>
            <a:r>
              <a:rPr lang="en-US" altLang="ko-KR" sz="1200" dirty="0" err="1" smtClean="0"/>
              <a:t>getKeyText</a:t>
            </a:r>
            <a:r>
              <a:rPr lang="en-US" altLang="ko-KR" sz="1200" dirty="0" smtClean="0"/>
              <a:t>()  ");</a:t>
            </a:r>
          </a:p>
          <a:p>
            <a:pPr marL="0" lvl="2" defTabSz="180000"/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keyMessage.length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{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err="1" smtClean="0"/>
              <a:t>keyMessage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].</a:t>
            </a:r>
            <a:r>
              <a:rPr lang="en-US" altLang="ko-KR" sz="1200" b="1" dirty="0" err="1" smtClean="0"/>
              <a:t>setOpaque</a:t>
            </a:r>
            <a:r>
              <a:rPr lang="en-US" altLang="ko-KR" sz="1200" b="1" dirty="0" smtClean="0"/>
              <a:t>(true);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CYAN</a:t>
            </a:r>
            <a:r>
              <a:rPr lang="en-US" altLang="ko-KR" sz="1200" i="1" dirty="0" smtClean="0"/>
              <a:t>);</a:t>
            </a:r>
          </a:p>
          <a:p>
            <a:pPr marL="0" lvl="1" defTabSz="180000"/>
            <a:r>
              <a:rPr lang="en-US" altLang="ko-KR" sz="1200" dirty="0" smtClean="0"/>
              <a:t>		}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57752" y="1412776"/>
            <a:ext cx="4143404" cy="404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contentPane.setFocusable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2"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contentPane.requestFocus</a:t>
            </a:r>
            <a:r>
              <a:rPr lang="en-US" altLang="ko-KR" sz="1200" b="1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marL="0" lvl="1" defTabSz="180000"/>
            <a:endParaRPr lang="en-US" altLang="ko-KR" sz="1200" dirty="0" smtClean="0"/>
          </a:p>
          <a:p>
            <a:pPr marL="0" lvl="1"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KeyAdapter</a:t>
            </a:r>
            <a:r>
              <a:rPr lang="en-US" altLang="ko-KR" sz="1200" b="1" dirty="0" smtClean="0"/>
              <a:t> {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keyPressed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e.getKeyCode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char </a:t>
            </a:r>
            <a:r>
              <a:rPr lang="en-US" altLang="ko-KR" sz="1200" b="1" dirty="0" err="1" smtClean="0"/>
              <a:t>keyChar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e.getKeyChar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[0].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keyCode</a:t>
            </a:r>
            <a:r>
              <a:rPr lang="en-US" altLang="ko-KR" sz="1200" i="1" dirty="0" smtClean="0"/>
              <a:t>));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[1].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Character.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keyChar</a:t>
            </a:r>
            <a:r>
              <a:rPr lang="en-US" altLang="ko-KR" sz="1200" i="1" dirty="0" smtClean="0"/>
              <a:t>));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[2].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e.</a:t>
            </a:r>
            <a:r>
              <a:rPr lang="en-US" altLang="ko-KR" sz="1200" b="1" i="1" dirty="0" err="1" smtClean="0"/>
              <a:t>getKeyText</a:t>
            </a:r>
            <a:r>
              <a:rPr lang="en-US" altLang="ko-KR" sz="1200" b="1" i="1" dirty="0" smtClean="0"/>
              <a:t>(</a:t>
            </a:r>
            <a:r>
              <a:rPr lang="en-US" altLang="ko-KR" sz="1200" b="1" i="1" dirty="0" err="1" smtClean="0"/>
              <a:t>keyCode</a:t>
            </a:r>
            <a:r>
              <a:rPr lang="en-US" altLang="ko-KR" sz="1200" b="1" i="1" dirty="0" smtClean="0"/>
              <a:t>)</a:t>
            </a:r>
            <a:r>
              <a:rPr lang="en-US" altLang="ko-KR" sz="1200" i="1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}	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KeyListenerEx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42794" y="5487301"/>
            <a:ext cx="36433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JComponent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컴포넌트에 바탕색을 지정하기 위해서는 사전에 컴포넌트가 불투명함을 지정하여야 한다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flipV="1">
            <a:off x="3128282" y="5558739"/>
            <a:ext cx="1714512" cy="142876"/>
          </a:xfrm>
          <a:custGeom>
            <a:avLst/>
            <a:gdLst>
              <a:gd name="connsiteX0" fmla="*/ 1576874 w 1576874"/>
              <a:gd name="connsiteY0" fmla="*/ 0 h 373225"/>
              <a:gd name="connsiteX1" fmla="*/ 1166327 w 1576874"/>
              <a:gd name="connsiteY1" fmla="*/ 46653 h 373225"/>
              <a:gd name="connsiteX2" fmla="*/ 709127 w 1576874"/>
              <a:gd name="connsiteY2" fmla="*/ 195943 h 373225"/>
              <a:gd name="connsiteX3" fmla="*/ 475861 w 1576874"/>
              <a:gd name="connsiteY3" fmla="*/ 335902 h 373225"/>
              <a:gd name="connsiteX4" fmla="*/ 0 w 1576874"/>
              <a:gd name="connsiteY4" fmla="*/ 373225 h 37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6874" h="373225">
                <a:moveTo>
                  <a:pt x="1576874" y="0"/>
                </a:moveTo>
                <a:cubicBezTo>
                  <a:pt x="1443913" y="6998"/>
                  <a:pt x="1310952" y="13996"/>
                  <a:pt x="1166327" y="46653"/>
                </a:cubicBezTo>
                <a:cubicBezTo>
                  <a:pt x="1021703" y="79310"/>
                  <a:pt x="824205" y="147735"/>
                  <a:pt x="709127" y="195943"/>
                </a:cubicBezTo>
                <a:cubicBezTo>
                  <a:pt x="594049" y="244151"/>
                  <a:pt x="594049" y="306355"/>
                  <a:pt x="475861" y="335902"/>
                </a:cubicBezTo>
                <a:cubicBezTo>
                  <a:pt x="357673" y="365449"/>
                  <a:pt x="178836" y="369337"/>
                  <a:pt x="0" y="37322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03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428625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61" y="431958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1206230" y="4863830"/>
            <a:ext cx="972766" cy="1138136"/>
          </a:xfrm>
          <a:custGeom>
            <a:avLst/>
            <a:gdLst>
              <a:gd name="connsiteX0" fmla="*/ 0 w 972766"/>
              <a:gd name="connsiteY0" fmla="*/ 1138136 h 1138136"/>
              <a:gd name="connsiteX1" fmla="*/ 428017 w 972766"/>
              <a:gd name="connsiteY1" fmla="*/ 1099225 h 1138136"/>
              <a:gd name="connsiteX2" fmla="*/ 856034 w 972766"/>
              <a:gd name="connsiteY2" fmla="*/ 749030 h 1138136"/>
              <a:gd name="connsiteX3" fmla="*/ 972766 w 972766"/>
              <a:gd name="connsiteY3" fmla="*/ 0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66" h="1138136">
                <a:moveTo>
                  <a:pt x="0" y="1138136"/>
                </a:moveTo>
                <a:lnTo>
                  <a:pt x="428017" y="1099225"/>
                </a:lnTo>
                <a:cubicBezTo>
                  <a:pt x="570689" y="1034374"/>
                  <a:pt x="765243" y="932234"/>
                  <a:pt x="856034" y="749030"/>
                </a:cubicBezTo>
                <a:cubicBezTo>
                  <a:pt x="946825" y="565826"/>
                  <a:pt x="959795" y="282913"/>
                  <a:pt x="97276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42910" y="6000768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키코드</a:t>
            </a:r>
            <a:endParaRPr lang="ko-KR" altLang="en-US" sz="1200" dirty="0"/>
          </a:p>
        </p:txBody>
      </p:sp>
      <p:sp>
        <p:nvSpPr>
          <p:cNvPr id="12" name="자유형 11"/>
          <p:cNvSpPr/>
          <p:nvPr/>
        </p:nvSpPr>
        <p:spPr>
          <a:xfrm>
            <a:off x="2324911" y="4873557"/>
            <a:ext cx="19455" cy="1147864"/>
          </a:xfrm>
          <a:custGeom>
            <a:avLst/>
            <a:gdLst>
              <a:gd name="connsiteX0" fmla="*/ 19455 w 19455"/>
              <a:gd name="connsiteY0" fmla="*/ 1147864 h 1147864"/>
              <a:gd name="connsiteX1" fmla="*/ 0 w 19455"/>
              <a:gd name="connsiteY1" fmla="*/ 0 h 1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55" h="1147864">
                <a:moveTo>
                  <a:pt x="19455" y="1147864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996448" y="601041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의 </a:t>
            </a:r>
            <a:endParaRPr lang="en-US" altLang="ko-KR" sz="1200" dirty="0" smtClean="0"/>
          </a:p>
          <a:p>
            <a:r>
              <a:rPr lang="ko-KR" altLang="en-US" sz="1200" dirty="0" smtClean="0"/>
              <a:t>유니코드 </a:t>
            </a:r>
            <a:endParaRPr lang="en-US" altLang="ko-KR" sz="1200" dirty="0" smtClean="0"/>
          </a:p>
          <a:p>
            <a:r>
              <a:rPr lang="ko-KR" altLang="en-US" sz="1200" dirty="0" smtClean="0"/>
              <a:t>문자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2423809" y="4873557"/>
            <a:ext cx="1068421" cy="1196503"/>
          </a:xfrm>
          <a:custGeom>
            <a:avLst/>
            <a:gdLst>
              <a:gd name="connsiteX0" fmla="*/ 1068421 w 1068421"/>
              <a:gd name="connsiteY0" fmla="*/ 1196503 h 1196503"/>
              <a:gd name="connsiteX1" fmla="*/ 406940 w 1068421"/>
              <a:gd name="connsiteY1" fmla="*/ 1001949 h 1196503"/>
              <a:gd name="connsiteX2" fmla="*/ 66472 w 1068421"/>
              <a:gd name="connsiteY2" fmla="*/ 369652 h 1196503"/>
              <a:gd name="connsiteX3" fmla="*/ 8106 w 1068421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21" h="1196503">
                <a:moveTo>
                  <a:pt x="1068421" y="1196503"/>
                </a:moveTo>
                <a:cubicBezTo>
                  <a:pt x="821176" y="1168130"/>
                  <a:pt x="573932" y="1139758"/>
                  <a:pt x="406940" y="1001949"/>
                </a:cubicBezTo>
                <a:cubicBezTo>
                  <a:pt x="239949" y="864141"/>
                  <a:pt x="132944" y="536643"/>
                  <a:pt x="66472" y="369652"/>
                </a:cubicBezTo>
                <a:cubicBezTo>
                  <a:pt x="0" y="202661"/>
                  <a:pt x="4053" y="101330"/>
                  <a:pt x="810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3103441" y="600076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의 </a:t>
            </a:r>
            <a:endParaRPr lang="en-US" altLang="ko-KR" sz="1200" dirty="0" smtClean="0"/>
          </a:p>
          <a:p>
            <a:r>
              <a:rPr lang="ko-KR" altLang="en-US" sz="1200" dirty="0" smtClean="0"/>
              <a:t>이름 문자열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4997495" y="4848033"/>
            <a:ext cx="972766" cy="1138136"/>
          </a:xfrm>
          <a:custGeom>
            <a:avLst/>
            <a:gdLst>
              <a:gd name="connsiteX0" fmla="*/ 0 w 972766"/>
              <a:gd name="connsiteY0" fmla="*/ 1138136 h 1138136"/>
              <a:gd name="connsiteX1" fmla="*/ 428017 w 972766"/>
              <a:gd name="connsiteY1" fmla="*/ 1099225 h 1138136"/>
              <a:gd name="connsiteX2" fmla="*/ 856034 w 972766"/>
              <a:gd name="connsiteY2" fmla="*/ 749030 h 1138136"/>
              <a:gd name="connsiteX3" fmla="*/ 972766 w 972766"/>
              <a:gd name="connsiteY3" fmla="*/ 0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66" h="1138136">
                <a:moveTo>
                  <a:pt x="0" y="1138136"/>
                </a:moveTo>
                <a:lnTo>
                  <a:pt x="428017" y="1099225"/>
                </a:lnTo>
                <a:cubicBezTo>
                  <a:pt x="570689" y="1034374"/>
                  <a:pt x="765243" y="932234"/>
                  <a:pt x="856034" y="749030"/>
                </a:cubicBezTo>
                <a:cubicBezTo>
                  <a:pt x="946825" y="565826"/>
                  <a:pt x="959795" y="282913"/>
                  <a:pt x="97276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4510273" y="5908434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&lt;Home&gt; </a:t>
            </a:r>
            <a:r>
              <a:rPr lang="ko-KR" altLang="en-US" sz="1200" dirty="0" smtClean="0"/>
              <a:t>키</a:t>
            </a:r>
            <a:endParaRPr lang="en-US" altLang="ko-KR" sz="1200" dirty="0" smtClean="0"/>
          </a:p>
          <a:p>
            <a:r>
              <a:rPr lang="ko-KR" altLang="en-US" sz="1200" dirty="0" smtClean="0"/>
              <a:t> 코드</a:t>
            </a:r>
            <a:endParaRPr lang="ko-KR" altLang="en-US" sz="1200" dirty="0"/>
          </a:p>
        </p:txBody>
      </p:sp>
      <p:sp>
        <p:nvSpPr>
          <p:cNvPr id="18" name="자유형 17"/>
          <p:cNvSpPr/>
          <p:nvPr/>
        </p:nvSpPr>
        <p:spPr>
          <a:xfrm>
            <a:off x="6116176" y="4857760"/>
            <a:ext cx="19455" cy="1147864"/>
          </a:xfrm>
          <a:custGeom>
            <a:avLst/>
            <a:gdLst>
              <a:gd name="connsiteX0" fmla="*/ 19455 w 19455"/>
              <a:gd name="connsiteY0" fmla="*/ 1147864 h 1147864"/>
              <a:gd name="connsiteX1" fmla="*/ 0 w 19455"/>
              <a:gd name="connsiteY1" fmla="*/ 0 h 1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55" h="1147864">
                <a:moveTo>
                  <a:pt x="19455" y="1147864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5491894" y="598497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&lt;Home&gt;</a:t>
            </a:r>
            <a:r>
              <a:rPr lang="ko-KR" altLang="en-US" sz="1200" dirty="0" smtClean="0"/>
              <a:t>키에 </a:t>
            </a:r>
            <a:endParaRPr lang="en-US" altLang="ko-KR" sz="1200" dirty="0" smtClean="0"/>
          </a:p>
          <a:p>
            <a:r>
              <a:rPr lang="ko-KR" altLang="en-US" sz="1200" dirty="0" smtClean="0"/>
              <a:t>대응하는 문자 없음</a:t>
            </a:r>
            <a:endParaRPr lang="en-US" altLang="ko-KR" sz="1200" dirty="0" smtClean="0"/>
          </a:p>
        </p:txBody>
      </p:sp>
      <p:sp>
        <p:nvSpPr>
          <p:cNvPr id="20" name="자유형 19"/>
          <p:cNvSpPr/>
          <p:nvPr/>
        </p:nvSpPr>
        <p:spPr>
          <a:xfrm>
            <a:off x="6215074" y="4857760"/>
            <a:ext cx="1068421" cy="1196503"/>
          </a:xfrm>
          <a:custGeom>
            <a:avLst/>
            <a:gdLst>
              <a:gd name="connsiteX0" fmla="*/ 1068421 w 1068421"/>
              <a:gd name="connsiteY0" fmla="*/ 1196503 h 1196503"/>
              <a:gd name="connsiteX1" fmla="*/ 406940 w 1068421"/>
              <a:gd name="connsiteY1" fmla="*/ 1001949 h 1196503"/>
              <a:gd name="connsiteX2" fmla="*/ 66472 w 1068421"/>
              <a:gd name="connsiteY2" fmla="*/ 369652 h 1196503"/>
              <a:gd name="connsiteX3" fmla="*/ 8106 w 1068421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21" h="1196503">
                <a:moveTo>
                  <a:pt x="1068421" y="1196503"/>
                </a:moveTo>
                <a:cubicBezTo>
                  <a:pt x="821176" y="1168130"/>
                  <a:pt x="573932" y="1139758"/>
                  <a:pt x="406940" y="1001949"/>
                </a:cubicBezTo>
                <a:cubicBezTo>
                  <a:pt x="239949" y="864141"/>
                  <a:pt x="132944" y="536643"/>
                  <a:pt x="66472" y="369652"/>
                </a:cubicBezTo>
                <a:cubicBezTo>
                  <a:pt x="0" y="202661"/>
                  <a:pt x="4053" y="101330"/>
                  <a:pt x="810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7164288" y="5982169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&lt;Home&gt; </a:t>
            </a:r>
            <a:r>
              <a:rPr lang="ko-KR" altLang="en-US" sz="1200" dirty="0" smtClean="0"/>
              <a:t>키의 </a:t>
            </a:r>
            <a:endParaRPr lang="en-US" altLang="ko-KR" sz="1200" dirty="0" smtClean="0"/>
          </a:p>
          <a:p>
            <a:r>
              <a:rPr lang="ko-KR" altLang="en-US" sz="1200" dirty="0" smtClean="0"/>
              <a:t>이름 문자열</a:t>
            </a:r>
            <a:endParaRPr lang="en-US" altLang="ko-KR" sz="1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6" y="159524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19" y="257631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81" y="159524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1539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90981" y="13182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초기화</a:t>
            </a:r>
            <a:r>
              <a:rPr lang="ko-KR" altLang="en-US" sz="1200"/>
              <a:t>면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158" y="3381196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 </a:t>
            </a:r>
            <a:r>
              <a:rPr lang="ko-KR" altLang="en-US" sz="1200" dirty="0" smtClean="0"/>
              <a:t>키 입력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740213" y="1323556"/>
            <a:ext cx="1487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&lt;Control&gt; </a:t>
            </a:r>
            <a:r>
              <a:rPr lang="ko-KR" altLang="en-US" sz="1200" dirty="0" smtClean="0"/>
              <a:t>키 입력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409448" y="3379486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&lt;F1&gt; </a:t>
            </a:r>
            <a:r>
              <a:rPr lang="ko-KR" altLang="en-US" sz="1200" dirty="0" smtClean="0"/>
              <a:t>키</a:t>
            </a:r>
            <a:endParaRPr lang="en-US" altLang="ko-KR" sz="1200" dirty="0" smtClean="0"/>
          </a:p>
          <a:p>
            <a:r>
              <a:rPr lang="ko-KR" altLang="en-US" sz="1200" dirty="0" smtClean="0"/>
              <a:t> 입력</a:t>
            </a:r>
            <a:endParaRPr lang="ko-KR" altLang="en-US" sz="1200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812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</a:t>
            </a:r>
            <a:r>
              <a:rPr lang="en-US" altLang="ko-KR" sz="2400" dirty="0" smtClean="0"/>
              <a:t> : F1 </a:t>
            </a:r>
            <a:r>
              <a:rPr lang="ko-KR" altLang="en-US" sz="2400" dirty="0" smtClean="0"/>
              <a:t>키를 </a:t>
            </a:r>
            <a:r>
              <a:rPr lang="ko-KR" altLang="en-US" sz="2400" dirty="0" err="1" smtClean="0"/>
              <a:t>입력받으면</a:t>
            </a:r>
            <a:r>
              <a:rPr lang="ko-KR" altLang="en-US" sz="2400" dirty="0" smtClean="0"/>
              <a:t> 바탕을 초록색으로</a:t>
            </a:r>
            <a:r>
              <a:rPr lang="en-US" altLang="ko-KR" sz="2400" dirty="0" smtClean="0"/>
              <a:t>, % </a:t>
            </a:r>
            <a:r>
              <a:rPr lang="ko-KR" altLang="en-US" sz="2400" dirty="0" smtClean="0"/>
              <a:t>키를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입력받으면</a:t>
            </a:r>
            <a:r>
              <a:rPr lang="ko-KR" altLang="en-US" sz="2400" dirty="0" smtClean="0"/>
              <a:t> 바탕을 노란색으로 변경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857752" y="1700222"/>
            <a:ext cx="407196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KeyAdapter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keyPressed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e.</a:t>
            </a:r>
            <a:r>
              <a:rPr lang="en-US" altLang="ko-KR" sz="1200" i="1" dirty="0" err="1" smtClean="0"/>
              <a:t>getKeyText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e.getKeyCode</a:t>
            </a:r>
            <a:r>
              <a:rPr lang="en-US" altLang="ko-KR" sz="1200" i="1" dirty="0" smtClean="0"/>
              <a:t>()));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e.getKeyChar</a:t>
            </a:r>
            <a:r>
              <a:rPr lang="en-US" altLang="ko-KR" sz="1200" b="1" dirty="0" smtClean="0"/>
              <a:t>() == '%') </a:t>
            </a:r>
          </a:p>
          <a:p>
            <a:pPr marL="0" lvl="4"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contentPane.setBackground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marL="0" lvl="3" defTabSz="180000"/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smtClean="0"/>
              <a:t>else if(</a:t>
            </a:r>
            <a:r>
              <a:rPr lang="en-US" altLang="ko-KR" sz="1200" b="1" dirty="0" err="1" smtClean="0"/>
              <a:t>e.getKeyCode</a:t>
            </a:r>
            <a:r>
              <a:rPr lang="en-US" altLang="ko-KR" sz="1200" b="1" dirty="0" smtClean="0"/>
              <a:t>() == KeyEvent.</a:t>
            </a:r>
            <a:r>
              <a:rPr lang="en-US" altLang="ko-KR" sz="1200" b="1" i="1" dirty="0" smtClean="0"/>
              <a:t>VK_F1) </a:t>
            </a:r>
          </a:p>
          <a:p>
            <a:pPr marL="0" lvl="4"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contentPane.setBackground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GREEN</a:t>
            </a:r>
            <a:r>
              <a:rPr lang="en-US" altLang="ko-KR" sz="1200" i="1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	}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KeyCodeEx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29190" y="4500570"/>
            <a:ext cx="32861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%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키를 판별하기 위해 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e.getKeyChar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이용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‘%’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문자와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비교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9159" y="5445224"/>
            <a:ext cx="33126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F1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키를 판별하기 위해 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e.getKeyChar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이용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 KeyEvent.VK_F1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값과 비교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250" y="5681979"/>
            <a:ext cx="300039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JPanel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이 키 입력을 받을 수 있도록 포커스를 준다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44" y="1700222"/>
            <a:ext cx="4572000" cy="3862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KeyCodeEx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endParaRPr lang="ko-KR" altLang="en-US" sz="1200" dirty="0" smtClean="0"/>
          </a:p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KeyCodeEx</a:t>
            </a:r>
            <a:r>
              <a:rPr lang="en-US" altLang="ko-KR" sz="1200" dirty="0" smtClean="0"/>
              <a:t>() {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("Key Code </a:t>
            </a:r>
            <a:r>
              <a:rPr lang="ko-KR" altLang="en-US" sz="1200" dirty="0" smtClean="0"/>
              <a:t>예제 </a:t>
            </a:r>
            <a:r>
              <a:rPr lang="en-US" altLang="ko-KR" sz="1200" dirty="0" smtClean="0"/>
              <a:t>: F1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초록색</a:t>
            </a:r>
            <a:r>
              <a:rPr lang="en-US" altLang="ko-KR" sz="1200" dirty="0" smtClean="0"/>
              <a:t>, % </a:t>
            </a:r>
            <a:r>
              <a:rPr lang="ko-KR" altLang="en-US" sz="1200" dirty="0" smtClean="0"/>
              <a:t>키 노란색</a:t>
            </a:r>
            <a:r>
              <a:rPr lang="en-US" altLang="ko-KR" sz="1200" dirty="0" smtClean="0"/>
              <a:t>");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marL="0" lvl="2" defTabSz="180000"/>
            <a:endParaRPr lang="ko-KR" altLang="en-US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contentPane.setFocusable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contentPane.addKeyListener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MyKeyListener</a:t>
            </a:r>
            <a:r>
              <a:rPr lang="en-US" altLang="ko-KR" sz="1200" dirty="0" smtClean="0"/>
              <a:t>());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marL="0" lvl="2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marL="0" lvl="2"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contentPane.requestFocus</a:t>
            </a:r>
            <a:r>
              <a:rPr lang="en-US" altLang="ko-KR" sz="1200" b="1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</p:txBody>
      </p:sp>
      <p:cxnSp>
        <p:nvCxnSpPr>
          <p:cNvPr id="13" name="직선 화살표 연결선 12"/>
          <p:cNvCxnSpPr>
            <a:stCxn id="9" idx="0"/>
          </p:cNvCxnSpPr>
          <p:nvPr/>
        </p:nvCxnSpPr>
        <p:spPr>
          <a:xfrm flipV="1">
            <a:off x="1820448" y="5182707"/>
            <a:ext cx="794" cy="49927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4418028" y="2420888"/>
            <a:ext cx="1162083" cy="2295656"/>
          </a:xfrm>
          <a:custGeom>
            <a:avLst/>
            <a:gdLst>
              <a:gd name="connsiteX0" fmla="*/ 521616 w 1030664"/>
              <a:gd name="connsiteY0" fmla="*/ 2582944 h 2604940"/>
              <a:gd name="connsiteX1" fmla="*/ 474482 w 1030664"/>
              <a:gd name="connsiteY1" fmla="*/ 2535810 h 2604940"/>
              <a:gd name="connsiteX2" fmla="*/ 31423 w 1030664"/>
              <a:gd name="connsiteY2" fmla="*/ 2168165 h 2604940"/>
              <a:gd name="connsiteX3" fmla="*/ 285946 w 1030664"/>
              <a:gd name="connsiteY3" fmla="*/ 989815 h 2604940"/>
              <a:gd name="connsiteX4" fmla="*/ 1030664 w 1030664"/>
              <a:gd name="connsiteY4" fmla="*/ 0 h 260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64" h="2604940">
                <a:moveTo>
                  <a:pt x="521616" y="2582944"/>
                </a:moveTo>
                <a:cubicBezTo>
                  <a:pt x="538898" y="2593942"/>
                  <a:pt x="556181" y="2604940"/>
                  <a:pt x="474482" y="2535810"/>
                </a:cubicBezTo>
                <a:cubicBezTo>
                  <a:pt x="392783" y="2466680"/>
                  <a:pt x="62846" y="2425831"/>
                  <a:pt x="31423" y="2168165"/>
                </a:cubicBezTo>
                <a:cubicBezTo>
                  <a:pt x="0" y="1910499"/>
                  <a:pt x="119406" y="1351176"/>
                  <a:pt x="285946" y="989815"/>
                </a:cubicBezTo>
                <a:cubicBezTo>
                  <a:pt x="452486" y="628454"/>
                  <a:pt x="906544" y="161827"/>
                  <a:pt x="103066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7956376" y="2780928"/>
            <a:ext cx="928386" cy="2733752"/>
          </a:xfrm>
          <a:custGeom>
            <a:avLst/>
            <a:gdLst>
              <a:gd name="connsiteX0" fmla="*/ 0 w 824844"/>
              <a:gd name="connsiteY0" fmla="*/ 2912882 h 2912882"/>
              <a:gd name="connsiteX1" fmla="*/ 603315 w 824844"/>
              <a:gd name="connsiteY1" fmla="*/ 2337847 h 2912882"/>
              <a:gd name="connsiteX2" fmla="*/ 820131 w 824844"/>
              <a:gd name="connsiteY2" fmla="*/ 1074656 h 2912882"/>
              <a:gd name="connsiteX3" fmla="*/ 631595 w 824844"/>
              <a:gd name="connsiteY3" fmla="*/ 0 h 291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844" h="2912882">
                <a:moveTo>
                  <a:pt x="0" y="2912882"/>
                </a:moveTo>
                <a:cubicBezTo>
                  <a:pt x="233313" y="2778550"/>
                  <a:pt x="466626" y="2644218"/>
                  <a:pt x="603315" y="2337847"/>
                </a:cubicBezTo>
                <a:cubicBezTo>
                  <a:pt x="740004" y="2031476"/>
                  <a:pt x="815418" y="1464297"/>
                  <a:pt x="820131" y="1074656"/>
                </a:cubicBezTo>
                <a:cubicBezTo>
                  <a:pt x="824844" y="685015"/>
                  <a:pt x="669302" y="172825"/>
                  <a:pt x="631595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79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7752" y="2928934"/>
            <a:ext cx="4178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%(Shift+5) </a:t>
            </a:r>
            <a:r>
              <a:rPr lang="ko-KR" altLang="en-US" sz="1200" dirty="0" smtClean="0"/>
              <a:t>키가 입력된 경우로 배경이 노란색으로 변경되었다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% 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Shift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+5</a:t>
            </a:r>
            <a:r>
              <a:rPr lang="ko-KR" altLang="en-US" sz="1200" dirty="0" smtClean="0"/>
              <a:t>키이므로 최종적으로는 </a:t>
            </a:r>
            <a:r>
              <a:rPr lang="en-US" altLang="ko-KR" sz="1200" dirty="0" smtClean="0"/>
              <a:t>5 </a:t>
            </a:r>
            <a:r>
              <a:rPr lang="ko-KR" altLang="en-US" sz="1200" dirty="0" smtClean="0"/>
              <a:t>키에 대한 문자열이 출력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736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068960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4725144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1428736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>
            <a:stCxn id="1026" idx="2"/>
            <a:endCxn id="1031" idx="0"/>
          </p:cNvCxnSpPr>
          <p:nvPr/>
        </p:nvCxnSpPr>
        <p:spPr>
          <a:xfrm>
            <a:off x="2285974" y="2857486"/>
            <a:ext cx="0" cy="21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31" idx="2"/>
            <a:endCxn id="1032" idx="0"/>
          </p:cNvCxnSpPr>
          <p:nvPr/>
        </p:nvCxnSpPr>
        <p:spPr>
          <a:xfrm>
            <a:off x="2285974" y="4497710"/>
            <a:ext cx="0" cy="227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203848" y="1916833"/>
            <a:ext cx="2232248" cy="3744416"/>
          </a:xfrm>
          <a:custGeom>
            <a:avLst/>
            <a:gdLst>
              <a:gd name="connsiteX0" fmla="*/ 0 w 1188720"/>
              <a:gd name="connsiteY0" fmla="*/ 4287520 h 4385733"/>
              <a:gd name="connsiteX1" fmla="*/ 345440 w 1188720"/>
              <a:gd name="connsiteY1" fmla="*/ 4175760 h 4385733"/>
              <a:gd name="connsiteX2" fmla="*/ 640080 w 1188720"/>
              <a:gd name="connsiteY2" fmla="*/ 3027680 h 4385733"/>
              <a:gd name="connsiteX3" fmla="*/ 701040 w 1188720"/>
              <a:gd name="connsiteY3" fmla="*/ 548640 h 4385733"/>
              <a:gd name="connsiteX4" fmla="*/ 1188720 w 1188720"/>
              <a:gd name="connsiteY4" fmla="*/ 0 h 438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4385733">
                <a:moveTo>
                  <a:pt x="0" y="4287520"/>
                </a:moveTo>
                <a:cubicBezTo>
                  <a:pt x="119380" y="4336626"/>
                  <a:pt x="238760" y="4385733"/>
                  <a:pt x="345440" y="4175760"/>
                </a:cubicBezTo>
                <a:cubicBezTo>
                  <a:pt x="452120" y="3965787"/>
                  <a:pt x="580813" y="3632200"/>
                  <a:pt x="640080" y="3027680"/>
                </a:cubicBezTo>
                <a:cubicBezTo>
                  <a:pt x="699347" y="2423160"/>
                  <a:pt x="609600" y="1053253"/>
                  <a:pt x="701040" y="548640"/>
                </a:cubicBezTo>
                <a:cubicBezTo>
                  <a:pt x="792480" y="44027"/>
                  <a:pt x="990600" y="22013"/>
                  <a:pt x="118872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93988" y="613673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 </a:t>
            </a:r>
            <a:r>
              <a:rPr lang="en-US" altLang="ko-KR" sz="1200" dirty="0"/>
              <a:t>5 </a:t>
            </a:r>
            <a:r>
              <a:rPr lang="ko-KR" altLang="en-US" sz="1200" dirty="0" smtClean="0"/>
              <a:t>를 누른 경우로서 </a:t>
            </a:r>
            <a:endParaRPr lang="en-US" altLang="ko-KR" sz="1200" dirty="0" smtClean="0"/>
          </a:p>
          <a:p>
            <a:r>
              <a:rPr lang="ko-KR" altLang="en-US" sz="1200" dirty="0" smtClean="0"/>
              <a:t>노란색 배경으로 변하지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794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키로</a:t>
            </a:r>
            <a:r>
              <a:rPr lang="en-US" altLang="ko-KR" dirty="0" smtClean="0"/>
              <a:t> “HELLO”</a:t>
            </a:r>
            <a:r>
              <a:rPr lang="ko-KR" altLang="en-US" dirty="0" smtClean="0"/>
              <a:t>문자열 움직이기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340768"/>
            <a:ext cx="75608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상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좌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우 키를 이용하여 아래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화면에서 움직이는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응용프로그램을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문자열은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JLabel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컴포넌트로 생성하여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컨텐트팬에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부착하고 상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우 키를 움직이면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 방향으로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번에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픽셀씩 움직인다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이를 위해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컨텐트팬의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배치관리자를 삭제하여야 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아래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그림은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초기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"HELLO"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(50, 50)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위치에 출력하고 키를 입력함에 따라 키 방향으로 문자열이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움직이는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화면이다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40" y="290959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24175" y="5906746"/>
            <a:ext cx="611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 키를 움직이면 한 번에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픽셀씩 </a:t>
            </a:r>
            <a:r>
              <a:rPr lang="en-US" altLang="ko-KR" sz="1200" dirty="0" smtClean="0"/>
              <a:t>“HELLO” </a:t>
            </a:r>
            <a:r>
              <a:rPr lang="ko-KR" altLang="en-US" sz="1200" dirty="0" smtClean="0"/>
              <a:t>텍스트는 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우로 이동한다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 텍스트는 프레임의 영역을 벗어나서 움직일 수 있다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45826" y="3692169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1145032" y="3620731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2950" y="3477855"/>
            <a:ext cx="5661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(50,50)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90391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91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소스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 움직이기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30264" y="1412776"/>
            <a:ext cx="460623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MyKeyListener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KeyAdapter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keyPressed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e.getKeyCode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	switch(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VK_UP</a:t>
            </a:r>
            <a:r>
              <a:rPr lang="en-US" altLang="ko-KR" sz="1200" b="1" i="1" dirty="0" smtClean="0"/>
              <a:t>: </a:t>
            </a:r>
          </a:p>
          <a:p>
            <a:pPr defTabSz="180000"/>
            <a:r>
              <a:rPr lang="en-US" altLang="ko-KR" sz="1200" b="1" dirty="0" smtClean="0"/>
              <a:t>		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la.getX</a:t>
            </a:r>
            <a:r>
              <a:rPr lang="en-US" altLang="ko-KR" sz="1200" b="1" dirty="0" smtClean="0"/>
              <a:t>(), </a:t>
            </a:r>
            <a:r>
              <a:rPr lang="en-US" altLang="ko-KR" sz="1200" b="1" dirty="0" err="1" smtClean="0"/>
              <a:t>la.getY</a:t>
            </a:r>
            <a:r>
              <a:rPr lang="en-US" altLang="ko-KR" sz="1200" b="1" dirty="0" smtClean="0"/>
              <a:t>()-FLYING_UNIT);</a:t>
            </a:r>
          </a:p>
          <a:p>
            <a:pPr defTabSz="180000"/>
            <a:r>
              <a:rPr lang="en-US" altLang="ko-KR" sz="1200" b="1" dirty="0" smtClean="0"/>
              <a:t>					</a:t>
            </a:r>
            <a:r>
              <a:rPr lang="en-US" altLang="ko-KR" sz="1200" dirty="0" smtClean="0"/>
              <a:t>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VK_DOWN</a:t>
            </a:r>
            <a:r>
              <a:rPr lang="en-US" altLang="ko-KR" sz="1200" i="1" dirty="0" smtClean="0"/>
              <a:t>: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la.getY</a:t>
            </a:r>
            <a:r>
              <a:rPr lang="en-US" altLang="ko-KR" sz="1200" dirty="0" smtClean="0"/>
              <a:t>()+FLYING_UNIT); </a:t>
            </a:r>
          </a:p>
          <a:p>
            <a:pPr defTabSz="180000"/>
            <a:r>
              <a:rPr lang="en-US" altLang="ko-KR" sz="1200" dirty="0" smtClean="0"/>
              <a:t>					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VK_LEFT</a:t>
            </a:r>
            <a:r>
              <a:rPr lang="en-US" altLang="ko-KR" sz="1200" i="1" dirty="0" smtClean="0"/>
              <a:t>: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 smtClean="0"/>
              <a:t>()-FLYING_UNIT, </a:t>
            </a:r>
            <a:r>
              <a:rPr lang="en-US" altLang="ko-KR" sz="1200" dirty="0" err="1" smtClean="0"/>
              <a:t>la.getY</a:t>
            </a:r>
            <a:r>
              <a:rPr lang="en-US" altLang="ko-KR" sz="1200" dirty="0" smtClean="0"/>
              <a:t>()); </a:t>
            </a:r>
          </a:p>
          <a:p>
            <a:pPr defTabSz="180000"/>
            <a:r>
              <a:rPr lang="en-US" altLang="ko-KR" sz="1200" dirty="0" smtClean="0"/>
              <a:t>					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 smtClean="0"/>
              <a:t>KeyEvent.</a:t>
            </a:r>
            <a:r>
              <a:rPr lang="en-US" altLang="ko-KR" sz="1200" b="1" i="1" dirty="0" err="1" smtClean="0"/>
              <a:t>VK_RIGHT</a:t>
            </a:r>
            <a:r>
              <a:rPr lang="en-US" altLang="ko-KR" sz="1200" i="1" dirty="0" smtClean="0"/>
              <a:t>: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 smtClean="0"/>
              <a:t>()+FLYING_UNIT, </a:t>
            </a:r>
            <a:r>
              <a:rPr lang="en-US" altLang="ko-KR" sz="1200" dirty="0" err="1" smtClean="0"/>
              <a:t>la.getY</a:t>
            </a:r>
            <a:r>
              <a:rPr lang="en-US" altLang="ko-KR" sz="1200" dirty="0" smtClean="0"/>
              <a:t>()); </a:t>
            </a:r>
          </a:p>
          <a:p>
            <a:pPr defTabSz="180000"/>
            <a:r>
              <a:rPr lang="en-US" altLang="ko-KR" sz="1200" dirty="0" smtClean="0"/>
              <a:t>					break;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FlyingTextEx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45124" y="1412775"/>
            <a:ext cx="4213132" cy="4785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FlyingTextEx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it-IT" altLang="ko-KR" sz="1200" dirty="0" smtClean="0"/>
              <a:t>	JLabel la = new JLabel("HELLO");</a:t>
            </a:r>
          </a:p>
          <a:p>
            <a:pPr defTabSz="180000"/>
            <a:r>
              <a:rPr lang="en-US" altLang="ko-KR" sz="1200" dirty="0" smtClean="0"/>
              <a:t>	final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FLYING_UNIT = 10;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FlyingTextEx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 키를 이용하여 텍스트 움직이기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contentPane.setLayout</a:t>
            </a:r>
            <a:r>
              <a:rPr lang="en-US" altLang="ko-KR" sz="1200" b="1" dirty="0" smtClean="0"/>
              <a:t>(null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contentPane.setFocusable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contentPane.addKeyListener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MyKeyListener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(50,50);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(100,20);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.</a:t>
            </a:r>
            <a:r>
              <a:rPr lang="en-US" altLang="ko-KR" sz="1200" dirty="0" err="1" smtClean="0"/>
              <a:t>requestFocus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	</a:t>
            </a:r>
          </a:p>
        </p:txBody>
      </p:sp>
    </p:spTree>
    <p:extLst>
      <p:ext uri="{BB962C8B-B14F-4D97-AF65-F5344CB8AC3E}">
        <p14:creationId xmlns="" xmlns:p14="http://schemas.microsoft.com/office/powerpoint/2010/main" val="17005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MouseEvent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MouseListener,MouseMotionListener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8577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Mouse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마우스 조작에 따라 발생하는 이벤트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마우스가 클릭되어 드래그되는 동안 호출되는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순서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6461887"/>
              </p:ext>
            </p:extLst>
          </p:nvPr>
        </p:nvGraphicFramePr>
        <p:xfrm>
          <a:off x="857224" y="2357430"/>
          <a:ext cx="7500991" cy="302769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06664"/>
                <a:gridCol w="2722624"/>
                <a:gridCol w="207170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Mouse </a:t>
                      </a:r>
                      <a:r>
                        <a:rPr lang="ko-KR" altLang="en-US" sz="1200" dirty="0" smtClean="0"/>
                        <a:t>이벤트가 발생하는 경우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리스너의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리스너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마우스가 컴포넌트 위에 올라갈 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mouseEntered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마우스가 컴포넌트에서 내려올 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void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mouseExited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 버튼이 눌러졌을 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mousePressed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눌러진 버튼이 떼어질 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mouseReleased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마우스가 컴포넌트를 클릭하였을 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mouseClicked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마우스가 드래그되는 동안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mouseDragged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MouseMotionListener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마우스가 움직이는 동안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 </a:t>
                      </a:r>
                      <a:r>
                        <a:rPr lang="en-US" altLang="ko-KR" sz="1200" dirty="0" err="1" smtClean="0"/>
                        <a:t>mouseMoved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MouseEvent</a:t>
                      </a:r>
                      <a:r>
                        <a:rPr lang="en-US" altLang="ko-KR" sz="1200" baseline="0" dirty="0" smtClean="0"/>
                        <a:t> e)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MouseMotionListener</a:t>
                      </a:r>
                      <a:endParaRPr lang="ko-KR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357290" y="6092151"/>
            <a:ext cx="664373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mousePressed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mouseDragged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mouseReleased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mouseClicked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6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로부터 얻을 수 있는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마우스 포인터의 위치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getX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getY</a:t>
            </a:r>
            <a:r>
              <a:rPr lang="en-US" altLang="ko-KR" dirty="0" smtClean="0"/>
              <a:t>(), </a:t>
            </a:r>
          </a:p>
          <a:p>
            <a:pPr lvl="1"/>
            <a:r>
              <a:rPr lang="en-US" altLang="ko-KR" dirty="0" smtClean="0"/>
              <a:t>Point </a:t>
            </a:r>
            <a:r>
              <a:rPr lang="en-US" altLang="ko-KR" dirty="0" err="1" smtClean="0"/>
              <a:t>getPoint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입력된 마우스 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short </a:t>
            </a:r>
            <a:r>
              <a:rPr lang="en-US" altLang="ko-KR" dirty="0" err="1" smtClean="0"/>
              <a:t>getButton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마우스 클릭 횟수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getClickCount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팝업 메뉴 클릭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isPopupTrigger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1834351"/>
            <a:ext cx="39604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 = </a:t>
            </a:r>
            <a:r>
              <a:rPr lang="en-US" altLang="ko-KR" sz="1400" b="1" dirty="0" err="1" smtClean="0"/>
              <a:t>e.getX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 = </a:t>
            </a:r>
            <a:r>
              <a:rPr lang="en-US" altLang="ko-KR" sz="1400" b="1" dirty="0" err="1" smtClean="0"/>
              <a:t>e.getY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4691871"/>
            <a:ext cx="39604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if(</a:t>
            </a:r>
            <a:r>
              <a:rPr lang="en-US" altLang="ko-KR" sz="1400" b="1" dirty="0" err="1" smtClean="0"/>
              <a:t>e.getClickCount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 == 2) {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더블클릭을 처리하는 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3140968"/>
            <a:ext cx="39604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if(</a:t>
            </a:r>
            <a:r>
              <a:rPr lang="en-US" altLang="ko-KR" sz="1400" b="1" dirty="0" err="1" smtClean="0"/>
              <a:t>e.getButton</a:t>
            </a:r>
            <a:r>
              <a:rPr lang="en-US" altLang="ko-KR" sz="1400" b="1" dirty="0" smtClean="0"/>
              <a:t>() == MouseEvent.BUTTON1</a:t>
            </a:r>
            <a:r>
              <a:rPr lang="en-US" altLang="ko-KR" sz="1400" dirty="0" smtClean="0"/>
              <a:t>)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("Left Button Pressed");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25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이벤트 기반 </a:t>
            </a:r>
            <a:r>
              <a:rPr lang="en-US" altLang="ko-KR" smtClean="0"/>
              <a:t>GUI </a:t>
            </a:r>
            <a:r>
              <a:rPr lang="ko-KR" altLang="en-US" smtClean="0"/>
              <a:t>응용프로그램 구성</a:t>
            </a:r>
            <a:endParaRPr lang="ko-KR" altLang="en-US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12775"/>
            <a:ext cx="8604448" cy="52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520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9552" y="18864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MouseListener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MouseMotionListener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51112" y="1067773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, </a:t>
            </a:r>
          </a:p>
          <a:p>
            <a:pPr defTabSz="180000"/>
            <a:r>
              <a:rPr lang="en-US" altLang="ko-KR" sz="1200" b="1" dirty="0" smtClean="0"/>
              <a:t>														</a:t>
            </a:r>
            <a:r>
              <a:rPr lang="en-US" altLang="ko-KR" sz="1200" b="1" dirty="0" err="1" smtClean="0"/>
              <a:t>MouseMotionListener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mouseReleased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mouseEntered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CYAN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mouseExited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mouseDragged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MouseDragged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mouseMoved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MouseMoved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	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MouseListenerAllEx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9733" y="1052736"/>
            <a:ext cx="435768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MouseListenerAllEx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MouseListenerAllEx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MouseListener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MouseMOtionListener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contentPane.addMouseListener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contentPane.addMouseMotionListener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b="1" dirty="0" smtClean="0"/>
              <a:t>						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la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("No Mouse Event");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5977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14" y="391400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1400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88" y="135658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MouseListener</a:t>
            </a:r>
            <a:r>
              <a:rPr lang="ko-KR" altLang="en-US" dirty="0" smtClean="0"/>
              <a:t>와  </a:t>
            </a:r>
            <a:r>
              <a:rPr lang="en-US" altLang="ko-KR" dirty="0" err="1" smtClean="0"/>
              <a:t>MouseMotionListener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32861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3264229"/>
            <a:ext cx="270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 의해 배경색 변경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마우스 버튼이 눌러진 순간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7183" y="3298651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눌러진 마우스 버튼이 떼어진 순간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0206" y="5857892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패널 위에 이동하는 동안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82456" y="5848165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마우스가 패널 위에 드래깅하는 동안</a:t>
            </a:r>
            <a:endParaRPr lang="en-US" altLang="ko-KR" sz="12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286771" y="5857892"/>
            <a:ext cx="255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패널 바깥으로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나가면</a:t>
            </a:r>
            <a:endParaRPr lang="en-US" altLang="ko-KR" sz="1200" dirty="0" smtClean="0"/>
          </a:p>
          <a:p>
            <a:r>
              <a:rPr lang="en-US" altLang="ko-KR" sz="1200" err="1" smtClean="0"/>
              <a:t>mouseExited</a:t>
            </a:r>
            <a:r>
              <a:rPr lang="en-US" altLang="ko-KR" sz="1200" smtClean="0"/>
              <a:t>()</a:t>
            </a:r>
            <a:r>
              <a:rPr lang="ko-KR" altLang="en-US" sz="1200" smtClean="0"/>
              <a:t>에 의해 </a:t>
            </a:r>
            <a:r>
              <a:rPr lang="ko-KR" altLang="en-US" sz="1200" dirty="0" smtClean="0"/>
              <a:t>배경색 변경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214678" y="2500306"/>
            <a:ext cx="428628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2999570" y="2428868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6116" y="2214554"/>
            <a:ext cx="5661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(20,92)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266138" y="2663502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265344" y="2592064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49906" y="2428868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(257,109)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57290" y="5041594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1356496" y="4970156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2976" y="4827280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(162,89)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020816" y="4878080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4020022" y="4806642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92411" y="4663766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(127,72)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" y="135254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35" y="3896443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68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457"/>
            <a:ext cx="8642350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더블클릭 시 </a:t>
            </a:r>
            <a:r>
              <a:rPr lang="ko-KR" altLang="en-US" dirty="0" err="1" smtClean="0"/>
              <a:t>컨텐트</a:t>
            </a:r>
            <a:r>
              <a:rPr lang="ko-KR" altLang="en-US" dirty="0" smtClean="0"/>
              <a:t> 배경색 변경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667717"/>
            <a:ext cx="4572000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ClickAndDoubleClickEx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();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ClickAndDoubleClickEx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("Click and </a:t>
            </a:r>
            <a:r>
              <a:rPr lang="en-US" altLang="ko-KR" sz="1200" dirty="0" err="1" smtClean="0"/>
              <a:t>DoubleClick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MouseAdapter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e.getClickCount</a:t>
            </a:r>
            <a:r>
              <a:rPr lang="en-US" altLang="ko-KR" sz="1200" b="1" dirty="0" smtClean="0"/>
              <a:t>() == 2) {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r =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)(</a:t>
            </a:r>
            <a:r>
              <a:rPr lang="en-US" altLang="ko-KR" sz="1200" b="1" dirty="0" err="1" smtClean="0"/>
              <a:t>Math.</a:t>
            </a:r>
            <a:r>
              <a:rPr lang="en-US" altLang="ko-KR" sz="1200" b="1" i="1" dirty="0" err="1" smtClean="0"/>
              <a:t>random</a:t>
            </a:r>
            <a:r>
              <a:rPr lang="en-US" altLang="ko-KR" sz="1200" b="1" i="1" dirty="0" smtClean="0"/>
              <a:t>()*256);</a:t>
            </a:r>
          </a:p>
          <a:p>
            <a:pPr defTabSz="180000"/>
            <a:r>
              <a:rPr lang="sv-SE" altLang="ko-KR" sz="1200" b="1" dirty="0" smtClean="0"/>
              <a:t>				int g = (int)(Math.</a:t>
            </a:r>
            <a:r>
              <a:rPr lang="sv-SE" altLang="ko-KR" sz="1200" b="1" i="1" dirty="0" smtClean="0"/>
              <a:t>random()*256);</a:t>
            </a:r>
          </a:p>
          <a:p>
            <a:pPr defTabSz="180000"/>
            <a:r>
              <a:rPr lang="sv-SE" altLang="ko-KR" sz="1200" b="1" dirty="0" smtClean="0"/>
              <a:t>				int b = (int)(Math.</a:t>
            </a:r>
            <a:r>
              <a:rPr lang="sv-SE" altLang="ko-KR" sz="1200" b="1" i="1" dirty="0" smtClean="0"/>
              <a:t>random()*256);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Color(</a:t>
            </a:r>
            <a:r>
              <a:rPr lang="en-US" altLang="ko-KR" sz="1200" b="1" dirty="0" err="1" smtClean="0"/>
              <a:t>r,b,g</a:t>
            </a:r>
            <a:r>
              <a:rPr lang="en-US" altLang="ko-KR" sz="1200" b="1" dirty="0" smtClean="0"/>
              <a:t>));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ClickAndDoubleClickEx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4282" y="764704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더블클릭할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때마다 패널의 배경색을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랜덤하게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변경한다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7" y="1431183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4" y="4941168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64075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04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28662" y="4214818"/>
            <a:ext cx="6786610" cy="2286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145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이벤트 객체란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이벤트가 발생하면 발생한 이벤트에 관한 정보를 가진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리스에서 이벤트가 발생한 여러 상황을 파악할 수 있게 함</a:t>
            </a:r>
            <a:endParaRPr lang="en-US" altLang="ko-KR" dirty="0" smtClean="0"/>
          </a:p>
          <a:p>
            <a:r>
              <a:rPr lang="ko-KR" altLang="en-US" dirty="0" smtClean="0"/>
              <a:t>이벤트 객체의 종류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3214686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EventObject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86182" y="4643446"/>
            <a:ext cx="1143008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ComponentEvent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ItemEvent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7422" y="4643446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AdjustmentEvent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14414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ActionEvent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72264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TextEvent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9058" y="3786190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AWTEvent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9058" y="5357826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InputEvent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57290" y="5357826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ContainerEvent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3504" y="535782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PaintEvent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7950" y="5357826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WindowEvent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612" y="535782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FocusEvent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28" name="Shape 36"/>
          <p:cNvCxnSpPr>
            <a:stCxn id="9" idx="0"/>
            <a:endCxn id="11" idx="2"/>
          </p:cNvCxnSpPr>
          <p:nvPr/>
        </p:nvCxnSpPr>
        <p:spPr>
          <a:xfrm rot="5400000" flipH="1" flipV="1">
            <a:off x="2714612" y="3000372"/>
            <a:ext cx="571504" cy="2714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1" idx="0"/>
            <a:endCxn id="5" idx="2"/>
          </p:cNvCxnSpPr>
          <p:nvPr/>
        </p:nvCxnSpPr>
        <p:spPr>
          <a:xfrm rot="5400000" flipH="1" flipV="1">
            <a:off x="4214810" y="364331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8" idx="0"/>
            <a:endCxn id="11" idx="2"/>
          </p:cNvCxnSpPr>
          <p:nvPr/>
        </p:nvCxnSpPr>
        <p:spPr>
          <a:xfrm rot="5400000" flipH="1" flipV="1">
            <a:off x="3339694" y="3625455"/>
            <a:ext cx="571504" cy="1464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" idx="0"/>
            <a:endCxn id="11" idx="2"/>
          </p:cNvCxnSpPr>
          <p:nvPr/>
        </p:nvCxnSpPr>
        <p:spPr>
          <a:xfrm rot="5400000" flipH="1" flipV="1">
            <a:off x="4071934" y="4357694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" idx="0"/>
            <a:endCxn id="11" idx="2"/>
          </p:cNvCxnSpPr>
          <p:nvPr/>
        </p:nvCxnSpPr>
        <p:spPr>
          <a:xfrm rot="16200000" flipV="1">
            <a:off x="4786314" y="3643314"/>
            <a:ext cx="571504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0" idx="0"/>
            <a:endCxn id="11" idx="2"/>
          </p:cNvCxnSpPr>
          <p:nvPr/>
        </p:nvCxnSpPr>
        <p:spPr>
          <a:xfrm rot="16200000" flipV="1">
            <a:off x="5393537" y="3036091"/>
            <a:ext cx="571504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3" idx="0"/>
            <a:endCxn id="6" idx="2"/>
          </p:cNvCxnSpPr>
          <p:nvPr/>
        </p:nvCxnSpPr>
        <p:spPr>
          <a:xfrm rot="5400000" flipH="1" flipV="1">
            <a:off x="4143372" y="514351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5" idx="0"/>
            <a:endCxn id="6" idx="2"/>
          </p:cNvCxnSpPr>
          <p:nvPr/>
        </p:nvCxnSpPr>
        <p:spPr>
          <a:xfrm rot="16200000" flipV="1">
            <a:off x="4750595" y="4536289"/>
            <a:ext cx="428628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6" idx="0"/>
            <a:endCxn id="6" idx="2"/>
          </p:cNvCxnSpPr>
          <p:nvPr/>
        </p:nvCxnSpPr>
        <p:spPr>
          <a:xfrm rot="16200000" flipV="1">
            <a:off x="5375678" y="3911206"/>
            <a:ext cx="428628" cy="2464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7" idx="0"/>
            <a:endCxn id="6" idx="2"/>
          </p:cNvCxnSpPr>
          <p:nvPr/>
        </p:nvCxnSpPr>
        <p:spPr>
          <a:xfrm rot="5400000" flipH="1" flipV="1">
            <a:off x="3536149" y="4536289"/>
            <a:ext cx="428628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4" idx="0"/>
            <a:endCxn id="6" idx="2"/>
          </p:cNvCxnSpPr>
          <p:nvPr/>
        </p:nvCxnSpPr>
        <p:spPr>
          <a:xfrm rot="5400000" flipH="1" flipV="1">
            <a:off x="2893207" y="3893347"/>
            <a:ext cx="428628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357554" y="607220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MouseEvent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572000" y="6072206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KeyEvent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08" name="꺾인 연결선 107"/>
          <p:cNvCxnSpPr>
            <a:stCxn id="100" idx="0"/>
            <a:endCxn id="13" idx="2"/>
          </p:cNvCxnSpPr>
          <p:nvPr/>
        </p:nvCxnSpPr>
        <p:spPr>
          <a:xfrm rot="5400000" flipH="1" flipV="1">
            <a:off x="3857620" y="5572140"/>
            <a:ext cx="428628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01" idx="0"/>
            <a:endCxn id="13" idx="2"/>
          </p:cNvCxnSpPr>
          <p:nvPr/>
        </p:nvCxnSpPr>
        <p:spPr>
          <a:xfrm rot="16200000" flipV="1">
            <a:off x="4482703" y="5518561"/>
            <a:ext cx="428628" cy="6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5357818" y="3786190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ListSelectionEvent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13" name="꺾인 연결선 112"/>
          <p:cNvCxnSpPr>
            <a:stCxn id="111" idx="0"/>
            <a:endCxn id="5" idx="2"/>
          </p:cNvCxnSpPr>
          <p:nvPr/>
        </p:nvCxnSpPr>
        <p:spPr>
          <a:xfrm rot="16200000" flipV="1">
            <a:off x="4982769" y="2875355"/>
            <a:ext cx="285752" cy="15359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3174" y="378619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java.awt.AWTEvent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3174" y="3214686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java.util.EventObject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8662" y="400050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java.awt.event.*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0826" y="3786190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Arial Narrow" pitchFamily="34" charset="0"/>
              </a:rPr>
              <a:t>javax.swing.event.ListSelectionEvent</a:t>
            </a:r>
            <a:endParaRPr lang="ko-KR" altLang="en-US" sz="1000">
              <a:latin typeface="Arial Narrow" pitchFamily="34" charset="0"/>
            </a:endParaRPr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956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객체에 포함된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이벤트 객체가 포함하는 정보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종류</a:t>
            </a:r>
          </a:p>
          <a:p>
            <a:pPr lvl="1"/>
            <a:r>
              <a:rPr lang="ko-KR" altLang="en-US" dirty="0" smtClean="0"/>
              <a:t>이벤트 소스</a:t>
            </a:r>
          </a:p>
          <a:p>
            <a:pPr lvl="1"/>
            <a:r>
              <a:rPr lang="ko-KR" altLang="en-US" dirty="0" smtClean="0"/>
              <a:t>이벤트가 발생한 화면 좌표</a:t>
            </a:r>
          </a:p>
          <a:p>
            <a:pPr lvl="1"/>
            <a:r>
              <a:rPr lang="ko-KR" altLang="en-US" dirty="0" smtClean="0"/>
              <a:t>이벤트가 발생한 컴포넌트 내 좌표</a:t>
            </a:r>
          </a:p>
          <a:p>
            <a:pPr lvl="1"/>
            <a:r>
              <a:rPr lang="ko-KR" altLang="en-US" dirty="0" smtClean="0"/>
              <a:t>버튼이나 메뉴 아이템에 이벤트가 발생한 경우 버튼이나 메뉴 아이템의 문자열</a:t>
            </a:r>
          </a:p>
          <a:p>
            <a:pPr lvl="1"/>
            <a:r>
              <a:rPr lang="ko-KR" altLang="en-US" dirty="0" smtClean="0"/>
              <a:t>클릭된 마우스 버튼 번호</a:t>
            </a:r>
          </a:p>
          <a:p>
            <a:pPr lvl="1"/>
            <a:r>
              <a:rPr lang="ko-KR" altLang="en-US" dirty="0" smtClean="0"/>
              <a:t>마우스의 클릭 횟수</a:t>
            </a:r>
          </a:p>
          <a:p>
            <a:pPr lvl="1"/>
            <a:r>
              <a:rPr lang="ko-KR" altLang="en-US" dirty="0" smtClean="0"/>
              <a:t>키가 눌러졌다면 키의 코드 값과 문자 값</a:t>
            </a:r>
          </a:p>
          <a:p>
            <a:pPr lvl="1"/>
            <a:r>
              <a:rPr lang="ko-KR" altLang="en-US" dirty="0" smtClean="0"/>
              <a:t>체크박스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라디오버튼 등과 같은 컴포넌트에 이벤트가 발생하였다면 체크 상태</a:t>
            </a:r>
            <a:endParaRPr lang="en-US" altLang="ko-KR" dirty="0" smtClean="0"/>
          </a:p>
          <a:p>
            <a:r>
              <a:rPr lang="ko-KR" altLang="en-US" dirty="0" smtClean="0"/>
              <a:t>이벤트에 따라 조금씩 다른 정보 포함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ActionEvent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액션 문자열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마우스의 위치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함께 눌러진 키 정보 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ItemEvent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아이템의 체크 상태</a:t>
            </a:r>
            <a:endParaRPr lang="en-US" altLang="ko-KR" dirty="0" smtClean="0"/>
          </a:p>
          <a:p>
            <a:r>
              <a:rPr lang="ko-KR" altLang="en-US" dirty="0" smtClean="0"/>
              <a:t>이벤트 소스 알아 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en-US" altLang="ko-KR" dirty="0" err="1" smtClean="0"/>
              <a:t>EventObject.getSource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발생한 이벤트의 소스 컴포넌트 리턴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리턴하므로</a:t>
            </a:r>
            <a:r>
              <a:rPr lang="ko-KR" altLang="en-US" dirty="0" smtClean="0"/>
              <a:t> 캐스팅하여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이벤트 객체에 대해 적용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21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4643438" y="1714488"/>
            <a:ext cx="148893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Object </a:t>
            </a:r>
            <a:r>
              <a:rPr lang="en-US" altLang="ko-KR" sz="1200" dirty="0" err="1" smtClean="0"/>
              <a:t>getSource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42976" y="3429000"/>
            <a:ext cx="213661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getActionCommand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143768" y="3429000"/>
            <a:ext cx="161755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Object </a:t>
            </a:r>
            <a:r>
              <a:rPr lang="en-US" altLang="ko-KR" sz="1200" dirty="0" err="1" smtClean="0"/>
              <a:t>getItem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getStateChange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689311" y="4143380"/>
            <a:ext cx="13976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getModifiers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117675" y="5429264"/>
            <a:ext cx="14895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getButton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getClickCount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Point </a:t>
            </a:r>
            <a:r>
              <a:rPr lang="en-US" altLang="ko-KR" sz="1200" dirty="0" err="1" smtClean="0"/>
              <a:t>getPoint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getX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getY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121894" y="5429264"/>
            <a:ext cx="14841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char </a:t>
            </a:r>
            <a:r>
              <a:rPr lang="en-US" altLang="ko-KR" sz="1200" dirty="0" err="1" smtClean="0"/>
              <a:t>getKeyChar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getKeyCode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getKeyText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00496" y="1357298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EventObject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14744" y="3071810"/>
            <a:ext cx="1785950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ComponentEvent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7829" y="3071810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ItemEvent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9913" y="3071810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ActionEvent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00496" y="2143116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AWTEvent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0496" y="3786190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InputEvent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hape 36"/>
          <p:cNvCxnSpPr>
            <a:stCxn id="9" idx="0"/>
            <a:endCxn id="11" idx="2"/>
          </p:cNvCxnSpPr>
          <p:nvPr/>
        </p:nvCxnSpPr>
        <p:spPr>
          <a:xfrm rot="5400000" flipH="1" flipV="1">
            <a:off x="2680804" y="1155767"/>
            <a:ext cx="571504" cy="32605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5" idx="2"/>
          </p:cNvCxnSpPr>
          <p:nvPr/>
        </p:nvCxnSpPr>
        <p:spPr>
          <a:xfrm rot="5400000" flipH="1" flipV="1">
            <a:off x="4382534" y="19288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0"/>
            <a:endCxn id="11" idx="2"/>
          </p:cNvCxnSpPr>
          <p:nvPr/>
        </p:nvCxnSpPr>
        <p:spPr>
          <a:xfrm rot="16200000" flipV="1">
            <a:off x="4316532" y="2780622"/>
            <a:ext cx="571504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0"/>
            <a:endCxn id="11" idx="2"/>
          </p:cNvCxnSpPr>
          <p:nvPr/>
        </p:nvCxnSpPr>
        <p:spPr>
          <a:xfrm rot="16200000" flipV="1">
            <a:off x="5609763" y="1487391"/>
            <a:ext cx="571504" cy="2597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2" idx="0"/>
            <a:endCxn id="6" idx="2"/>
          </p:cNvCxnSpPr>
          <p:nvPr/>
        </p:nvCxnSpPr>
        <p:spPr>
          <a:xfrm rot="5400000" flipH="1" flipV="1">
            <a:off x="4423688" y="3602160"/>
            <a:ext cx="357190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00298" y="5143512"/>
            <a:ext cx="1192703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MouseEvent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0694" y="5143512"/>
            <a:ext cx="129209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KeyEvent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8" idx="0"/>
            <a:endCxn id="12" idx="2"/>
          </p:cNvCxnSpPr>
          <p:nvPr/>
        </p:nvCxnSpPr>
        <p:spPr>
          <a:xfrm rot="5400000" flipH="1" flipV="1">
            <a:off x="3346683" y="3893347"/>
            <a:ext cx="1000132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9" idx="0"/>
            <a:endCxn id="12" idx="2"/>
          </p:cNvCxnSpPr>
          <p:nvPr/>
        </p:nvCxnSpPr>
        <p:spPr>
          <a:xfrm rot="16200000" flipV="1">
            <a:off x="4871729" y="3868499"/>
            <a:ext cx="1000132" cy="1549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22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이벤트 객체와 이벤트 소스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0741925"/>
              </p:ext>
            </p:extLst>
          </p:nvPr>
        </p:nvGraphicFramePr>
        <p:xfrm>
          <a:off x="251520" y="980728"/>
          <a:ext cx="8640960" cy="538289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18112"/>
                <a:gridCol w="1537798"/>
                <a:gridCol w="578505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이벤트 객체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이벤트 소스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이벤트가 발생하는 경우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ActionEvent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JButton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마우스로 버튼을 클릭하거나 키로 버튼을 선택한 경우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JList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리스트 아이템을 더블클릭하여 리스트 아이템을 선택한 경우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JMenuItem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메뉴 아이템 선택을 선택한 경우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JTextField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 입력 중 </a:t>
                      </a:r>
                      <a:r>
                        <a:rPr lang="en-US" altLang="ko-KR" sz="1100" dirty="0" smtClean="0"/>
                        <a:t>&lt;Enter&gt; </a:t>
                      </a:r>
                      <a:r>
                        <a:rPr lang="ko-KR" altLang="en-US" sz="1100" dirty="0" smtClean="0"/>
                        <a:t>키를 누른 경우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ItemEvent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JCheckBox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체크박스의 선택 혹은 해제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JCheckBoxMenuItem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체크박스 메뉴 아이템이 선택 혹은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해제 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JList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리스트 아이템이 선택될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KeyEvent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키가 눌러지거나 눌러진 키가 떼어질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MouseEvent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 </a:t>
                      </a:r>
                      <a:r>
                        <a:rPr lang="ko-KR" altLang="en-US" sz="1100" dirty="0" smtClean="0"/>
                        <a:t>마우스 버튼이 눌러지거나 떼어질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클릭될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컴포넌트 위에 마우스가 올라갈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올라간 마우스가 내려올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마우스가 드래그될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마우스가 단순 움직일 때</a:t>
                      </a:r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FocusEvent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 </a:t>
                      </a:r>
                      <a:r>
                        <a:rPr lang="ko-KR" altLang="en-US" sz="1100" dirty="0" smtClean="0"/>
                        <a:t>컴포넌트가 포커스를 받거나 잃을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TextEvent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TextField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텍스트가 변경될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TextArea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텍스트가 변경될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WindowEvent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Window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Window</a:t>
                      </a:r>
                      <a:r>
                        <a:rPr lang="ko-KR" altLang="en-US" sz="1100" dirty="0" smtClean="0"/>
                        <a:t>를 상속받는 모든 컴포넌트에 대해</a:t>
                      </a:r>
                      <a:r>
                        <a:rPr lang="en-US" altLang="ko-KR" sz="1100" dirty="0" smtClean="0"/>
                        <a:t>,  </a:t>
                      </a:r>
                      <a:r>
                        <a:rPr lang="ko-KR" altLang="en-US" sz="1100" dirty="0" smtClean="0"/>
                        <a:t>윈도우가 활성화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비활성화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아이콘화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아이콘에서 복구 될 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윈도우가 열리거나 닫힐 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윈도우가 종료될 때 등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AdjustmentEvent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JScrollBar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스크롤바를</a:t>
                      </a:r>
                      <a:r>
                        <a:rPr lang="ko-KR" altLang="en-US" sz="1100" dirty="0" smtClean="0"/>
                        <a:t> 사용자가 움직였을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ComponentEvent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컴포넌트가 사라지거나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나타나거나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이동 하거나 크기 변경</a:t>
                      </a:r>
                      <a:r>
                        <a:rPr lang="ko-KR" altLang="en-US" sz="1100" baseline="0" dirty="0" smtClean="0"/>
                        <a:t> 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ContainerEvent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Container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Container</a:t>
                      </a:r>
                      <a:r>
                        <a:rPr lang="ko-KR" altLang="en-US" sz="1100" dirty="0" smtClean="0"/>
                        <a:t>에 컴포넌트가 추가</a:t>
                      </a:r>
                      <a:r>
                        <a:rPr lang="ko-KR" altLang="en-US" sz="1100" baseline="0" dirty="0" smtClean="0"/>
                        <a:t> 혹은 삭제되었을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19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리스너</a:t>
            </a:r>
            <a:r>
              <a:rPr lang="en-US" altLang="ko-KR" smtClean="0"/>
              <a:t>(Event Listener)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45638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리스너란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이벤트를 처리하는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클래스로 작성해야 함</a:t>
            </a:r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에서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작성을 위한 인터페이스</a:t>
            </a:r>
            <a:r>
              <a:rPr lang="en-US" altLang="ko-KR" dirty="0" smtClean="0"/>
              <a:t>(interface) </a:t>
            </a:r>
            <a:r>
              <a:rPr lang="ko-KR" altLang="en-US" dirty="0" smtClean="0"/>
              <a:t>제</a:t>
            </a:r>
            <a:r>
              <a:rPr lang="ko-KR" altLang="en-US" dirty="0"/>
              <a:t>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인터페이스의 모든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이벤트가 발생하면 이미 약속된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MouseListener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47664" y="3501008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interface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 { // </a:t>
            </a:r>
            <a:r>
              <a:rPr lang="ko-KR" altLang="en-US" sz="1400" dirty="0" smtClean="0"/>
              <a:t>아래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개발자가 구현해야 함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actionPerformed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ActionEvent</a:t>
            </a:r>
            <a:r>
              <a:rPr lang="en-US" altLang="ko-KR" sz="1400" dirty="0" smtClean="0"/>
              <a:t> e); // Action </a:t>
            </a:r>
            <a:r>
              <a:rPr lang="ko-KR" altLang="en-US" sz="1400" dirty="0" smtClean="0"/>
              <a:t>이벤트 발생시 호출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115616" y="4725144"/>
            <a:ext cx="770485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interface </a:t>
            </a:r>
            <a:r>
              <a:rPr lang="en-US" altLang="ko-KR" sz="1400" dirty="0" err="1" smtClean="0"/>
              <a:t>MouseListener</a:t>
            </a:r>
            <a:r>
              <a:rPr lang="en-US" altLang="ko-KR" sz="1400" dirty="0" smtClean="0"/>
              <a:t> { // </a:t>
            </a:r>
            <a:r>
              <a:rPr lang="ko-KR" altLang="en-US" sz="1400" dirty="0" smtClean="0"/>
              <a:t>아래의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개발자가 구현해야 함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 버튼이 눌러지는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눌러진 마우스 버튼이 떼어지는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마우스가 클릭되는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mouseEntered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마우스가 컴포넌트 위에 올라가는 순간 호출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mouseExited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e); // </a:t>
            </a:r>
            <a:r>
              <a:rPr lang="ko-KR" altLang="en-US" sz="1400" dirty="0" smtClean="0"/>
              <a:t>마우스가 컴포넌트 위에서 내려오는 순간 호출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4529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4332</TotalTime>
  <Words>2789</Words>
  <Application>Microsoft Office PowerPoint</Application>
  <PresentationFormat>화면 슬라이드 쇼(4:3)</PresentationFormat>
  <Paragraphs>1166</Paragraphs>
  <Slides>42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이벤트 처리</vt:lpstr>
      <vt:lpstr>이벤트 기반 프로그래밍</vt:lpstr>
      <vt:lpstr>이벤트의 실제 예</vt:lpstr>
      <vt:lpstr>자바의 이벤트 기반 GUI 응용프로그램 구성</vt:lpstr>
      <vt:lpstr>이벤트 객체</vt:lpstr>
      <vt:lpstr>이벤트 객체에 포함된 정보</vt:lpstr>
      <vt:lpstr>이벤트 객체의 메소드</vt:lpstr>
      <vt:lpstr>이벤트 객체와 이벤트 소스</vt:lpstr>
      <vt:lpstr>이벤트 리스너(Event Listener)</vt:lpstr>
      <vt:lpstr>이벤트 리스너 등록</vt:lpstr>
      <vt:lpstr>리스너  인터페이스와 메소드</vt:lpstr>
      <vt:lpstr>이벤트 리스너 작성 예</vt:lpstr>
      <vt:lpstr>예제 : 버튼에 Mouse 이벤트를 처리하는 예제</vt:lpstr>
      <vt:lpstr>Tip : 리스너 등록 메소드가 addXXXListener인 이유?</vt:lpstr>
      <vt:lpstr>이벤트 리스너 작성 방법</vt:lpstr>
      <vt:lpstr>독립 클래스로 리스너 작성</vt:lpstr>
      <vt:lpstr>내부 클래스로  리스너 작성</vt:lpstr>
      <vt:lpstr>익명 클래스로 이벤트 리스너 작성</vt:lpstr>
      <vt:lpstr>익명 클래스로  이벤트 리스너 작성</vt:lpstr>
      <vt:lpstr>예제 : 마우스로 문자열 이동시키기</vt:lpstr>
      <vt:lpstr>예제 소스</vt:lpstr>
      <vt:lpstr>어댑터(Adapter) 클래스</vt:lpstr>
      <vt:lpstr>JDK에서 제공하는 어댑터 클래스</vt:lpstr>
      <vt:lpstr>어댑터 사용 예</vt:lpstr>
      <vt:lpstr>예제 : MouseAdapter 사용하기</vt:lpstr>
      <vt:lpstr>Key 이벤트와 포커스</vt:lpstr>
      <vt:lpstr>KeyListener의 메소드와 키</vt:lpstr>
      <vt:lpstr>유니코드(Unicode)</vt:lpstr>
      <vt:lpstr>입력된 키 판별</vt:lpstr>
      <vt:lpstr>가상 키(Virtual Key)</vt:lpstr>
      <vt:lpstr>KeyListener의 메소드와 키</vt:lpstr>
      <vt:lpstr>KeyEvent와 KeyListener의 활용 :    getKeyCode(), getKeyChar(), getKeyText() 사용</vt:lpstr>
      <vt:lpstr>실행 결과</vt:lpstr>
      <vt:lpstr>예제 : F1 키를 입력받으면 바탕을 초록색으로, % 키를 입력받으면 바탕을 노란색으로 변경</vt:lpstr>
      <vt:lpstr>예제 실행</vt:lpstr>
      <vt:lpstr>예제 : 상,하,좌,우 키로 “HELLO”문자열 움직이기</vt:lpstr>
      <vt:lpstr>예제 소스: 상,하,좌,우 키로 텍스트 움직이기</vt:lpstr>
      <vt:lpstr>MouseEvent와 MouseListener,MouseMotionListener</vt:lpstr>
      <vt:lpstr>MouseEvent 로부터 얻을 수 있는 정보</vt:lpstr>
      <vt:lpstr>MouseListener와 MouseMotionListener 사용 </vt:lpstr>
      <vt:lpstr>실행: MouseListener와  MouseMotionListener 사용</vt:lpstr>
      <vt:lpstr>예제 : 더블클릭 시 컨텐트 배경색 변경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Registered User</cp:lastModifiedBy>
  <cp:revision>166</cp:revision>
  <dcterms:created xsi:type="dcterms:W3CDTF">2011-08-27T14:53:28Z</dcterms:created>
  <dcterms:modified xsi:type="dcterms:W3CDTF">2016-05-03T07:35:49Z</dcterms:modified>
</cp:coreProperties>
</file>