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8" r:id="rId4"/>
    <p:sldId id="264" r:id="rId5"/>
    <p:sldId id="261" r:id="rId6"/>
    <p:sldId id="262" r:id="rId7"/>
    <p:sldId id="266" r:id="rId8"/>
    <p:sldId id="267" r:id="rId9"/>
    <p:sldId id="268" r:id="rId10"/>
    <p:sldId id="269" r:id="rId11"/>
    <p:sldId id="265" r:id="rId12"/>
    <p:sldId id="270" r:id="rId13"/>
    <p:sldId id="271" r:id="rId14"/>
    <p:sldId id="272" r:id="rId15"/>
    <p:sldId id="273" r:id="rId16"/>
    <p:sldId id="26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432"/>
    <a:srgbClr val="D12F2F"/>
    <a:srgbClr val="FFFF99"/>
    <a:srgbClr val="FFFFCC"/>
    <a:srgbClr val="191919"/>
    <a:srgbClr val="242424"/>
    <a:srgbClr val="2A2A2A"/>
    <a:srgbClr val="F8CBAA"/>
    <a:srgbClr val="CCECF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6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2"/>
          <p:cNvSpPr>
            <a:spLocks noGrp="1"/>
          </p:cNvSpPr>
          <p:nvPr>
            <p:ph idx="1" hasCustomPrompt="1"/>
          </p:nvPr>
        </p:nvSpPr>
        <p:spPr>
          <a:xfrm>
            <a:off x="323528" y="1268760"/>
            <a:ext cx="8496944" cy="4857403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dirty="0" smtClean="0"/>
              <a:t>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 자바스크립트를 시작하기 전에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1875602"/>
            <a:ext cx="7992888" cy="4140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font-family,  font-size,  font-weight,  font-style,  line-height,  font-valiant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14127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서체 꾸미기 속성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955722"/>
            <a:ext cx="7992888" cy="4140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color, text-align, vertical-align, text-indent, text-decoration, letter-spacing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문단 꾸미기 속성 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4077072"/>
            <a:ext cx="7992888" cy="7833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background-color, background-image, background-repeat, background-position, background-attachment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361424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배경 꾸미기 속성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5517232"/>
            <a:ext cx="7992888" cy="3385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width / height, margin / padding, border, float, clear, position,</a:t>
            </a:r>
            <a:r>
              <a:rPr lang="en-US" altLang="ko-KR" sz="1600" dirty="0" smtClean="0"/>
              <a:t> 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505440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박스 모델 꾸미기 속성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9" grpId="0" animBg="1"/>
      <p:bldP spid="13" grpId="0"/>
      <p:bldP spid="14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3387770"/>
            <a:ext cx="7992888" cy="5847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http://www.mozilla.or.kr/ko/</a:t>
            </a:r>
            <a:r>
              <a:rPr lang="ko-KR" altLang="en-US" sz="1600" dirty="0" smtClean="0">
                <a:solidFill>
                  <a:schemeClr val="bg1"/>
                </a:solidFill>
              </a:rPr>
              <a:t>에 접속하여 파이어폭스를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다운로드받으세요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다운로드받은</a:t>
            </a:r>
            <a:r>
              <a:rPr lang="ko-KR" altLang="en-US" sz="1600" dirty="0" smtClean="0">
                <a:solidFill>
                  <a:schemeClr val="bg1"/>
                </a:solidFill>
              </a:rPr>
              <a:t> 파일을 실행하여 나타나는 창에서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설치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r>
              <a:rPr lang="ko-KR" altLang="en-US" sz="1600" dirty="0" smtClean="0">
                <a:solidFill>
                  <a:schemeClr val="bg1"/>
                </a:solidFill>
              </a:rPr>
              <a:t>를 눌러 설치를 완료합니다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9249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파이어폭스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설치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4243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웹브라저와</a:t>
            </a:r>
            <a:r>
              <a:rPr lang="ko-KR" altLang="en-US" b="1" dirty="0" smtClean="0">
                <a:solidFill>
                  <a:srgbClr val="92D050"/>
                </a:solidFill>
              </a:rPr>
              <a:t> 문서 편집기 준비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847145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여기서는 자바스크립트를 사용해 완성한 웹 문서에 확인을 위한 브라우저로는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파이어폭스를</a:t>
            </a:r>
            <a:r>
              <a:rPr lang="ko-KR" altLang="en-US" dirty="0" smtClean="0">
                <a:solidFill>
                  <a:schemeClr val="bg1"/>
                </a:solidFill>
              </a:rPr>
              <a:t> 설치할 것입니다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 스크립트 코드작성 프로그램으로는 </a:t>
            </a:r>
            <a:r>
              <a:rPr lang="ko-KR" altLang="en-US" dirty="0" err="1" smtClean="0">
                <a:solidFill>
                  <a:schemeClr val="bg1"/>
                </a:solidFill>
              </a:rPr>
              <a:t>에디트플러서</a:t>
            </a:r>
            <a:r>
              <a:rPr lang="ko-KR" altLang="en-US" dirty="0" smtClean="0">
                <a:solidFill>
                  <a:schemeClr val="bg1"/>
                </a:solidFill>
              </a:rPr>
              <a:t> 편집기를 설치할 것입니다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674" name="Picture 2" descr="C:\Users\ciy\AppData\Local\Temp\Hnc\BinData\EMB00000c681e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21" y="4077072"/>
            <a:ext cx="5400675" cy="17716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2852936"/>
            <a:ext cx="7992888" cy="23083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웹 개발 도구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(Web Developer)</a:t>
            </a:r>
          </a:p>
          <a:p>
            <a:r>
              <a:rPr lang="ko-KR" altLang="en-US" sz="1600" dirty="0" smtClean="0">
                <a:solidFill>
                  <a:schemeClr val="bg2"/>
                </a:solidFill>
              </a:rPr>
              <a:t>자바스크립트 오류를 표기해 주는 것은 물론</a:t>
            </a:r>
            <a:r>
              <a:rPr lang="en-US" altLang="ko-KR" sz="1600" dirty="0" smtClean="0">
                <a:solidFill>
                  <a:schemeClr val="bg2"/>
                </a:solidFill>
              </a:rPr>
              <a:t>, </a:t>
            </a:r>
            <a:r>
              <a:rPr lang="ko-KR" altLang="en-US" sz="1600" dirty="0" smtClean="0">
                <a:solidFill>
                  <a:schemeClr val="bg2"/>
                </a:solidFill>
              </a:rPr>
              <a:t>요소에 적용된 스타일</a:t>
            </a:r>
            <a:r>
              <a:rPr lang="en-US" altLang="ko-KR" sz="1600" dirty="0" smtClean="0">
                <a:solidFill>
                  <a:schemeClr val="bg2"/>
                </a:solidFill>
              </a:rPr>
              <a:t>(CSS) </a:t>
            </a:r>
            <a:r>
              <a:rPr lang="ko-KR" altLang="en-US" sz="1600" dirty="0" smtClean="0">
                <a:solidFill>
                  <a:schemeClr val="bg2"/>
                </a:solidFill>
              </a:rPr>
              <a:t>및 프로그래밍 차단과 차단 해제 기능 등이 내장되어 있습니다</a:t>
            </a:r>
            <a:r>
              <a:rPr lang="en-US" altLang="ko-KR" sz="16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err="1" smtClean="0">
                <a:solidFill>
                  <a:srgbClr val="FFC000"/>
                </a:solidFill>
              </a:rPr>
              <a:t>파이어버그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(Firebug)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자바스크립트 에러</a:t>
            </a:r>
            <a:r>
              <a:rPr lang="en-US" altLang="ko-KR" sz="1600" dirty="0" smtClean="0">
                <a:solidFill>
                  <a:schemeClr val="bg1"/>
                </a:solidFill>
              </a:rPr>
              <a:t>(error)</a:t>
            </a:r>
            <a:r>
              <a:rPr lang="ko-KR" altLang="en-US" sz="1600" dirty="0" smtClean="0">
                <a:solidFill>
                  <a:schemeClr val="bg1"/>
                </a:solidFill>
              </a:rPr>
              <a:t>와 연산 결과를 확인할 수 있는 부가 기능입니다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유효성 검사기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(Html </a:t>
            </a:r>
            <a:r>
              <a:rPr lang="en-US" altLang="ko-KR" sz="1600" b="1" dirty="0" err="1" smtClean="0">
                <a:solidFill>
                  <a:srgbClr val="FFC000"/>
                </a:solidFill>
              </a:rPr>
              <a:t>Validator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(X)HTML </a:t>
            </a:r>
            <a:r>
              <a:rPr lang="ko-KR" altLang="en-US" sz="1600" dirty="0" smtClean="0">
                <a:solidFill>
                  <a:schemeClr val="bg1"/>
                </a:solidFill>
              </a:rPr>
              <a:t>문법 유효성 검사를 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141277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파이어폭스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부가기능 설치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77281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파이어폭스</a:t>
            </a:r>
            <a:r>
              <a:rPr lang="ko-KR" altLang="en-US" dirty="0" smtClean="0">
                <a:solidFill>
                  <a:schemeClr val="bg1"/>
                </a:solidFill>
              </a:rPr>
              <a:t> 설치가 완료되었으면 웹 개발에 필요한 부가기능을 설치해보도록 하겠습니다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메뉴 바의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도구 → 부가 기능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을 선택하여 다음 부가기능을 모 두두 설치합니다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141277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문서 편집기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에디트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플러스 설치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77281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에디트플러스</a:t>
            </a:r>
            <a:r>
              <a:rPr lang="ko-KR" altLang="en-US" dirty="0" smtClean="0">
                <a:solidFill>
                  <a:schemeClr val="bg1"/>
                </a:solidFill>
              </a:rPr>
              <a:t> 사이트 </a:t>
            </a:r>
            <a:r>
              <a:rPr lang="en-US" altLang="ko-KR" dirty="0" smtClean="0">
                <a:solidFill>
                  <a:schemeClr val="bg1"/>
                </a:solidFill>
              </a:rPr>
              <a:t>http://www.editplus.com/kr/download.html</a:t>
            </a:r>
            <a:r>
              <a:rPr lang="ko-KR" altLang="en-US" dirty="0" smtClean="0">
                <a:solidFill>
                  <a:schemeClr val="bg1"/>
                </a:solidFill>
              </a:rPr>
              <a:t>에 접속한 후에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다운로드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를 클릭하세요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다운로드를 받은 후에 프로그램 안내에 따라 설치를 진행하세요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9698" name="Picture 2" descr="C:\Users\ciy\AppData\Local\Temp\UNI00000c681f5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852936"/>
            <a:ext cx="5767268" cy="24482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141277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에디트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기본설정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77281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서에디트플러스</a:t>
            </a:r>
            <a:r>
              <a:rPr lang="ko-KR" altLang="en-US" dirty="0" smtClean="0">
                <a:solidFill>
                  <a:schemeClr val="bg1"/>
                </a:solidFill>
              </a:rPr>
              <a:t> 설치가 완료된 후에는 </a:t>
            </a:r>
            <a:r>
              <a:rPr lang="ko-KR" altLang="en-US" dirty="0" err="1" smtClean="0">
                <a:solidFill>
                  <a:schemeClr val="bg1"/>
                </a:solidFill>
              </a:rPr>
              <a:t>에디트플러스를</a:t>
            </a:r>
            <a:r>
              <a:rPr lang="ko-KR" altLang="en-US" dirty="0" smtClean="0">
                <a:solidFill>
                  <a:schemeClr val="bg1"/>
                </a:solidFill>
              </a:rPr>
              <a:t> 실행하여 </a:t>
            </a:r>
            <a:r>
              <a:rPr lang="ko-KR" altLang="en-US" dirty="0" err="1" smtClean="0">
                <a:solidFill>
                  <a:schemeClr val="bg1"/>
                </a:solidFill>
              </a:rPr>
              <a:t>메뉴바에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[</a:t>
            </a:r>
            <a:r>
              <a:rPr lang="ko-KR" altLang="en-US" b="1" dirty="0" smtClean="0">
                <a:solidFill>
                  <a:srgbClr val="FFC000"/>
                </a:solidFill>
              </a:rPr>
              <a:t>도구 → 기본 설정</a:t>
            </a:r>
            <a:r>
              <a:rPr lang="en-US" altLang="ko-KR" b="1" dirty="0" smtClean="0">
                <a:solidFill>
                  <a:srgbClr val="FFC000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에 기본 설정을 해보겠습니다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481858"/>
            <a:ext cx="7992888" cy="35394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일반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"(X)HTML </a:t>
            </a:r>
            <a:r>
              <a:rPr lang="ko-KR" altLang="en-US" sz="1600" dirty="0" smtClean="0">
                <a:solidFill>
                  <a:schemeClr val="bg2"/>
                </a:solidFill>
              </a:rPr>
              <a:t>태그 사용</a:t>
            </a:r>
            <a:r>
              <a:rPr lang="en-US" altLang="ko-KR" sz="1600" dirty="0" smtClean="0">
                <a:solidFill>
                  <a:schemeClr val="bg2"/>
                </a:solidFill>
              </a:rPr>
              <a:t>"</a:t>
            </a:r>
            <a:r>
              <a:rPr lang="ko-KR" altLang="en-US" sz="1600" dirty="0" smtClean="0">
                <a:solidFill>
                  <a:schemeClr val="bg2"/>
                </a:solidFill>
              </a:rPr>
              <a:t>를 체크합니다</a:t>
            </a:r>
            <a:r>
              <a:rPr lang="en-US" altLang="ko-KR" sz="16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파일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ko-KR" altLang="en-US" sz="1600" dirty="0" err="1" smtClean="0">
                <a:solidFill>
                  <a:schemeClr val="bg1"/>
                </a:solidFill>
              </a:rPr>
              <a:t>기본인코딩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:utf-8 </a:t>
            </a:r>
            <a:r>
              <a:rPr lang="ko-KR" altLang="en-US" sz="1600" dirty="0" smtClean="0">
                <a:solidFill>
                  <a:schemeClr val="bg1"/>
                </a:solidFill>
              </a:rPr>
              <a:t>선택</a:t>
            </a:r>
            <a:r>
              <a:rPr lang="en-US" altLang="ko-KR" sz="1600" dirty="0" smtClean="0">
                <a:solidFill>
                  <a:schemeClr val="bg1"/>
                </a:solidFill>
              </a:rPr>
              <a:t>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저장시</a:t>
            </a:r>
            <a:r>
              <a:rPr lang="ko-KR" altLang="en-US" sz="1600" dirty="0" smtClean="0">
                <a:solidFill>
                  <a:schemeClr val="bg1"/>
                </a:solidFill>
              </a:rPr>
              <a:t> 백업파일 생성 체크 해지</a:t>
            </a:r>
            <a:r>
              <a:rPr lang="en-US" altLang="ko-KR" sz="1600" dirty="0" smtClean="0">
                <a:solidFill>
                  <a:schemeClr val="bg1"/>
                </a:solidFill>
              </a:rPr>
              <a:t>,  [</a:t>
            </a:r>
            <a:r>
              <a:rPr lang="ko-KR" altLang="en-US" sz="1600" dirty="0" smtClean="0">
                <a:solidFill>
                  <a:schemeClr val="bg1"/>
                </a:solidFill>
              </a:rPr>
              <a:t>백업옵션 </a:t>
            </a:r>
            <a:r>
              <a:rPr lang="en-US" altLang="ko-KR" sz="1600" dirty="0" smtClean="0">
                <a:solidFill>
                  <a:schemeClr val="bg1"/>
                </a:solidFill>
              </a:rPr>
              <a:t>→  </a:t>
            </a:r>
            <a:r>
              <a:rPr lang="ko-KR" altLang="en-US" sz="1600" dirty="0" smtClean="0">
                <a:solidFill>
                  <a:schemeClr val="bg1"/>
                </a:solidFill>
              </a:rPr>
              <a:t>백업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디렉토리에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원격피일의</a:t>
            </a:r>
            <a:r>
              <a:rPr lang="ko-KR" altLang="en-US" sz="1600" dirty="0" smtClean="0">
                <a:solidFill>
                  <a:schemeClr val="bg1"/>
                </a:solidFill>
              </a:rPr>
              <a:t> 백업파일 생성 체크 해지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</a:p>
          <a:p>
            <a:endParaRPr lang="en-US" altLang="ko-KR" sz="16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문서 템플릿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선택한후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열기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r>
              <a:rPr lang="ko-KR" altLang="en-US" sz="1600" dirty="0" smtClean="0">
                <a:solidFill>
                  <a:schemeClr val="bg1"/>
                </a:solidFill>
              </a:rPr>
              <a:t>버튼을 클릭합니다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그리고 다음 </a:t>
            </a:r>
            <a:r>
              <a:rPr lang="en-US" altLang="ko-KR" sz="1600" dirty="0" smtClean="0">
                <a:solidFill>
                  <a:schemeClr val="bg1"/>
                </a:solidFill>
              </a:rPr>
              <a:t>page</a:t>
            </a:r>
            <a:r>
              <a:rPr lang="ko-KR" altLang="en-US" sz="1600" dirty="0" smtClean="0">
                <a:solidFill>
                  <a:schemeClr val="bg1"/>
                </a:solidFill>
              </a:rPr>
              <a:t>에 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문서 템플릿 수정하기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r>
              <a:rPr lang="ko-KR" altLang="en-US" sz="1600" dirty="0" smtClean="0">
                <a:solidFill>
                  <a:schemeClr val="bg1"/>
                </a:solidFill>
              </a:rPr>
              <a:t>와 같이 수정한 후 저장합니다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도구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브라우저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에는 </a:t>
            </a:r>
            <a:r>
              <a:rPr lang="en-US" altLang="ko-KR" sz="1600" dirty="0" smtClean="0">
                <a:solidFill>
                  <a:schemeClr val="bg1"/>
                </a:solidFill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</a:rPr>
              <a:t>외부 브라우저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FireFox</a:t>
            </a:r>
            <a:r>
              <a:rPr lang="en-US" altLang="ko-KR" sz="1600" dirty="0" smtClean="0">
                <a:solidFill>
                  <a:schemeClr val="bg1"/>
                </a:solidFill>
              </a:rPr>
              <a:t>"  </a:t>
            </a:r>
            <a:r>
              <a:rPr lang="ko-KR" altLang="en-US" sz="1600" dirty="0" smtClean="0">
                <a:solidFill>
                  <a:schemeClr val="bg1"/>
                </a:solidFill>
              </a:rPr>
              <a:t>브라우저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에는 </a:t>
            </a:r>
            <a:r>
              <a:rPr lang="en-US" altLang="ko-KR" sz="1600" dirty="0" smtClean="0">
                <a:solidFill>
                  <a:schemeClr val="bg1"/>
                </a:solidFill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</a:rPr>
              <a:t>외부 브라우저 인터넷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익스플로러</a:t>
            </a:r>
            <a:r>
              <a:rPr lang="en-US" altLang="ko-KR" sz="1600" dirty="0" smtClean="0">
                <a:solidFill>
                  <a:schemeClr val="bg1"/>
                </a:solidFill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</a:rPr>
              <a:t>를 선택합니다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2943522"/>
            <a:ext cx="7992888" cy="30777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/>
                </a:solidFill>
              </a:rPr>
              <a:t>&lt;!DOCTYPE html PUBLIC "-//W3C//DTD XHTML 1.0 Transitional//EN" "http://www.w3.org/TR/xhtml1/DTD/xhtml1-transitional.dtd"&gt;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&lt;html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xmlns</a:t>
            </a:r>
            <a:r>
              <a:rPr lang="en-US" altLang="ko-KR" sz="1600" dirty="0" smtClean="0">
                <a:solidFill>
                  <a:schemeClr val="bg2"/>
                </a:solidFill>
              </a:rPr>
              <a:t>="http://www.w3.org/1999/xhtml" 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lang</a:t>
            </a:r>
            <a:r>
              <a:rPr lang="en-US" altLang="ko-KR" sz="1600" dirty="0" smtClean="0">
                <a:solidFill>
                  <a:srgbClr val="FFC000"/>
                </a:solidFill>
              </a:rPr>
              <a:t>="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ko</a:t>
            </a:r>
            <a:r>
              <a:rPr lang="en-US" altLang="ko-KR" sz="1600" dirty="0" smtClean="0">
                <a:solidFill>
                  <a:srgbClr val="FFC000"/>
                </a:solidFill>
              </a:rPr>
              <a:t>" 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xml:lang</a:t>
            </a:r>
            <a:r>
              <a:rPr lang="en-US" altLang="ko-KR" sz="1600" dirty="0" smtClean="0">
                <a:solidFill>
                  <a:srgbClr val="FFC000"/>
                </a:solidFill>
              </a:rPr>
              <a:t>="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ko</a:t>
            </a:r>
            <a:r>
              <a:rPr lang="en-US" altLang="ko-KR" sz="1600" dirty="0" smtClean="0">
                <a:solidFill>
                  <a:srgbClr val="FFC000"/>
                </a:solidFill>
              </a:rPr>
              <a:t>"</a:t>
            </a:r>
            <a:r>
              <a:rPr lang="en-US" altLang="ko-KR" sz="1600" dirty="0" smtClean="0">
                <a:solidFill>
                  <a:schemeClr val="bg2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&lt;head&gt;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&lt;title&gt; new document &lt;/title&gt;</a:t>
            </a:r>
          </a:p>
          <a:p>
            <a:r>
              <a:rPr lang="en-US" altLang="ko-KR" sz="1600" dirty="0" smtClean="0">
                <a:solidFill>
                  <a:srgbClr val="FFC000"/>
                </a:solidFill>
              </a:rPr>
              <a:t>&lt;meta http-equiv="content-type" content="text/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html;charset</a:t>
            </a:r>
            <a:r>
              <a:rPr lang="en-US" altLang="ko-KR" sz="1600" dirty="0" smtClean="0">
                <a:solidFill>
                  <a:srgbClr val="FFC000"/>
                </a:solidFill>
              </a:rPr>
              <a:t>=utf-8" /&gt;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&lt;/head&gt;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&lt;body&gt;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/>
            </a:r>
            <a:br>
              <a:rPr lang="en-US" altLang="ko-KR" sz="1600" dirty="0" smtClean="0">
                <a:solidFill>
                  <a:schemeClr val="bg2"/>
                </a:solidFill>
              </a:rPr>
            </a:br>
            <a:endParaRPr lang="en-US" altLang="ko-KR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&lt;/body&gt;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&lt;/html&gt;</a:t>
            </a:r>
            <a:endParaRPr lang="en-US" altLang="ko-KR" sz="16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41159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문서 템플릿 수정하기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412776"/>
            <a:ext cx="7992888" cy="83099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 키보드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bg2"/>
                </a:solidFill>
              </a:rPr>
              <a:t>보기</a:t>
            </a:r>
            <a:r>
              <a:rPr lang="en-US" altLang="ko-KR" sz="1600" dirty="0" smtClean="0">
                <a:solidFill>
                  <a:schemeClr val="bg2"/>
                </a:solidFill>
              </a:rPr>
              <a:t>(</a:t>
            </a:r>
            <a:r>
              <a:rPr lang="ko-KR" altLang="en-US" sz="1600" dirty="0" smtClean="0">
                <a:solidFill>
                  <a:schemeClr val="bg2"/>
                </a:solidFill>
              </a:rPr>
              <a:t>유형</a:t>
            </a:r>
            <a:r>
              <a:rPr lang="en-US" altLang="ko-KR" sz="1600" dirty="0" smtClean="0">
                <a:solidFill>
                  <a:schemeClr val="bg2"/>
                </a:solidFill>
              </a:rPr>
              <a:t>) - </a:t>
            </a:r>
            <a:r>
              <a:rPr lang="ko-KR" altLang="en-US" sz="1600" dirty="0" smtClean="0">
                <a:solidFill>
                  <a:schemeClr val="bg2"/>
                </a:solidFill>
              </a:rPr>
              <a:t>명령</a:t>
            </a:r>
            <a:r>
              <a:rPr lang="en-US" altLang="ko-KR" sz="1600" dirty="0" smtClean="0">
                <a:solidFill>
                  <a:schemeClr val="bg2"/>
                </a:solidFill>
              </a:rPr>
              <a:t>(</a:t>
            </a:r>
            <a:r>
              <a:rPr lang="ko-KR" altLang="en-US" sz="1600" dirty="0" smtClean="0">
                <a:solidFill>
                  <a:schemeClr val="bg2"/>
                </a:solidFill>
              </a:rPr>
              <a:t>브라우저 </a:t>
            </a:r>
            <a:r>
              <a:rPr lang="en-US" altLang="ko-KR" sz="1600" dirty="0" smtClean="0">
                <a:solidFill>
                  <a:schemeClr val="bg2"/>
                </a:solidFill>
              </a:rPr>
              <a:t>2</a:t>
            </a:r>
            <a:r>
              <a:rPr lang="ko-KR" altLang="en-US" sz="1600" dirty="0" smtClean="0">
                <a:solidFill>
                  <a:schemeClr val="bg2"/>
                </a:solidFill>
              </a:rPr>
              <a:t>로 보기</a:t>
            </a:r>
            <a:r>
              <a:rPr lang="en-US" altLang="ko-KR" sz="1600" dirty="0" smtClean="0">
                <a:solidFill>
                  <a:schemeClr val="bg2"/>
                </a:solidFill>
              </a:rPr>
              <a:t>)</a:t>
            </a:r>
            <a:r>
              <a:rPr lang="ko-KR" altLang="en-US" sz="1600" dirty="0" smtClean="0">
                <a:solidFill>
                  <a:schemeClr val="bg2"/>
                </a:solidFill>
              </a:rPr>
              <a:t>를 선택하고 새 단축키 누르기에 </a:t>
            </a:r>
            <a:r>
              <a:rPr lang="en-US" altLang="ko-KR" sz="1600" dirty="0" smtClean="0">
                <a:solidFill>
                  <a:schemeClr val="bg2"/>
                </a:solidFill>
              </a:rPr>
              <a:t>[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Ctrl+Alt+B</a:t>
            </a:r>
            <a:r>
              <a:rPr lang="en-US" altLang="ko-KR" sz="1600" dirty="0" smtClean="0">
                <a:solidFill>
                  <a:schemeClr val="bg2"/>
                </a:solidFill>
              </a:rPr>
              <a:t>]</a:t>
            </a:r>
            <a:r>
              <a:rPr lang="ko-KR" altLang="en-US" sz="1600" dirty="0" smtClean="0">
                <a:solidFill>
                  <a:schemeClr val="bg2"/>
                </a:solidFill>
              </a:rPr>
              <a:t>를 누르고 </a:t>
            </a:r>
            <a:r>
              <a:rPr lang="en-US" altLang="ko-KR" sz="1600" dirty="0" smtClean="0">
                <a:solidFill>
                  <a:schemeClr val="bg2"/>
                </a:solidFill>
              </a:rPr>
              <a:t>[</a:t>
            </a:r>
            <a:r>
              <a:rPr lang="ko-KR" altLang="en-US" sz="1600" dirty="0" smtClean="0">
                <a:solidFill>
                  <a:schemeClr val="bg2"/>
                </a:solidFill>
              </a:rPr>
              <a:t>할당</a:t>
            </a:r>
            <a:r>
              <a:rPr lang="en-US" altLang="ko-KR" sz="1600" dirty="0" smtClean="0">
                <a:solidFill>
                  <a:schemeClr val="bg2"/>
                </a:solidFill>
              </a:rPr>
              <a:t>]</a:t>
            </a:r>
            <a:r>
              <a:rPr lang="ko-KR" altLang="en-US" sz="1600" dirty="0" smtClean="0">
                <a:solidFill>
                  <a:schemeClr val="bg2"/>
                </a:solidFill>
              </a:rPr>
              <a:t>버튼을 누릅니다</a:t>
            </a:r>
            <a:r>
              <a:rPr lang="en-US" altLang="ko-KR" sz="1600" dirty="0" smtClean="0">
                <a:solidFill>
                  <a:schemeClr val="bg2"/>
                </a:solidFill>
              </a:rPr>
              <a:t>. </a:t>
            </a:r>
            <a:endParaRPr lang="en-US" altLang="ko-KR" sz="16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자바스크립트 맛보기 예제 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42438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 맛보기 예제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844824"/>
            <a:ext cx="8136904" cy="40318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/>
                </a:solidFill>
              </a:rPr>
              <a:t>&lt;head&gt;</a:t>
            </a:r>
            <a:endParaRPr lang="ko-KR" altLang="en-US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&lt;meta http-equiv="content-type"</a:t>
            </a:r>
            <a:r>
              <a:rPr lang="ko-KR" altLang="en-US" sz="1600" dirty="0" smtClean="0">
                <a:solidFill>
                  <a:schemeClr val="bg2"/>
                </a:solidFill>
              </a:rPr>
              <a:t> </a:t>
            </a:r>
            <a:r>
              <a:rPr lang="en-US" altLang="ko-KR" sz="1600" dirty="0" smtClean="0">
                <a:solidFill>
                  <a:schemeClr val="bg2"/>
                </a:solidFill>
              </a:rPr>
              <a:t>content=“text/html;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charset</a:t>
            </a:r>
            <a:r>
              <a:rPr lang="en-US" altLang="ko-KR" sz="1600" dirty="0" smtClean="0">
                <a:solidFill>
                  <a:schemeClr val="bg2"/>
                </a:solidFill>
              </a:rPr>
              <a:t>=utf-8"/&gt;</a:t>
            </a:r>
            <a:endParaRPr lang="ko-KR" altLang="en-US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&lt;title&gt;</a:t>
            </a:r>
            <a:r>
              <a:rPr lang="ko-KR" altLang="en-US" sz="1600" dirty="0" smtClean="0">
                <a:solidFill>
                  <a:schemeClr val="bg2"/>
                </a:solidFill>
              </a:rPr>
              <a:t> 따라 하기 예제 </a:t>
            </a:r>
            <a:r>
              <a:rPr lang="en-US" altLang="ko-KR" sz="1600" dirty="0" smtClean="0">
                <a:solidFill>
                  <a:schemeClr val="bg2"/>
                </a:solidFill>
              </a:rPr>
              <a:t>&lt;/title&gt;</a:t>
            </a:r>
            <a:endParaRPr lang="ko-KR" altLang="en-US" sz="16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&lt;script </a:t>
            </a:r>
            <a:r>
              <a:rPr lang="en-US" altLang="ko-KR" sz="1600" dirty="0" smtClean="0">
                <a:solidFill>
                  <a:srgbClr val="FFC000"/>
                </a:solidFill>
              </a:rPr>
              <a:t>type="text/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javascript</a:t>
            </a:r>
            <a:r>
              <a:rPr lang="en-US" altLang="ko-KR" sz="1600" dirty="0" smtClean="0">
                <a:solidFill>
                  <a:srgbClr val="FFC000"/>
                </a:solidFill>
              </a:rPr>
              <a:t>"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&gt;  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질의응답 창을 띄움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 </a:t>
            </a:r>
            <a:r>
              <a:rPr lang="en-US" altLang="ko-KR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var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age=prompt("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당신의 나이는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?","0");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  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질의응답 창을 띄움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 </a:t>
            </a:r>
            <a:r>
              <a:rPr lang="en-US" altLang="ko-KR" sz="1600" dirty="0" smtClean="0">
                <a:solidFill>
                  <a:srgbClr val="FFC000"/>
                </a:solidFill>
              </a:rPr>
              <a:t>if(age&gt;=20){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//20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세 이상일 경우 블록 내에 </a:t>
            </a:r>
            <a:r>
              <a:rPr lang="ko-KR" alt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실행문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실행됨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    </a:t>
            </a:r>
            <a:r>
              <a:rPr lang="en-US" altLang="ko-KR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("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당신은 성인입니다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.");</a:t>
            </a:r>
            <a:endParaRPr lang="ko-KR" alt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 </a:t>
            </a:r>
            <a:r>
              <a:rPr lang="en-US" altLang="ko-KR" sz="1600" dirty="0" smtClean="0">
                <a:solidFill>
                  <a:srgbClr val="FFC000"/>
                </a:solidFill>
              </a:rPr>
              <a:t>}else{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//20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세 미만일 경우 블록 내에 </a:t>
            </a:r>
            <a:r>
              <a:rPr lang="ko-KR" alt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실행문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실행됨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    </a:t>
            </a:r>
            <a:r>
              <a:rPr lang="en-US" altLang="ko-KR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("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당신은 미성년자입니다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.");</a:t>
            </a:r>
            <a:endParaRPr lang="ko-KR" alt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 </a:t>
            </a:r>
            <a:r>
              <a:rPr lang="en-US" altLang="ko-KR" sz="1600" dirty="0" smtClean="0">
                <a:solidFill>
                  <a:srgbClr val="FFC000"/>
                </a:solidFill>
              </a:rPr>
              <a:t>}</a:t>
            </a:r>
            <a:endParaRPr lang="ko-KR" altLang="en-US" sz="16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&lt;/script&gt;</a:t>
            </a:r>
            <a:endParaRPr lang="ko-KR" alt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&lt;/head&gt;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자바스크립트란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sz="1600" dirty="0"/>
              <a:t>자바스크립트를 배우려면 알아야 할 배경 지식들 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/>
              <a:t>시작하기 전에 설치해야 할 프로그램과 사용법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/>
              <a:t>자바스크립트 맛보기 예제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01-1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01-2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01-3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01-4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자바스크립트란 무엇인가요</a:t>
            </a:r>
            <a:r>
              <a:rPr lang="en-US" altLang="ko-KR" sz="2800" smtClean="0"/>
              <a:t>?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 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자바스크립트란</a:t>
            </a:r>
            <a:r>
              <a:rPr lang="en-US" altLang="ko-KR" b="1" dirty="0" smtClean="0">
                <a:solidFill>
                  <a:srgbClr val="92D050"/>
                </a:solidFill>
              </a:rPr>
              <a:t>?</a:t>
            </a:r>
          </a:p>
          <a:p>
            <a:pPr marL="0"/>
            <a:endParaRPr lang="en-US" altLang="ko-KR" b="1" dirty="0" smtClean="0">
              <a:solidFill>
                <a:srgbClr val="FFC000"/>
              </a:solidFill>
            </a:endParaRPr>
          </a:p>
          <a:p>
            <a:pPr marL="0"/>
            <a:endParaRPr lang="en-US" altLang="ko-KR" b="1" dirty="0" smtClean="0">
              <a:solidFill>
                <a:srgbClr val="FFC000"/>
              </a:solidFill>
            </a:endParaRPr>
          </a:p>
          <a:p>
            <a:pPr marL="0"/>
            <a:endParaRPr lang="en-US" altLang="ko-KR" b="1" dirty="0" smtClean="0">
              <a:solidFill>
                <a:srgbClr val="FFC000"/>
              </a:solidFill>
            </a:endParaRPr>
          </a:p>
          <a:p>
            <a:pPr marL="0"/>
            <a:endParaRPr lang="en-US" altLang="ko-KR" dirty="0" smtClean="0"/>
          </a:p>
          <a:p>
            <a:pPr marL="0"/>
            <a:endParaRPr lang="en-US" altLang="ko-KR" dirty="0" smtClean="0"/>
          </a:p>
          <a:p>
            <a:pPr marL="0"/>
            <a:endParaRPr lang="en-US" altLang="ko-KR" dirty="0" smtClean="0"/>
          </a:p>
          <a:p>
            <a:pPr marL="0"/>
            <a:endParaRPr lang="en-US" altLang="ko-KR" dirty="0" smtClean="0"/>
          </a:p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 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 언어의 특징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첫째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인터프린터</a:t>
            </a:r>
            <a:r>
              <a:rPr lang="ko-KR" altLang="en-US" dirty="0" smtClean="0"/>
              <a:t> 언어입니다</a:t>
            </a:r>
            <a:r>
              <a:rPr lang="en-US" altLang="ko-KR" dirty="0" smtClean="0"/>
              <a:t>.</a:t>
            </a: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둘째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자바스크립트는 클라이언트 스크립트 언어입니다</a:t>
            </a:r>
            <a:r>
              <a:rPr lang="en-US" altLang="ko-KR" dirty="0" smtClean="0"/>
              <a:t>. </a:t>
            </a: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셋째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기반 언어입니다</a:t>
            </a:r>
            <a:r>
              <a:rPr lang="en-US" altLang="ko-KR" dirty="0" smtClean="0"/>
              <a:t>.</a:t>
            </a: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넷째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공개된 언어입니다</a:t>
            </a:r>
            <a:r>
              <a:rPr lang="en-US" altLang="ko-KR" dirty="0" smtClean="0"/>
              <a:t>. </a:t>
            </a: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다섯째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다양한 라이브러리를 활용할 수 있습니다</a:t>
            </a:r>
            <a:r>
              <a:rPr lang="en-US" altLang="ko-KR" dirty="0" smtClean="0"/>
              <a:t>. 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4752528" cy="203132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최초 자바스크립트는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넷스케이프사에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브랜드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에이크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(Brendan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Eich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의해 객체 기반언어로 개발되었습니다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자바스크립트는 정적인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문서를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인터렉티브한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동적인 문서로 만들어줍니다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오른쪽과 그림과 같이 사이트에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GNB,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탭메뉴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등을 만들 때 사용합니다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C:\Users\ciy\AppData\Local\Temp\UNI00000c681f5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515" y="1700808"/>
            <a:ext cx="2930925" cy="20521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자바스크립트란 무엇인가요</a:t>
            </a:r>
            <a:r>
              <a:rPr lang="en-US" altLang="ko-KR" sz="2800" smtClean="0"/>
              <a:t>?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 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자바스크립트는 왜 배워야 하나요</a:t>
            </a:r>
            <a:r>
              <a:rPr lang="en-US" altLang="ko-KR" b="1" dirty="0" smtClean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1772816"/>
            <a:ext cx="8064896" cy="64633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플래시 지원 중단 발표와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대중화 시대로 인한 플래시 대체 프로그래밍인 자바스크립트와 제이쿼리 활용률 증가”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4824536" cy="311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자바스크립트를 배우기 위한 기본 지식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r>
              <a:rPr lang="ko-KR" altLang="en-US" dirty="0" smtClean="0"/>
              <a:t>자바스크립트를 이해하기 위해서는 먼저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알고 있어야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다음과 같이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간략하게 요점만 정리하고 넘어가도록 하겠습니다</a:t>
            </a:r>
            <a:r>
              <a:rPr lang="en-US" altLang="ko-KR" dirty="0" smtClean="0"/>
              <a:t>. </a:t>
            </a:r>
          </a:p>
          <a:p>
            <a:pPr marL="0"/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§ XHTML</a:t>
            </a:r>
            <a:r>
              <a:rPr lang="ko-KR" altLang="en-US" b="1" dirty="0" smtClean="0">
                <a:solidFill>
                  <a:srgbClr val="92D050"/>
                </a:solidFill>
              </a:rPr>
              <a:t> 요소의 특징 및 종류 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XHTML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이란</a:t>
            </a:r>
          </a:p>
          <a:p>
            <a:pPr marL="0"/>
            <a:r>
              <a:rPr lang="en-US" altLang="ko-KR" dirty="0" smtClean="0"/>
              <a:t> </a:t>
            </a:r>
            <a:r>
              <a:rPr lang="ko-KR" altLang="en-US" dirty="0" smtClean="0"/>
              <a:t>웹 문서를 만들 때 사용하는 언어이며 기존에 </a:t>
            </a:r>
            <a:r>
              <a:rPr lang="en-US" altLang="ko-KR" dirty="0" smtClean="0"/>
              <a:t>HTML4.01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문법을 </a:t>
            </a:r>
            <a:r>
              <a:rPr lang="ko-KR" altLang="en-US" dirty="0" err="1" smtClean="0"/>
              <a:t>적용하였</a:t>
            </a:r>
            <a:endParaRPr lang="en-US" altLang="ko-KR" dirty="0" smtClean="0"/>
          </a:p>
          <a:p>
            <a:pPr marL="0"/>
            <a:r>
              <a:rPr lang="en-US" altLang="ko-KR" dirty="0" smtClean="0"/>
              <a:t> 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에 요소들의 특징과 종류입니다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4676943"/>
            <a:ext cx="7992888" cy="120032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줄 바꿈 속성을 가지고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기본 너비 속성이 </a:t>
            </a:r>
            <a:r>
              <a:rPr lang="en-US" altLang="ko-KR" dirty="0" smtClean="0">
                <a:solidFill>
                  <a:schemeClr val="bg1"/>
                </a:solidFill>
              </a:rPr>
              <a:t>100%</a:t>
            </a:r>
            <a:r>
              <a:rPr lang="ko-KR" altLang="en-US" dirty="0" smtClean="0">
                <a:solidFill>
                  <a:schemeClr val="bg1"/>
                </a:solidFill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err="1" smtClean="0">
                <a:solidFill>
                  <a:schemeClr val="bg1"/>
                </a:solidFill>
              </a:rPr>
              <a:t>불록</a:t>
            </a:r>
            <a:r>
              <a:rPr lang="ko-KR" altLang="en-US" dirty="0" smtClean="0">
                <a:solidFill>
                  <a:schemeClr val="bg1"/>
                </a:solidFill>
              </a:rPr>
              <a:t> 요소에는 블록 요소를 포함할 수 없지만 예외인 요소도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err="1" smtClean="0">
                <a:solidFill>
                  <a:schemeClr val="bg1"/>
                </a:solidFill>
              </a:rPr>
              <a:t>인라인</a:t>
            </a:r>
            <a:r>
              <a:rPr lang="ko-KR" altLang="en-US" dirty="0" smtClean="0">
                <a:solidFill>
                  <a:schemeClr val="bg1"/>
                </a:solidFill>
              </a:rPr>
              <a:t> 요소를 포함할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2210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블록 요소 특징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3276273"/>
            <a:ext cx="7992888" cy="120032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줄 바꿈 속성이 없습니다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내용만큼 너비가 유지됩니다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너비와 높이의 속성을 사용할 수 없습니다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블록 요소를 포함할 수 없으며 </a:t>
            </a:r>
            <a:r>
              <a:rPr lang="ko-KR" altLang="en-US" dirty="0" err="1" smtClean="0">
                <a:solidFill>
                  <a:schemeClr val="bg1"/>
                </a:solidFill>
              </a:rPr>
              <a:t>인라인</a:t>
            </a:r>
            <a:r>
              <a:rPr lang="ko-KR" altLang="en-US" dirty="0" smtClean="0">
                <a:solidFill>
                  <a:schemeClr val="bg1"/>
                </a:solidFill>
              </a:rPr>
              <a:t> 요소는 포함할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8204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인라인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요소 특징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076473"/>
            <a:ext cx="7992888" cy="5847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&lt;q&gt;,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em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&lt;strong&gt;,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abbr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&lt;acronym&gt;, &lt;sup&gt;, &lt;sub&gt;,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&lt;a&gt;, &lt;map&gt;, &lt;area&gt;, &lt;span&gt;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6206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인라인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요소의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1866890"/>
            <a:ext cx="7992888" cy="5539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&lt;h1&gt;~&lt;h6&gt;, &lt;p&gt;, &lt;address&gt;,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blockquote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ol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&lt;dl&gt;,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&lt;div&gt;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536" y="141103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블록 요소의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796623"/>
            <a:ext cx="7992888" cy="3693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블록 요소임에도 불구하고 모든 요소를 포함할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범용 요소 특징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804735"/>
            <a:ext cx="7992888" cy="3385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&lt;div&gt;,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&lt;address&gt; (p </a:t>
            </a:r>
            <a:r>
              <a:rPr lang="ko-KR" altLang="en-US" sz="1600" dirty="0" smtClean="0">
                <a:solidFill>
                  <a:schemeClr val="bg1"/>
                </a:solidFill>
              </a:rPr>
              <a:t>요소만 가능</a:t>
            </a:r>
            <a:r>
              <a:rPr lang="en-US" altLang="ko-KR" sz="1600" dirty="0" smtClean="0">
                <a:solidFill>
                  <a:schemeClr val="bg1"/>
                </a:solidFill>
              </a:rPr>
              <a:t>)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23488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범용 요소의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890646"/>
            <a:ext cx="7992888" cy="83099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&lt;h1&gt;~&lt;h6&gt;, &lt;p&gt;,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adress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&lt;hr&gt;, &lt;q&gt;,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blockquote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&lt;strong&gt;,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abbr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&lt;acronym&gt;, &lt;sup&gt;, &lt;sub&gt;,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&lt;a&gt;, &lt;map&gt;,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ol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&lt;dl&gt;,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&lt;div&gt;, &lt;span&gt;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4278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문단 태그의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32849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§ XHTML</a:t>
            </a:r>
            <a:r>
              <a:rPr lang="ko-KR" altLang="en-US" b="1" dirty="0" smtClean="0">
                <a:solidFill>
                  <a:srgbClr val="92D050"/>
                </a:solidFill>
              </a:rPr>
              <a:t> 태그 종류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37077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XHTML </a:t>
            </a:r>
            <a:r>
              <a:rPr lang="ko-KR" altLang="en-US" dirty="0" smtClean="0">
                <a:solidFill>
                  <a:schemeClr val="bg1"/>
                </a:solidFill>
              </a:rPr>
              <a:t>태그는 크게 문단 태그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테이블</a:t>
            </a:r>
            <a:r>
              <a:rPr lang="en-US" altLang="ko-KR" dirty="0" smtClean="0">
                <a:solidFill>
                  <a:schemeClr val="bg1"/>
                </a:solidFill>
              </a:rPr>
              <a:t>(table)</a:t>
            </a:r>
            <a:r>
              <a:rPr lang="ko-KR" altLang="en-US" dirty="0" smtClean="0">
                <a:solidFill>
                  <a:schemeClr val="bg1"/>
                </a:solidFill>
              </a:rPr>
              <a:t> 태그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폼</a:t>
            </a:r>
            <a:r>
              <a:rPr lang="en-US" altLang="ko-KR" dirty="0" smtClean="0">
                <a:solidFill>
                  <a:schemeClr val="bg1"/>
                </a:solidFill>
              </a:rPr>
              <a:t>(form) </a:t>
            </a:r>
            <a:r>
              <a:rPr lang="ko-KR" altLang="en-US" dirty="0" smtClean="0">
                <a:solidFill>
                  <a:schemeClr val="bg1"/>
                </a:solidFill>
              </a:rPr>
              <a:t>태그로 나뉩니다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다음은 </a:t>
            </a:r>
            <a:r>
              <a:rPr lang="en-US" altLang="ko-KR" dirty="0" smtClean="0">
                <a:solidFill>
                  <a:schemeClr val="bg1"/>
                </a:solidFill>
              </a:rPr>
              <a:t>XHTML</a:t>
            </a:r>
            <a:r>
              <a:rPr lang="ko-KR" altLang="en-US" dirty="0" smtClean="0">
                <a:solidFill>
                  <a:schemeClr val="bg1"/>
                </a:solidFill>
              </a:rPr>
              <a:t>태그의 다양한 종류입니다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875602"/>
            <a:ext cx="7992888" cy="5847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&lt;table&gt;,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&lt;td&gt;,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th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cpation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colgroup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col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thead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tbody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tfoot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4127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테이블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(table)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태그의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3243754"/>
            <a:ext cx="7992888" cy="3385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&lt;form&gt;,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&lt;legend&gt;, &lt;input&gt;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27809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폼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(form)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태그의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789040"/>
            <a:ext cx="3269691" cy="216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3963834"/>
            <a:ext cx="7992888" cy="189135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C000"/>
                </a:solidFill>
              </a:rPr>
              <a:t>전체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</a:t>
            </a:r>
            <a:r>
              <a:rPr lang="en-US" altLang="ko-KR" sz="1600" dirty="0" smtClean="0">
                <a:solidFill>
                  <a:schemeClr val="bg1"/>
                </a:solidFill>
              </a:rPr>
              <a:t> *,   </a:t>
            </a:r>
            <a:r>
              <a:rPr lang="ko-KR" altLang="en-US" sz="1600" dirty="0" smtClean="0">
                <a:solidFill>
                  <a:srgbClr val="FFC000"/>
                </a:solidFill>
              </a:rPr>
              <a:t>아이디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아이디명</a:t>
            </a:r>
            <a:r>
              <a:rPr lang="en-US" altLang="ko-KR" sz="1600" dirty="0" smtClean="0">
                <a:solidFill>
                  <a:schemeClr val="bg1"/>
                </a:solidFill>
              </a:rPr>
              <a:t>,   </a:t>
            </a:r>
            <a:r>
              <a:rPr lang="ko-KR" altLang="en-US" sz="1600" dirty="0" smtClean="0">
                <a:solidFill>
                  <a:srgbClr val="FFC000"/>
                </a:solidFill>
              </a:rPr>
              <a:t>클래스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FFC000"/>
                </a:solidFill>
              </a:rPr>
              <a:t>요소명</a:t>
            </a:r>
            <a:r>
              <a:rPr lang="ko-KR" altLang="en-US" sz="1600" dirty="0" smtClean="0">
                <a:solidFill>
                  <a:srgbClr val="FFC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,   </a:t>
            </a:r>
            <a:r>
              <a:rPr lang="ko-KR" altLang="en-US" sz="1600" dirty="0" smtClean="0">
                <a:solidFill>
                  <a:srgbClr val="FFC000"/>
                </a:solidFill>
              </a:rPr>
              <a:t>가상 클래스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a:link, a:visited, a:hover, a:focus, a:active,   </a:t>
            </a:r>
            <a:r>
              <a:rPr lang="ko-KR" altLang="en-US" sz="1600" dirty="0" smtClean="0">
                <a:solidFill>
                  <a:srgbClr val="FFC000"/>
                </a:solidFill>
              </a:rPr>
              <a:t>수도 클래스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:first-letter,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:first-line 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:before,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:after,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:first-child,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:last-child, </a:t>
            </a:r>
            <a:r>
              <a:rPr lang="ko-KR" altLang="en-US" sz="1600" dirty="0" smtClean="0">
                <a:solidFill>
                  <a:srgbClr val="FFC000"/>
                </a:solidFill>
              </a:rPr>
              <a:t>종속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아이디명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bg1"/>
                </a:solidFill>
              </a:rPr>
              <a:t>,   </a:t>
            </a:r>
            <a:r>
              <a:rPr lang="ko-KR" altLang="en-US" sz="1600" dirty="0" smtClean="0">
                <a:solidFill>
                  <a:srgbClr val="FFC000"/>
                </a:solidFill>
              </a:rPr>
              <a:t>하위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1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2,    </a:t>
            </a:r>
            <a:r>
              <a:rPr lang="ko-KR" altLang="en-US" sz="1600" dirty="0" smtClean="0">
                <a:solidFill>
                  <a:srgbClr val="FFC000"/>
                </a:solidFill>
              </a:rPr>
              <a:t>그룹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1,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5010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선택자의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42438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스타일</a:t>
            </a:r>
            <a:r>
              <a:rPr lang="en-US" altLang="ko-KR" b="1" dirty="0" smtClean="0">
                <a:solidFill>
                  <a:srgbClr val="92D050"/>
                </a:solidFill>
              </a:rPr>
              <a:t>(CSS) </a:t>
            </a:r>
            <a:r>
              <a:rPr lang="ko-KR" altLang="en-US" b="1" dirty="0" smtClean="0">
                <a:solidFill>
                  <a:srgbClr val="92D050"/>
                </a:solidFill>
              </a:rPr>
              <a:t>요점 정리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847145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스타일</a:t>
            </a:r>
            <a:r>
              <a:rPr lang="en-US" altLang="ko-KR" dirty="0" smtClean="0">
                <a:solidFill>
                  <a:schemeClr val="bg1"/>
                </a:solidFill>
              </a:rPr>
              <a:t>(CSS)</a:t>
            </a:r>
            <a:r>
              <a:rPr lang="ko-KR" altLang="en-US" dirty="0" smtClean="0">
                <a:solidFill>
                  <a:schemeClr val="bg1"/>
                </a:solidFill>
              </a:rPr>
              <a:t>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앞서 </a:t>
            </a:r>
            <a:r>
              <a:rPr lang="en-US" altLang="ko-KR" dirty="0" smtClean="0">
                <a:solidFill>
                  <a:schemeClr val="bg1"/>
                </a:solidFill>
              </a:rPr>
              <a:t>XHTML</a:t>
            </a:r>
            <a:r>
              <a:rPr lang="ko-KR" altLang="en-US" dirty="0" smtClean="0">
                <a:solidFill>
                  <a:schemeClr val="bg1"/>
                </a:solidFill>
              </a:rPr>
              <a:t>로 만든 문서를 보기 좋게 디자인할 때 사용하는 언어입니다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다음은 스타일</a:t>
            </a:r>
            <a:r>
              <a:rPr lang="en-US" altLang="ko-KR" dirty="0" smtClean="0">
                <a:solidFill>
                  <a:schemeClr val="bg1"/>
                </a:solidFill>
              </a:rPr>
              <a:t>(CSS)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dirty="0" smtClean="0">
                <a:solidFill>
                  <a:schemeClr val="bg1"/>
                </a:solidFill>
              </a:rPr>
              <a:t> 속성의 종류를 간략히 정리한 것입니다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2852936"/>
            <a:ext cx="7992888" cy="4616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{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값</a:t>
            </a:r>
            <a:r>
              <a:rPr lang="en-US" altLang="ko-KR" sz="1600" dirty="0" smtClean="0">
                <a:solidFill>
                  <a:schemeClr val="bg1"/>
                </a:solidFill>
              </a:rPr>
              <a:t>1;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</a:t>
            </a:r>
            <a:r>
              <a:rPr lang="en-US" altLang="ko-KR" sz="1600" dirty="0" smtClean="0">
                <a:solidFill>
                  <a:schemeClr val="bg1"/>
                </a:solidFill>
              </a:rPr>
              <a:t>2:</a:t>
            </a:r>
            <a:r>
              <a:rPr lang="ko-KR" altLang="en-US" sz="1600" dirty="0" smtClean="0">
                <a:solidFill>
                  <a:schemeClr val="bg1"/>
                </a:solidFill>
              </a:rPr>
              <a:t>값</a:t>
            </a:r>
            <a:r>
              <a:rPr lang="en-US" altLang="ko-KR" sz="1600" dirty="0" smtClean="0">
                <a:solidFill>
                  <a:schemeClr val="bg1"/>
                </a:solidFill>
              </a:rPr>
              <a:t>2; …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</a:t>
            </a:r>
            <a:r>
              <a:rPr lang="en-US" altLang="ko-KR" sz="1600" dirty="0" smtClean="0">
                <a:solidFill>
                  <a:schemeClr val="bg1"/>
                </a:solidFill>
              </a:rPr>
              <a:t>n:</a:t>
            </a:r>
            <a:r>
              <a:rPr lang="ko-KR" altLang="en-US" sz="1600" dirty="0" smtClean="0">
                <a:solidFill>
                  <a:schemeClr val="bg1"/>
                </a:solidFill>
              </a:rPr>
              <a:t>갑</a:t>
            </a:r>
            <a:r>
              <a:rPr lang="en-US" altLang="ko-KR" sz="1600" dirty="0" smtClean="0">
                <a:solidFill>
                  <a:schemeClr val="bg1"/>
                </a:solidFill>
              </a:rPr>
              <a:t>n;}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1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a:spPr>
      <a:bodyPr wrap="square" rtlCol="0" anchor="t" anchorCtr="0">
        <a:spAutoFit/>
      </a:bodyPr>
      <a:lstStyle>
        <a:defPPr algn="just">
          <a:defRPr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1224</Words>
  <Application>Microsoft Office PowerPoint</Application>
  <PresentationFormat>화면 슬라이드 쇼(4:3)</PresentationFormat>
  <Paragraphs>263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JAVASCRIPT</vt:lpstr>
      <vt:lpstr>목 차</vt:lpstr>
      <vt:lpstr>자바스크립트란 무엇인가요?</vt:lpstr>
      <vt:lpstr>자바스크립트란 무엇인가요?</vt:lpstr>
      <vt:lpstr>자바스크립트를 배우려면 알아야  할 배경 지식들</vt:lpstr>
      <vt:lpstr>자바스크립트를 배우려면 알아야  할 배경 지식들</vt:lpstr>
      <vt:lpstr>자바스크립트를 배우려면 알아야  할 배경 지식들</vt:lpstr>
      <vt:lpstr>자바스크립트를 배우려면 알아야  할 배경 지식들</vt:lpstr>
      <vt:lpstr>자바스크립트를 배우려면 알아야  할 배경 지식들</vt:lpstr>
      <vt:lpstr>자바스크립트를 배우려면 알아야  할 배경 지식들</vt:lpstr>
      <vt:lpstr>시작하기 전에 설치해야 할 프로그램과 사용법 </vt:lpstr>
      <vt:lpstr>시작하기 전에 설치해야 할 프로그램과 사용법 </vt:lpstr>
      <vt:lpstr>시작하기 전에 설치해야 할 프로그램과 사용법 </vt:lpstr>
      <vt:lpstr>시작하기 전에 설치해야 할 프로그램과 사용법 </vt:lpstr>
      <vt:lpstr>시작하기 전에 설치해야 할 프로그램과 사용법 </vt:lpstr>
      <vt:lpstr>자바스크립트 맛보기 예제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75</cp:revision>
  <dcterms:created xsi:type="dcterms:W3CDTF">2014-06-20T12:47:22Z</dcterms:created>
  <dcterms:modified xsi:type="dcterms:W3CDTF">2014-08-12T11:08:27Z</dcterms:modified>
</cp:coreProperties>
</file>