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tbay.org/jetty/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smtClean="0"/>
              <a:t>어플리케이션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서블릿과 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자바를 만든 </a:t>
            </a:r>
            <a:r>
              <a:rPr lang="en-US" altLang="ko-KR" dirty="0" smtClean="0"/>
              <a:t>Sun</a:t>
            </a:r>
            <a:r>
              <a:rPr lang="ko-KR" altLang="en-US" dirty="0" smtClean="0"/>
              <a:t>에서 정한 웹 개발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서블릿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실행 코드 방식의 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JavaServer</a:t>
            </a:r>
            <a:r>
              <a:rPr lang="en-US" altLang="ko-KR" dirty="0" smtClean="0"/>
              <a:t> Pages) : </a:t>
            </a:r>
            <a:r>
              <a:rPr lang="ko-KR" altLang="en-US" dirty="0" smtClean="0"/>
              <a:t>스크립트 코드 방식의 특징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기반 스크립트 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자바의 기능을 그대로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ko-KR" altLang="en-US" dirty="0" smtClean="0"/>
              <a:t>에 대한 클라이언트의 요청 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어플리케이션에서 결과 화면을 생성할 때 주로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어플리케이션을 실행할 수 있는 컨테이너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와 서블릿을 실행해 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웹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톰캣</a:t>
            </a:r>
            <a:r>
              <a:rPr lang="en-US" altLang="ko-KR" dirty="0" smtClean="0"/>
              <a:t>(Tomcat) : </a:t>
            </a:r>
            <a:r>
              <a:rPr lang="en-US" dirty="0" err="1" smtClean="0">
                <a:hlinkClick r:id="rId2"/>
              </a:rPr>
              <a:t>http://tomcat.apache.org/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제티</a:t>
            </a:r>
            <a:r>
              <a:rPr lang="en-US" altLang="ko-KR" dirty="0" smtClean="0"/>
              <a:t>(Jetty) : </a:t>
            </a:r>
            <a:r>
              <a:rPr lang="en-US" dirty="0" err="1" smtClean="0">
                <a:hlinkClick r:id="rId3"/>
              </a:rPr>
              <a:t>http://www.mortbay.org/jetty/</a:t>
            </a:r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928662" y="2000240"/>
            <a:ext cx="2714644" cy="1498514"/>
          </a:xfrm>
          <a:prstGeom prst="roundRect">
            <a:avLst>
              <a:gd name="adj" fmla="val 765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ko-KR" altLang="en-US" dirty="0"/>
              <a:t>웹 컨</a:t>
            </a:r>
            <a:r>
              <a:rPr lang="ko-KR" altLang="en-US" dirty="0" smtClean="0"/>
              <a:t>테이너</a:t>
            </a:r>
            <a:endParaRPr lang="ko-KR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71536" y="2432039"/>
            <a:ext cx="1125081" cy="867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JSP</a:t>
            </a:r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57422" y="2432039"/>
            <a:ext cx="1125081" cy="867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서블릿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를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언어에 기반하기 때문에 플랫폼에 독립적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등 </a:t>
            </a:r>
            <a:r>
              <a:rPr lang="ko-KR" altLang="en-US" dirty="0" err="1" smtClean="0"/>
              <a:t>운영체제에</a:t>
            </a:r>
            <a:r>
              <a:rPr lang="ko-KR" altLang="en-US" dirty="0" smtClean="0"/>
              <a:t> 상관없이 동작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자바 언어에 대한 깊은 이해 없이도 초기 학습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언어는 상대적으로 자바 언어보다 단순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스프링</a:t>
            </a:r>
            <a:r>
              <a:rPr lang="en-US" altLang="ko-KR" dirty="0" smtClean="0"/>
              <a:t>(Spring)</a:t>
            </a:r>
            <a:r>
              <a:rPr lang="ko-KR" altLang="en-US" dirty="0" smtClean="0"/>
              <a:t>이나 스트러츠</a:t>
            </a:r>
            <a:r>
              <a:rPr lang="en-US" altLang="ko-KR" dirty="0" smtClean="0"/>
              <a:t>(Struts)</a:t>
            </a:r>
            <a:r>
              <a:rPr lang="ko-KR" altLang="en-US" dirty="0" smtClean="0"/>
              <a:t>와 같은 프레임워크와 완벽하게 연동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</a:t>
            </a:r>
            <a:endParaRPr lang="en-US" altLang="ko-KR" dirty="0" smtClean="0"/>
          </a:p>
          <a:p>
            <a:r>
              <a:rPr lang="ko-KR" altLang="en-US" dirty="0" smtClean="0"/>
              <a:t>웹 프로그래밍</a:t>
            </a:r>
            <a:endParaRPr lang="en-US" altLang="ko-KR" dirty="0" smtClean="0"/>
          </a:p>
          <a:p>
            <a:r>
              <a:rPr lang="en-US" altLang="ko-KR" dirty="0" smtClean="0"/>
              <a:t>URL</a:t>
            </a:r>
          </a:p>
          <a:p>
            <a:r>
              <a:rPr lang="ko-KR" altLang="en-US" dirty="0" smtClean="0"/>
              <a:t>서블릿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JSP</a:t>
            </a:r>
            <a:endParaRPr lang="en-US" altLang="ko-KR" dirty="0" smtClean="0"/>
          </a:p>
          <a:p>
            <a:r>
              <a:rPr lang="ko-KR" altLang="en-US" dirty="0" smtClean="0"/>
              <a:t>웹 컨테이너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구성 요소</a:t>
            </a:r>
            <a:endParaRPr lang="ko-KR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02982" y="3798332"/>
            <a:ext cx="1420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dirty="0"/>
              <a:t>웹 브라우저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12914" y="2476022"/>
            <a:ext cx="933472" cy="12382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웹 서버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436954" y="2476022"/>
            <a:ext cx="1409696" cy="12382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어플리케이션</a:t>
            </a:r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7478486" y="2618898"/>
            <a:ext cx="1511272" cy="1023939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428860" y="1571612"/>
            <a:ext cx="156004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 dirty="0"/>
              <a:t>웹 브라우저가 </a:t>
            </a:r>
          </a:p>
          <a:p>
            <a:r>
              <a:rPr lang="ko-KR" altLang="en-US" sz="1600" dirty="0"/>
              <a:t>웹 서버에</a:t>
            </a:r>
            <a:endParaRPr lang="en-US" altLang="ko-KR" sz="1600" dirty="0"/>
          </a:p>
          <a:p>
            <a:r>
              <a:rPr lang="ko-KR" altLang="en-US" sz="1600" dirty="0"/>
              <a:t>서비스 실행을</a:t>
            </a:r>
            <a:endParaRPr lang="en-US" altLang="ko-KR" sz="1600" dirty="0"/>
          </a:p>
          <a:p>
            <a:r>
              <a:rPr lang="ko-KR" altLang="en-US" sz="1600" dirty="0"/>
              <a:t>요청함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306707" y="3857628"/>
            <a:ext cx="17652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ko-KR" altLang="en-US" sz="1600" dirty="0"/>
              <a:t>웹 서버는 결과를</a:t>
            </a:r>
            <a:endParaRPr lang="en-US" altLang="ko-KR" sz="1600" dirty="0"/>
          </a:p>
          <a:p>
            <a:pPr algn="r"/>
            <a:r>
              <a:rPr lang="ko-KR" altLang="en-US" sz="1600" dirty="0"/>
              <a:t>웹 브라우저에</a:t>
            </a:r>
            <a:endParaRPr lang="en-US" altLang="ko-KR" sz="1600" dirty="0"/>
          </a:p>
          <a:p>
            <a:pPr algn="r"/>
            <a:r>
              <a:rPr lang="ko-KR" altLang="en-US" sz="1600" dirty="0"/>
              <a:t>보냄</a:t>
            </a:r>
            <a:endParaRPr lang="en-US" altLang="ko-KR" sz="1600" dirty="0"/>
          </a:p>
        </p:txBody>
      </p:sp>
      <p:pic>
        <p:nvPicPr>
          <p:cNvPr id="11" name="Picture 2" descr="fig01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2077790" cy="126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2488932" y="2904650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17824" y="2904650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>
            <a:off x="4917824" y="3500438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2417494" y="3500438"/>
            <a:ext cx="1428760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918088" y="3047526"/>
            <a:ext cx="42862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웹 어플리케이션의 실행 순서</a:t>
            </a:r>
            <a:endParaRPr lang="ko-KR" altLang="en-US" sz="3200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107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929058" y="3136903"/>
            <a:ext cx="936625" cy="7921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cxnSp>
        <p:nvCxnSpPr>
          <p:cNvPr id="5" name="AutoShape 11"/>
          <p:cNvCxnSpPr>
            <a:cxnSpLocks noChangeShapeType="1"/>
            <a:stCxn id="3" idx="3"/>
            <a:endCxn id="4" idx="0"/>
          </p:cNvCxnSpPr>
          <p:nvPr/>
        </p:nvCxnSpPr>
        <p:spPr bwMode="auto">
          <a:xfrm>
            <a:off x="2222476" y="1785923"/>
            <a:ext cx="2174895" cy="135098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" name="AutoShape 12"/>
          <p:cNvCxnSpPr>
            <a:cxnSpLocks noChangeShapeType="1"/>
            <a:stCxn id="4" idx="2"/>
            <a:endCxn id="15" idx="3"/>
          </p:cNvCxnSpPr>
          <p:nvPr/>
        </p:nvCxnSpPr>
        <p:spPr bwMode="auto">
          <a:xfrm rot="5400000">
            <a:off x="2850318" y="4168003"/>
            <a:ext cx="1785991" cy="130811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214546" y="1071546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① </a:t>
            </a:r>
            <a:r>
              <a:rPr lang="ko-KR" altLang="en-US" dirty="0"/>
              <a:t>웹 브라우저는 웹 서버에</a:t>
            </a:r>
          </a:p>
          <a:p>
            <a:r>
              <a:rPr lang="ko-KR" altLang="en-US" dirty="0"/>
              <a:t>    어떤 기능을 원하는 지 요청한다</a:t>
            </a:r>
            <a:r>
              <a:rPr lang="en-US" altLang="ko-KR" dirty="0"/>
              <a:t>.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42844" y="3014489"/>
            <a:ext cx="37577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② </a:t>
            </a:r>
            <a:r>
              <a:rPr lang="ko-KR" altLang="en-US" dirty="0"/>
              <a:t>웹 서버는 웹 어플리케이션을</a:t>
            </a:r>
          </a:p>
          <a:p>
            <a:r>
              <a:rPr lang="ko-KR" altLang="en-US" dirty="0"/>
              <a:t>    실행하여 웹 브라우저가 요청한</a:t>
            </a:r>
          </a:p>
          <a:p>
            <a:r>
              <a:rPr lang="ko-KR" altLang="en-US" dirty="0"/>
              <a:t>    기능을 수행한 후</a:t>
            </a:r>
            <a:r>
              <a:rPr lang="en-US" altLang="ko-KR" dirty="0"/>
              <a:t>, </a:t>
            </a:r>
            <a:r>
              <a:rPr lang="ko-KR" altLang="en-US" dirty="0"/>
              <a:t>결과를</a:t>
            </a:r>
          </a:p>
          <a:p>
            <a:r>
              <a:rPr lang="ko-KR" altLang="en-US" dirty="0"/>
              <a:t>    웹 브라우저에 응답한다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214678" y="5715016"/>
            <a:ext cx="37433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③ </a:t>
            </a:r>
            <a:r>
              <a:rPr lang="ko-KR" altLang="en-US" dirty="0"/>
              <a:t>웹 브라우저는 웹 서버로부터의</a:t>
            </a:r>
          </a:p>
          <a:p>
            <a:r>
              <a:rPr lang="ko-KR" altLang="en-US" dirty="0"/>
              <a:t>  응답 결과를 출력한다</a:t>
            </a:r>
            <a:r>
              <a:rPr lang="en-US" altLang="ko-KR" dirty="0"/>
              <a:t>.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715140" y="3209928"/>
            <a:ext cx="214314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dirty="0"/>
              <a:t>웹 어플리케이션</a:t>
            </a:r>
          </a:p>
        </p:txBody>
      </p:sp>
      <p:cxnSp>
        <p:nvCxnSpPr>
          <p:cNvPr id="11" name="AutoShape 17"/>
          <p:cNvCxnSpPr>
            <a:cxnSpLocks noChangeShapeType="1"/>
            <a:stCxn id="4" idx="3"/>
            <a:endCxn id="10" idx="1"/>
          </p:cNvCxnSpPr>
          <p:nvPr/>
        </p:nvCxnSpPr>
        <p:spPr bwMode="auto">
          <a:xfrm>
            <a:off x="4865683" y="3532985"/>
            <a:ext cx="1849457" cy="7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4071934" y="2162948"/>
            <a:ext cx="642942" cy="55167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4071934" y="4520402"/>
            <a:ext cx="642942" cy="55167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/>
              <a:t>응답</a:t>
            </a:r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5429256" y="3244658"/>
            <a:ext cx="714380" cy="61297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처리</a:t>
            </a:r>
          </a:p>
        </p:txBody>
      </p:sp>
      <p:pic>
        <p:nvPicPr>
          <p:cNvPr id="15" name="Picture 2" descr="fig01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143512"/>
            <a:ext cx="1874841" cy="114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CGI </a:t>
            </a:r>
            <a:r>
              <a:rPr lang="ko-KR" altLang="en-US" smtClean="0"/>
              <a:t>방식</a:t>
            </a:r>
            <a:endParaRPr lang="ko-KR" altLang="en-US" dirty="0"/>
          </a:p>
        </p:txBody>
      </p:sp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방식의 요청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CGI </a:t>
            </a:r>
            <a:r>
              <a:rPr lang="ko-KR" altLang="en-US" dirty="0" smtClean="0"/>
              <a:t>방식은 대량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발생시 처리량에서 불리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428860" y="1574784"/>
            <a:ext cx="1428760" cy="120839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635639" y="1571612"/>
            <a:ext cx="1793881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펄 프로그램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635639" y="2360602"/>
            <a:ext cx="1793881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C </a:t>
            </a:r>
            <a:r>
              <a:rPr lang="ko-KR" altLang="en-US" sz="2000"/>
              <a:t>프로그램</a:t>
            </a:r>
          </a:p>
        </p:txBody>
      </p:sp>
      <p:cxnSp>
        <p:nvCxnSpPr>
          <p:cNvPr id="6" name="AutoShape 8"/>
          <p:cNvCxnSpPr>
            <a:cxnSpLocks noChangeShapeType="1"/>
            <a:stCxn id="3" idx="3"/>
            <a:endCxn id="4" idx="1"/>
          </p:cNvCxnSpPr>
          <p:nvPr/>
        </p:nvCxnSpPr>
        <p:spPr bwMode="auto">
          <a:xfrm flipV="1">
            <a:off x="3857620" y="1787512"/>
            <a:ext cx="1778019" cy="39146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" name="AutoShape 9"/>
          <p:cNvCxnSpPr>
            <a:cxnSpLocks noChangeShapeType="1"/>
            <a:stCxn id="3" idx="3"/>
            <a:endCxn id="5" idx="1"/>
          </p:cNvCxnSpPr>
          <p:nvPr/>
        </p:nvCxnSpPr>
        <p:spPr bwMode="auto">
          <a:xfrm>
            <a:off x="3857620" y="2178981"/>
            <a:ext cx="1778019" cy="3975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14810" y="2646354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직접 실행</a:t>
            </a:r>
            <a:endParaRPr lang="en-US" altLang="ko-KR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85786" y="2214553"/>
            <a:ext cx="1571636" cy="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214414" y="1877646"/>
            <a:ext cx="646114" cy="554394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/>
              <a:t>요청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06588" y="4351350"/>
            <a:ext cx="1365253" cy="114935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135441" y="3786190"/>
            <a:ext cx="1865319" cy="501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1120770" y="506890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120770" y="535465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120770" y="478156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1120770" y="4494226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4135441" y="4427545"/>
            <a:ext cx="1865319" cy="501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  <a:endParaRPr lang="en-US" altLang="ko-KR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135441" y="4999051"/>
            <a:ext cx="1865319" cy="501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  <a:endParaRPr lang="en-US" altLang="ko-KR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4135441" y="5641993"/>
            <a:ext cx="1865319" cy="501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  <a:endParaRPr lang="en-US" altLang="ko-KR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3286116" y="4071942"/>
            <a:ext cx="849324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3214678" y="4719643"/>
            <a:ext cx="920763" cy="1381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3271841" y="5143512"/>
            <a:ext cx="800093" cy="142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3286115" y="5429264"/>
            <a:ext cx="785819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어플리케이션 서버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어플리케이션 서버 방식의 요청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메모리 사용량 및 프로세스 관리 부하 감소로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전체적인 처리량 높음</a:t>
            </a:r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912932" y="1881182"/>
            <a:ext cx="1079501" cy="7620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849294" y="2285992"/>
            <a:ext cx="10001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00100" y="2088173"/>
            <a:ext cx="563573" cy="483571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349622" y="1785926"/>
            <a:ext cx="1722443" cy="928694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dirty="0"/>
              <a:t>어플리케이션</a:t>
            </a:r>
          </a:p>
          <a:p>
            <a:pPr algn="ctr"/>
            <a:r>
              <a:rPr lang="ko-KR" altLang="en-US" sz="2000" dirty="0"/>
              <a:t>서버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199212" y="1500174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프로그램</a:t>
            </a:r>
            <a:r>
              <a:rPr lang="en-US" altLang="ko-KR" sz="2000"/>
              <a:t>1</a:t>
            </a:r>
            <a:endParaRPr lang="ko-KR" altLang="en-US" sz="200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199212" y="2048892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프로그램</a:t>
            </a:r>
            <a:r>
              <a:rPr lang="en-US" altLang="ko-KR" sz="2000"/>
              <a:t>2</a:t>
            </a:r>
            <a:endParaRPr lang="ko-KR" altLang="en-US" sz="200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07143" y="2586029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dirty="0"/>
              <a:t>프로그램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cxnSp>
        <p:nvCxnSpPr>
          <p:cNvPr id="11" name="AutoShape 12"/>
          <p:cNvCxnSpPr>
            <a:cxnSpLocks noChangeShapeType="1"/>
            <a:stCxn id="4" idx="3"/>
            <a:endCxn id="7" idx="1"/>
          </p:cNvCxnSpPr>
          <p:nvPr/>
        </p:nvCxnSpPr>
        <p:spPr bwMode="auto">
          <a:xfrm flipV="1">
            <a:off x="2992433" y="2250273"/>
            <a:ext cx="357189" cy="119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" name="AutoShape 13"/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5072065" y="1707346"/>
            <a:ext cx="1127147" cy="54292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3" name="AutoShape 14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5072065" y="2250273"/>
            <a:ext cx="1127147" cy="579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" name="AutoShape 15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5072065" y="2250273"/>
            <a:ext cx="1135078" cy="5429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코드 방식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방식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3429024"/>
                <a:gridCol w="3114668"/>
              </a:tblGrid>
              <a:tr h="5941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latin typeface="바탕"/>
                          <a:ea typeface="맑은 고딕"/>
                          <a:cs typeface="Times New Roman"/>
                        </a:rPr>
                        <a:t>비교 항목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실행코드 방식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방식</a:t>
                      </a:r>
                    </a:p>
                  </a:txBody>
                  <a:tcPr marL="68580" marR="68580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코드형태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된 실행 프로그램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되지 않은 스크립트 코드</a:t>
                      </a:r>
                    </a:p>
                  </a:txBody>
                  <a:tcPr marL="68580" marR="68580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실행방식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된 기계어 코드 직접 실행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코드를 해석한 뒤 실행</a:t>
                      </a:r>
                    </a:p>
                  </a:txBody>
                  <a:tcPr marL="68580" marR="68580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코드 변경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소스 코드를 다시 컴파일 해야 함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.</a:t>
                      </a:r>
                      <a:endParaRPr lang="ko-KR" sz="2000" kern="10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코드만 고치면 됨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.</a:t>
                      </a:r>
                      <a:endParaRPr lang="ko-KR" sz="2000" kern="10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종류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C </a:t>
                      </a: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기반 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CGI </a:t>
                      </a: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프로그램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JSP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ASP.net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PHP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Ruby </a:t>
                      </a:r>
                      <a:r>
                        <a:rPr lang="ko-KR" sz="2000" kern="100" dirty="0">
                          <a:latin typeface="바탕"/>
                          <a:ea typeface="맑은 고딕"/>
                          <a:cs typeface="Times New Roman"/>
                        </a:rPr>
                        <a:t>등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방식과 실행 코드 방식의 실행 흐름</a:t>
            </a:r>
            <a:endParaRPr lang="ko-KR" altLang="en-US" dirty="0"/>
          </a:p>
        </p:txBody>
      </p:sp>
      <p:sp>
        <p:nvSpPr>
          <p:cNvPr id="25" name="내용 개체 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코드 방식의 실행 흐름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스크립트 방식의 실행 흐름</a:t>
            </a:r>
            <a:endParaRPr lang="ko-KR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95353" y="1652908"/>
            <a:ext cx="153350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웹 브라우저</a:t>
            </a:r>
          </a:p>
          <a:p>
            <a:r>
              <a:rPr lang="ko-KR" altLang="en-US" sz="2000"/>
              <a:t>요청 전송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986249" y="1652908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웹 서버</a:t>
            </a:r>
          </a:p>
          <a:p>
            <a:r>
              <a:rPr lang="ko-KR" altLang="en-US" sz="2000"/>
              <a:t>요청 받음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915075" y="1643050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프로그램</a:t>
            </a:r>
          </a:p>
          <a:p>
            <a:r>
              <a:rPr lang="ko-KR" altLang="en-US" sz="2000"/>
              <a:t>실행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95353" y="3758789"/>
            <a:ext cx="153350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/>
              <a:t>웹 브라우저</a:t>
            </a:r>
          </a:p>
          <a:p>
            <a:r>
              <a:rPr lang="ko-KR" altLang="en-US" sz="2000" dirty="0"/>
              <a:t>요청 전송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914811" y="3758789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/>
              <a:t>웹 서버</a:t>
            </a:r>
          </a:p>
          <a:p>
            <a:r>
              <a:rPr lang="ko-KR" altLang="en-US" sz="2000" dirty="0"/>
              <a:t>요청 받음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791400" y="3758789"/>
            <a:ext cx="1852302" cy="117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err="1"/>
              <a:t>스크립트코드</a:t>
            </a:r>
            <a:endParaRPr lang="ko-KR" altLang="en-US" sz="2000" dirty="0"/>
          </a:p>
          <a:p>
            <a:r>
              <a:rPr lang="ko-KR" altLang="en-US" sz="2000" dirty="0"/>
              <a:t>번역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129653" y="3758789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번역된</a:t>
            </a:r>
          </a:p>
          <a:p>
            <a:r>
              <a:rPr lang="ko-KR" altLang="en-US" sz="2000"/>
              <a:t>코드실행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2428860" y="2238113"/>
            <a:ext cx="55738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6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4357686" y="2228255"/>
            <a:ext cx="557389" cy="9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7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2428860" y="4343994"/>
            <a:ext cx="48595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4286248" y="4343994"/>
            <a:ext cx="50515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9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6643702" y="4343994"/>
            <a:ext cx="48595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Uniform Resource Locator</a:t>
            </a:r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dirty="0" err="1" smtClean="0"/>
              <a:t>http://www.google.com/search?hl=en&amp;q=jsp&amp;aq=f&amp;oq=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프로토콜</a:t>
            </a:r>
            <a:r>
              <a:rPr lang="en-US" altLang="ko-KR" dirty="0" smtClean="0"/>
              <a:t>: http</a:t>
            </a:r>
          </a:p>
          <a:p>
            <a:pPr lvl="2"/>
            <a:r>
              <a:rPr lang="ko-KR" altLang="en-US" dirty="0" smtClean="0"/>
              <a:t>호스트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www.google.com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포트</a:t>
            </a:r>
            <a:r>
              <a:rPr lang="en-US" altLang="ko-KR" dirty="0" smtClean="0"/>
              <a:t>: 80 (http </a:t>
            </a:r>
            <a:r>
              <a:rPr lang="ko-KR" altLang="en-US" dirty="0" smtClean="0"/>
              <a:t>프로토콜의 기본 포트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경로</a:t>
            </a:r>
            <a:r>
              <a:rPr lang="en-US" altLang="ko-KR" dirty="0" smtClean="0"/>
              <a:t>: /search</a:t>
            </a:r>
          </a:p>
          <a:p>
            <a:pPr lvl="2"/>
            <a:r>
              <a:rPr lang="ko-KR" altLang="en-US" dirty="0" err="1" smtClean="0"/>
              <a:t>쿼리문자열</a:t>
            </a:r>
            <a:r>
              <a:rPr lang="en-US" altLang="ko-KR" dirty="0" smtClean="0"/>
              <a:t>: </a:t>
            </a:r>
            <a:r>
              <a:rPr lang="en-US" dirty="0" smtClean="0"/>
              <a:t>hl=</a:t>
            </a:r>
            <a:r>
              <a:rPr lang="en-US" dirty="0" err="1" smtClean="0"/>
              <a:t>en&amp;q</a:t>
            </a:r>
            <a:r>
              <a:rPr lang="en-US" dirty="0" smtClean="0"/>
              <a:t>=</a:t>
            </a:r>
            <a:r>
              <a:rPr lang="en-US" dirty="0" err="1" smtClean="0"/>
              <a:t>jsp&amp;aq</a:t>
            </a:r>
            <a:r>
              <a:rPr lang="en-US" dirty="0" smtClean="0"/>
              <a:t>=</a:t>
            </a:r>
            <a:r>
              <a:rPr lang="en-US" dirty="0" err="1" smtClean="0"/>
              <a:t>f&amp;oq</a:t>
            </a:r>
            <a:r>
              <a:rPr lang="en-US" dirty="0" smtClean="0"/>
              <a:t>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은 웹 어플리케이션에 요청을 구분하기 위한 용도로 사용됨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68580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ko-KR" altLang="en-US" dirty="0" smtClean="0"/>
              <a:t>프로토콜</a:t>
            </a:r>
            <a:r>
              <a:rPr lang="en-US" dirty="0" smtClean="0"/>
              <a:t>]://[</a:t>
            </a:r>
            <a:r>
              <a:rPr lang="ko-KR" altLang="en-US" dirty="0" smtClean="0"/>
              <a:t>호스트</a:t>
            </a:r>
            <a:r>
              <a:rPr lang="en-US" dirty="0" smtClean="0"/>
              <a:t>][:</a:t>
            </a:r>
            <a:r>
              <a:rPr lang="ko-KR" altLang="en-US" dirty="0" smtClean="0"/>
              <a:t>포트</a:t>
            </a:r>
            <a:r>
              <a:rPr lang="en-US" dirty="0" smtClean="0"/>
              <a:t>][</a:t>
            </a:r>
            <a:r>
              <a:rPr lang="ko-KR" altLang="en-US" dirty="0" smtClean="0"/>
              <a:t>경로</a:t>
            </a:r>
            <a:r>
              <a:rPr lang="en-US" dirty="0" smtClean="0"/>
              <a:t>][</a:t>
            </a:r>
            <a:r>
              <a:rPr lang="ko-KR" altLang="en-US" dirty="0" smtClean="0"/>
              <a:t>파일명</a:t>
            </a:r>
            <a:r>
              <a:rPr lang="en-US" dirty="0" smtClean="0"/>
              <a:t>][.</a:t>
            </a:r>
            <a:r>
              <a:rPr lang="ko-KR" altLang="en-US" dirty="0" err="1" smtClean="0"/>
              <a:t>확장자</a:t>
            </a:r>
            <a:r>
              <a:rPr lang="en-US" dirty="0" smtClean="0"/>
              <a:t>][</a:t>
            </a:r>
            <a:r>
              <a:rPr lang="ko-KR" altLang="en-US" dirty="0" err="1" smtClean="0"/>
              <a:t>쿼리문자열</a:t>
            </a:r>
            <a:r>
              <a:rPr lang="en-US" dirty="0" smtClean="0"/>
              <a:t>]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450</Words>
  <Application>Microsoft Office PowerPoint</Application>
  <PresentationFormat>화면 슬라이드 쇼(4:3)</PresentationFormat>
  <Paragraphs>147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웹 어플리케이션 기초</vt:lpstr>
      <vt:lpstr>TOC</vt:lpstr>
      <vt:lpstr>웹 어플리케이션의 구성 요소</vt:lpstr>
      <vt:lpstr>웹 어플리케이션의 실행 순서</vt:lpstr>
      <vt:lpstr>CGI 방식</vt:lpstr>
      <vt:lpstr>어플리케이션 서버 방식</vt:lpstr>
      <vt:lpstr>실행 코드 방식 vs 스크립트 방식</vt:lpstr>
      <vt:lpstr>스크립트 방식과 실행 코드 방식의 실행 흐름</vt:lpstr>
      <vt:lpstr>URL</vt:lpstr>
      <vt:lpstr>서블릿과 JSP</vt:lpstr>
      <vt:lpstr>웹 컨테이너</vt:lpstr>
      <vt:lpstr>JSP를 사용하는 이유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11</cp:revision>
  <dcterms:created xsi:type="dcterms:W3CDTF">2006-10-05T04:04:58Z</dcterms:created>
  <dcterms:modified xsi:type="dcterms:W3CDTF">2016-05-17T00:13:14Z</dcterms:modified>
</cp:coreProperties>
</file>