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2016-05-17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</a:t>
            </a:r>
            <a:r>
              <a:rPr lang="ko-KR" altLang="en-US" dirty="0" smtClean="0"/>
              <a:t>로 시작하는 웹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import </a:t>
            </a:r>
            <a:r>
              <a:rPr lang="ko-KR" altLang="en-US" dirty="0" smtClean="0"/>
              <a:t>속성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클래스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인터페이스</a:t>
            </a:r>
            <a:r>
              <a:rPr lang="en-US" altLang="ko-KR" dirty="0" smtClean="0"/>
              <a:t>)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속성의 사용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import </a:t>
            </a:r>
            <a:r>
              <a:rPr lang="ko-KR" altLang="en-US" dirty="0" smtClean="0"/>
              <a:t>한 클래스는 단순 클래스 이름으로 사용 가능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8662" y="1928802"/>
            <a:ext cx="735811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</a:t>
            </a:r>
            <a:r>
              <a:rPr lang="en-US" altLang="ko-KR" dirty="0" smtClean="0"/>
              <a:t>.*" %&gt;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78" y="3647265"/>
            <a:ext cx="7358098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&lt;%@ page import = 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&lt;head&gt;&lt;title&gt;Calendar </a:t>
            </a:r>
            <a:r>
              <a:rPr lang="ko-KR" altLang="en-US" dirty="0" smtClean="0"/>
              <a:t>클래스 사용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Date date = new Date();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java.util.Calendar</a:t>
            </a:r>
            <a:r>
              <a:rPr lang="en-US" altLang="ko-KR" dirty="0" smtClean="0"/>
              <a:t> cal = </a:t>
            </a:r>
            <a:r>
              <a:rPr lang="en-US" altLang="ko-KR" dirty="0" err="1" smtClean="0"/>
              <a:t>java.util.Calendar.getInstance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요청을 처리하는 데 필요한 코드를 실행</a:t>
            </a:r>
            <a:endParaRPr lang="en-US" altLang="ko-KR" dirty="0" smtClean="0"/>
          </a:p>
          <a:p>
            <a:r>
              <a:rPr lang="ko-KR" altLang="en-US" dirty="0" smtClean="0"/>
              <a:t>동적으로 응답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 세 가지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 코드를 실행할 때 사용되는 코드의 블록</a:t>
            </a:r>
            <a:endParaRPr lang="en-US" altLang="ko-KR" dirty="0" smtClean="0"/>
          </a:p>
          <a:p>
            <a:r>
              <a:rPr lang="ko-KR" altLang="en-US" dirty="0" err="1" smtClean="0"/>
              <a:t>스크립트릿의</a:t>
            </a:r>
            <a:r>
              <a:rPr lang="ko-KR" altLang="en-US" dirty="0" smtClean="0"/>
              <a:t> 구조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예제 코드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928802"/>
            <a:ext cx="45720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b="1" dirty="0" smtClean="0"/>
              <a:t>&lt;%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1;</a:t>
            </a:r>
          </a:p>
          <a:p>
            <a:r>
              <a:rPr lang="en-US" altLang="ko-KR" dirty="0" smtClean="0"/>
              <a:t>     </a:t>
            </a:r>
            <a:r>
              <a:rPr lang="ko-KR" altLang="en-US" dirty="0" err="1" smtClean="0"/>
              <a:t>자바코드</a:t>
            </a:r>
            <a:r>
              <a:rPr lang="en-US" altLang="ko-KR" dirty="0" smtClean="0"/>
              <a:t>2;</a:t>
            </a:r>
          </a:p>
          <a:p>
            <a:r>
              <a:rPr lang="en-US" altLang="ko-KR" dirty="0" smtClean="0"/>
              <a:t>     ....</a:t>
            </a:r>
          </a:p>
          <a:p>
            <a:r>
              <a:rPr lang="en-US" altLang="ko-KR" b="1" dirty="0" smtClean="0"/>
              <a:t>%&gt;</a:t>
            </a:r>
            <a:endParaRPr lang="en-US" altLang="ko-KR" b="1" dirty="0"/>
          </a:p>
        </p:txBody>
      </p:sp>
      <p:sp>
        <p:nvSpPr>
          <p:cNvPr id="5" name="직사각형 4"/>
          <p:cNvSpPr/>
          <p:nvPr/>
        </p:nvSpPr>
        <p:spPr>
          <a:xfrm>
            <a:off x="857224" y="4093399"/>
            <a:ext cx="7429552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</a:t>
            </a:r>
          </a:p>
          <a:p>
            <a:r>
              <a:rPr lang="en-US" altLang="ko-KR" b="1" dirty="0" smtClean="0"/>
              <a:t>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sum = 0;</a:t>
            </a:r>
          </a:p>
          <a:p>
            <a:r>
              <a:rPr lang="en-US" altLang="ko-KR" b="1" dirty="0" smtClean="0"/>
              <a:t>    for 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= 1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 &lt;= 10 ;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++) {</a:t>
            </a:r>
          </a:p>
          <a:p>
            <a:r>
              <a:rPr lang="en-US" altLang="ko-KR" b="1" dirty="0" smtClean="0"/>
              <a:t>        sum = sum + </a:t>
            </a:r>
            <a:r>
              <a:rPr lang="en-US" altLang="ko-KR" b="1" dirty="0" err="1" smtClean="0"/>
              <a:t>i</a:t>
            </a:r>
            <a:r>
              <a:rPr lang="en-US" altLang="ko-KR" b="1" dirty="0" smtClean="0"/>
              <a:t>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dirty="0" smtClean="0"/>
              <a:t>&lt;%= sum %&gt;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표현식</a:t>
            </a:r>
            <a:r>
              <a:rPr lang="en-US" altLang="ko-KR" dirty="0" smtClean="0"/>
              <a:t>(Expression)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값을 출력 결과에 포함시키고자 할 때 사용</a:t>
            </a:r>
            <a:endParaRPr lang="en-US" altLang="ko-KR" dirty="0" smtClean="0"/>
          </a:p>
          <a:p>
            <a:r>
              <a:rPr lang="ko-KR" altLang="en-US" dirty="0" err="1" smtClean="0"/>
              <a:t>표헌식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&lt;%= </a:t>
            </a:r>
            <a:r>
              <a:rPr lang="ko-KR" altLang="en-US" dirty="0" smtClean="0"/>
              <a:t>값 </a:t>
            </a:r>
            <a:r>
              <a:rPr lang="en-US" altLang="ko-KR" dirty="0" smtClean="0"/>
              <a:t>%&gt;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표현식 예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28662" y="3214686"/>
            <a:ext cx="592933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&lt;%= 1 + 2 + 3 + 4 + 5 + 6 + 7 + 8 + 9 + 10 %&gt;</a:t>
            </a:r>
          </a:p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sum = 0;</a:t>
            </a:r>
          </a:p>
          <a:p>
            <a:r>
              <a:rPr lang="en-US" altLang="ko-KR" dirty="0" smtClean="0"/>
              <a:t>    for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= 1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&lt;= 10 ;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++) {</a:t>
            </a:r>
          </a:p>
          <a:p>
            <a:r>
              <a:rPr lang="en-US" altLang="ko-KR" dirty="0" smtClean="0"/>
              <a:t>        sum = sum +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    }</a:t>
            </a:r>
          </a:p>
          <a:p>
            <a:r>
              <a:rPr lang="en-US" altLang="ko-KR" dirty="0" smtClean="0"/>
              <a:t>%&gt;</a:t>
            </a:r>
          </a:p>
          <a:p>
            <a:r>
              <a:rPr lang="en-US" altLang="ko-KR" dirty="0" smtClean="0"/>
              <a:t>1 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까지의 합은 </a:t>
            </a:r>
            <a:r>
              <a:rPr lang="en-US" altLang="ko-KR" b="1" dirty="0" smtClean="0"/>
              <a:t>&lt;%= sum %&gt;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스크립트릿이나</a:t>
            </a:r>
            <a:r>
              <a:rPr lang="ko-KR" altLang="en-US" dirty="0" smtClean="0"/>
              <a:t> 표현식에서 사용할 수 있는 함수를 작성할 때 사용</a:t>
            </a:r>
            <a:endParaRPr lang="en-US" altLang="ko-KR" dirty="0" smtClean="0"/>
          </a:p>
          <a:p>
            <a:r>
              <a:rPr lang="ko-KR" altLang="en-US" dirty="0" err="1" smtClean="0"/>
              <a:t>선언부</a:t>
            </a:r>
            <a:r>
              <a:rPr lang="ko-KR" altLang="en-US" dirty="0" smtClean="0"/>
              <a:t> 형식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2343875"/>
            <a:ext cx="6429420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/>
              <a:t>&lt;%!</a:t>
            </a:r>
            <a:endParaRPr lang="ko-KR" altLang="en-US" b="1" dirty="0" smtClean="0"/>
          </a:p>
          <a:p>
            <a:r>
              <a:rPr lang="en-US" dirty="0" smtClean="0"/>
              <a:t>    public </a:t>
            </a:r>
            <a:r>
              <a:rPr lang="ko-KR" altLang="en-US" dirty="0" err="1" smtClean="0"/>
              <a:t>리턴타입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메서드이름</a:t>
            </a:r>
            <a:r>
              <a:rPr lang="en-US" dirty="0" smtClean="0"/>
              <a:t>(</a:t>
            </a:r>
            <a:r>
              <a:rPr lang="ko-KR" altLang="en-US" dirty="0" err="1" smtClean="0"/>
              <a:t>파라미터목록</a:t>
            </a:r>
            <a:r>
              <a:rPr lang="en-US" dirty="0" smtClean="0"/>
              <a:t>) {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1;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2;</a:t>
            </a:r>
            <a:endParaRPr lang="ko-KR" altLang="en-US" dirty="0" smtClean="0"/>
          </a:p>
          <a:p>
            <a:r>
              <a:rPr lang="en-US" dirty="0" smtClean="0"/>
              <a:t>        ...</a:t>
            </a:r>
            <a:endParaRPr lang="ko-KR" altLang="en-US" dirty="0" smtClean="0"/>
          </a:p>
          <a:p>
            <a:r>
              <a:rPr lang="en-US" dirty="0" smtClean="0"/>
              <a:t>        </a:t>
            </a:r>
            <a:r>
              <a:rPr lang="ko-KR" altLang="en-US" dirty="0" err="1" smtClean="0"/>
              <a:t>자바코드</a:t>
            </a:r>
            <a:r>
              <a:rPr lang="en-US" dirty="0" smtClean="0"/>
              <a:t>n;</a:t>
            </a:r>
            <a:endParaRPr lang="ko-KR" altLang="en-US" dirty="0" smtClean="0"/>
          </a:p>
          <a:p>
            <a:r>
              <a:rPr lang="en-US" dirty="0" smtClean="0"/>
              <a:t>        return </a:t>
            </a:r>
            <a:r>
              <a:rPr lang="ko-KR" altLang="en-US" dirty="0" smtClean="0"/>
              <a:t>값</a:t>
            </a:r>
            <a:r>
              <a:rPr lang="en-US" dirty="0" smtClean="0"/>
              <a:t>;</a:t>
            </a:r>
            <a:endParaRPr lang="ko-KR" altLang="en-US" dirty="0" smtClean="0"/>
          </a:p>
          <a:p>
            <a:r>
              <a:rPr lang="en-US" dirty="0" smtClean="0"/>
              <a:t>    }</a:t>
            </a:r>
            <a:endParaRPr lang="ko-KR" altLang="en-US" dirty="0" smtClean="0"/>
          </a:p>
          <a:p>
            <a:r>
              <a:rPr lang="en-US" b="1" dirty="0" smtClean="0"/>
              <a:t>%&gt;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선언부와</a:t>
            </a:r>
            <a:r>
              <a:rPr lang="ko-KR" altLang="en-US" dirty="0" smtClean="0"/>
              <a:t> 파라미터 값 전달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57224" y="1071546"/>
            <a:ext cx="707236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= 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r>
              <a:rPr lang="en-US" altLang="ko-KR" b="1" dirty="0" smtClean="0"/>
              <a:t>&lt;%!</a:t>
            </a:r>
          </a:p>
          <a:p>
            <a:r>
              <a:rPr lang="en-US" altLang="ko-KR" b="1" dirty="0" smtClean="0"/>
              <a:t>    public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multiply(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a ,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b) {</a:t>
            </a:r>
          </a:p>
          <a:p>
            <a:r>
              <a:rPr lang="en-US" altLang="ko-KR" b="1" dirty="0" smtClean="0"/>
              <a:t>      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 c = a * b;</a:t>
            </a:r>
          </a:p>
          <a:p>
            <a:r>
              <a:rPr lang="en-US" altLang="ko-KR" b="1" dirty="0" smtClean="0"/>
              <a:t>        return c;</a:t>
            </a:r>
          </a:p>
          <a:p>
            <a:r>
              <a:rPr lang="en-US" altLang="ko-KR" b="1" dirty="0" smtClean="0"/>
              <a:t>    }</a:t>
            </a:r>
          </a:p>
          <a:p>
            <a:r>
              <a:rPr lang="en-US" altLang="ko-KR" b="1" dirty="0" smtClean="0"/>
              <a:t>%&gt;</a:t>
            </a:r>
          </a:p>
          <a:p>
            <a:r>
              <a:rPr lang="en-US" altLang="ko-KR" dirty="0" smtClean="0"/>
              <a:t>&lt;html&gt;</a:t>
            </a:r>
          </a:p>
          <a:p>
            <a:r>
              <a:rPr lang="en-US" altLang="ko-KR" dirty="0" smtClean="0"/>
              <a:t>&lt;head&gt;&lt;title&gt;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사용한 두 </a:t>
            </a:r>
            <a:r>
              <a:rPr lang="ko-KR" altLang="en-US" dirty="0" err="1" smtClean="0"/>
              <a:t>정수값의</a:t>
            </a:r>
            <a:r>
              <a:rPr lang="ko-KR" altLang="en-US" dirty="0" smtClean="0"/>
              <a:t> 곱</a:t>
            </a:r>
            <a:r>
              <a:rPr lang="en-US" altLang="ko-KR" dirty="0" smtClean="0"/>
              <a:t>&lt;/title&gt;&lt;/head&gt;</a:t>
            </a:r>
          </a:p>
          <a:p>
            <a:r>
              <a:rPr lang="en-US" altLang="ko-KR" dirty="0" smtClean="0"/>
              <a:t>&lt;body&gt;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10 * 25 = &lt;%= </a:t>
            </a:r>
            <a:r>
              <a:rPr lang="en-US" altLang="ko-KR" b="1" dirty="0" smtClean="0"/>
              <a:t>multiply(10, 25)</a:t>
            </a:r>
            <a:r>
              <a:rPr lang="en-US" altLang="ko-KR" dirty="0" smtClean="0"/>
              <a:t> %&gt;</a:t>
            </a:r>
            <a:endParaRPr lang="en-US" altLang="ko-KR" dirty="0"/>
          </a:p>
        </p:txBody>
      </p:sp>
      <p:pic>
        <p:nvPicPr>
          <p:cNvPr id="24578" name="Picture 2" descr="fig03-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571612"/>
            <a:ext cx="24955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브라우저가 웹 서버에 전송한 요청 관련 정보 제공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웹 브라우저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관련된 정보 읽기 기능</a:t>
            </a:r>
          </a:p>
          <a:p>
            <a:pPr lvl="1"/>
            <a:r>
              <a:rPr lang="ko-KR" altLang="en-US" dirty="0" smtClean="0"/>
              <a:t>서버와 관련된 정보 읽기 기능</a:t>
            </a:r>
          </a:p>
          <a:p>
            <a:pPr lvl="1"/>
            <a:r>
              <a:rPr lang="ko-KR" altLang="en-US" dirty="0" smtClean="0"/>
              <a:t>클라이언트가 전송한 요청 파라미터 읽기 기능</a:t>
            </a:r>
          </a:p>
          <a:p>
            <a:pPr lvl="1"/>
            <a:r>
              <a:rPr lang="ko-KR" altLang="en-US" dirty="0" smtClean="0"/>
              <a:t>클라이언트가 전송한 요청 헤더 읽기 기능</a:t>
            </a:r>
          </a:p>
          <a:p>
            <a:pPr lvl="1"/>
            <a:r>
              <a:rPr lang="ko-KR" altLang="en-US" dirty="0" smtClean="0"/>
              <a:t>클라이언트가 전송한 쿠키 읽기 기능</a:t>
            </a:r>
          </a:p>
          <a:p>
            <a:pPr lvl="1"/>
            <a:r>
              <a:rPr lang="ko-KR" altLang="en-US" dirty="0" smtClean="0"/>
              <a:t>속성 처리 기능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주요 정보 제공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3736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536"/>
                <a:gridCol w="1143008"/>
                <a:gridCol w="4972056"/>
              </a:tblGrid>
              <a:tr h="33538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리턴 타입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02645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getRemoteAddr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서버에 연결한 클라이언트의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주소를 구한다</a:t>
                      </a:r>
                      <a:r>
                        <a:rPr lang="en-US" sz="1600" kern="100" dirty="0"/>
                        <a:t>. </a:t>
                      </a:r>
                      <a:r>
                        <a:rPr lang="ko-KR" sz="1600" kern="100" dirty="0"/>
                        <a:t>게시판이나 방명록 등에서 글 작성자의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자동으로 입력되기도 하는데</a:t>
                      </a:r>
                      <a:r>
                        <a:rPr lang="en-US" sz="1600" kern="100" dirty="0"/>
                        <a:t>, </a:t>
                      </a:r>
                      <a:r>
                        <a:rPr lang="ko-KR" sz="1600" kern="100" dirty="0"/>
                        <a:t>이때 입력되는</a:t>
                      </a:r>
                      <a:r>
                        <a:rPr lang="en-US" sz="1600" kern="100" dirty="0"/>
                        <a:t> IP </a:t>
                      </a:r>
                      <a:r>
                        <a:rPr lang="ko-KR" sz="1600" kern="100" dirty="0"/>
                        <a:t>주소가 바로 이 메서드를 사용하여 구한 것이다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getMethod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정보를 전송할 때 사용한 방식을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getRequestURI()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웹 브라우저가 요청한</a:t>
                      </a:r>
                      <a:r>
                        <a:rPr lang="en-US" sz="1600" kern="100" dirty="0"/>
                        <a:t> URL</a:t>
                      </a:r>
                      <a:r>
                        <a:rPr lang="ko-KR" sz="1600" kern="100" dirty="0"/>
                        <a:t>에서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getContextPath()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JSP</a:t>
                      </a:r>
                      <a:r>
                        <a:rPr lang="en-US" sz="1600" kern="100" dirty="0"/>
                        <a:t> </a:t>
                      </a:r>
                      <a:r>
                        <a:rPr lang="ko-KR" sz="1600" kern="100" dirty="0"/>
                        <a:t>페이지가 속한 웹 어플리케이션의 </a:t>
                      </a:r>
                      <a:r>
                        <a:rPr lang="ko-KR" sz="1600" kern="100" dirty="0" err="1"/>
                        <a:t>컨텍스트</a:t>
                      </a:r>
                      <a:r>
                        <a:rPr lang="ko-KR" sz="1600" kern="100" dirty="0"/>
                        <a:t> 경로를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getServerName</a:t>
                      </a:r>
                      <a:r>
                        <a:rPr lang="en-US" sz="1600" kern="100" dirty="0"/>
                        <a:t>()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String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연결할 때 사용한 서버 이름을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4105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getServerPort()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/>
                        <a:t>int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서버가 </a:t>
                      </a:r>
                      <a:r>
                        <a:rPr lang="ko-KR" sz="1600" kern="100" dirty="0" err="1"/>
                        <a:t>실행중인</a:t>
                      </a:r>
                      <a:r>
                        <a:rPr lang="ko-KR" sz="1600" kern="100" dirty="0"/>
                        <a:t> 포트 번호를 구한다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25603" name="Picture 3" descr="fig03-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805385"/>
            <a:ext cx="3867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요청 파라미터</a:t>
            </a:r>
            <a:endParaRPr lang="ko-KR" altLang="en-US" dirty="0"/>
          </a:p>
        </p:txBody>
      </p:sp>
      <p:pic>
        <p:nvPicPr>
          <p:cNvPr id="26626" name="Picture 2" descr="fig03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4357718" cy="485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파라미터 읽기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4"/>
          <a:ext cx="8229600" cy="4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982"/>
                <a:gridCol w="2071702"/>
                <a:gridCol w="2828916"/>
              </a:tblGrid>
              <a:tr h="4713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2981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파라미터의 값을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getParameterValues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String[]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이름이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name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인 모든 파라미터의 값을 배열로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존재하지 않을 경우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null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을 리턴한다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98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getParameterNames()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java.util.Enumeration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이름을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23975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getParameterMap()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java.util.Map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웹 브라우저가 전송한 파라미터의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맵을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 구한다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sz="1600" kern="100" dirty="0" err="1">
                          <a:latin typeface="+mn-ea"/>
                          <a:ea typeface="+mn-ea"/>
                        </a:rPr>
                        <a:t>맵은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&lt;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파라미터 이름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쌍으로 구성된다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 요소</a:t>
            </a:r>
            <a:endParaRPr lang="en-US" altLang="ko-KR" dirty="0" smtClean="0"/>
          </a:p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</a:t>
            </a:r>
            <a:endParaRPr lang="en-US" altLang="ko-KR" dirty="0" smtClean="0"/>
          </a:p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(METHOD)/POST 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(METHOD)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파라미터를 전송하는 방식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 : </a:t>
            </a:r>
            <a:r>
              <a:rPr lang="ko-KR" altLang="en-US" dirty="0" err="1" smtClean="0"/>
              <a:t>쿼리문자열로</a:t>
            </a:r>
            <a:r>
              <a:rPr lang="ko-KR" altLang="en-US" dirty="0" smtClean="0"/>
              <a:t> 전송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POST : </a:t>
            </a:r>
            <a:r>
              <a:rPr lang="ko-KR" altLang="en-US" dirty="0" smtClean="0"/>
              <a:t>요청 몸체 데이터로 전송</a:t>
            </a:r>
            <a:endParaRPr lang="en-US" altLang="ko-KR" dirty="0" smtClean="0"/>
          </a:p>
          <a:p>
            <a:r>
              <a:rPr lang="en-US" altLang="ko-KR" dirty="0" smtClean="0"/>
              <a:t>GET </a:t>
            </a:r>
            <a:r>
              <a:rPr lang="ko-KR" altLang="en-US" dirty="0" smtClean="0"/>
              <a:t>방식 전송 예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POST </a:t>
            </a:r>
            <a:r>
              <a:rPr lang="ko-KR" altLang="en-US" dirty="0" smtClean="0"/>
              <a:t>방식 전송 예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71538" y="2615509"/>
            <a:ext cx="6429420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GET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b="1" dirty="0" err="1" smtClean="0"/>
              <a:t>?name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...</a:t>
            </a:r>
          </a:p>
          <a:p>
            <a:r>
              <a:rPr lang="en-US" altLang="ko-KR" sz="1400" dirty="0" smtClean="0"/>
              <a:t>Accept: text/</a:t>
            </a:r>
            <a:r>
              <a:rPr lang="en-US" altLang="ko-KR" sz="1400" dirty="0" err="1" smtClean="0"/>
              <a:t>html,application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xhtml+xml,application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xml;q</a:t>
            </a:r>
            <a:r>
              <a:rPr lang="en-US" altLang="ko-KR" sz="1400" dirty="0" smtClean="0"/>
              <a:t>=0.9,*/*;q=0.8</a:t>
            </a:r>
          </a:p>
          <a:p>
            <a:r>
              <a:rPr lang="en-US" altLang="ko-KR" sz="1400" dirty="0" smtClean="0"/>
              <a:t>Accept-Language: </a:t>
            </a:r>
            <a:r>
              <a:rPr lang="en-US" altLang="ko-KR" sz="1400" dirty="0" err="1" smtClean="0"/>
              <a:t>ko-kr,ko;q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0.8,en-us;q</a:t>
            </a:r>
            <a:r>
              <a:rPr lang="en-US" altLang="ko-KR" sz="1400" dirty="0" smtClean="0"/>
              <a:t>=</a:t>
            </a:r>
            <a:r>
              <a:rPr lang="en-US" altLang="ko-KR" sz="1400" dirty="0" err="1" smtClean="0"/>
              <a:t>0.5,en;q</a:t>
            </a:r>
            <a:r>
              <a:rPr lang="en-US" altLang="ko-KR" sz="1400" dirty="0" smtClean="0"/>
              <a:t>=0.3</a:t>
            </a:r>
          </a:p>
          <a:p>
            <a:r>
              <a:rPr lang="en-US" altLang="ko-KR" sz="1400" dirty="0" smtClean="0"/>
              <a:t>…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071538" y="4772767"/>
            <a:ext cx="635798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POST /</a:t>
            </a:r>
            <a:r>
              <a:rPr lang="en-US" altLang="ko-KR" sz="1400" dirty="0" err="1" smtClean="0"/>
              <a:t>chap03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viewParameter.jsp</a:t>
            </a:r>
            <a:r>
              <a:rPr lang="en-US" altLang="ko-KR" sz="1400" dirty="0" smtClean="0"/>
              <a:t> HTTP/1.1</a:t>
            </a:r>
          </a:p>
          <a:p>
            <a:r>
              <a:rPr lang="en-US" altLang="ko-KR" sz="1400" dirty="0" smtClean="0"/>
              <a:t>Host: </a:t>
            </a:r>
            <a:r>
              <a:rPr lang="en-US" altLang="ko-KR" sz="1400" dirty="0" err="1" smtClean="0"/>
              <a:t>localhost:8080</a:t>
            </a:r>
            <a:endParaRPr lang="en-US" altLang="ko-KR" sz="1400" dirty="0" smtClean="0"/>
          </a:p>
          <a:p>
            <a:r>
              <a:rPr lang="en-US" altLang="ko-KR" sz="1400" dirty="0" smtClean="0"/>
              <a:t>User-Agent: Mozilla/5.0 (Windows; U; Windows NT 6.0; </a:t>
            </a:r>
            <a:r>
              <a:rPr lang="en-US" altLang="ko-KR" sz="1400" dirty="0" err="1" smtClean="0"/>
              <a:t>ko</a:t>
            </a:r>
            <a:r>
              <a:rPr lang="en-US" altLang="ko-KR" sz="1400" dirty="0" smtClean="0"/>
              <a:t>; </a:t>
            </a:r>
            <a:r>
              <a:rPr lang="en-US" altLang="ko-KR" sz="1400" dirty="0" err="1" smtClean="0"/>
              <a:t>rv:1.9.0.3</a:t>
            </a:r>
            <a:r>
              <a:rPr lang="en-US" altLang="ko-KR" sz="1400" dirty="0" smtClean="0"/>
              <a:t>) ...</a:t>
            </a:r>
          </a:p>
          <a:p>
            <a:r>
              <a:rPr lang="en-US" altLang="ko-KR" sz="1400" dirty="0" smtClean="0"/>
              <a:t>...</a:t>
            </a:r>
          </a:p>
          <a:p>
            <a:r>
              <a:rPr lang="en-US" altLang="ko-KR" sz="1400" dirty="0" smtClean="0"/>
              <a:t>Content-Type: application/x-www-form-</a:t>
            </a:r>
            <a:r>
              <a:rPr lang="en-US" altLang="ko-KR" sz="1400" dirty="0" err="1" smtClean="0"/>
              <a:t>urlencoded</a:t>
            </a:r>
            <a:endParaRPr lang="en-US" altLang="ko-KR" sz="1400" dirty="0" smtClean="0"/>
          </a:p>
          <a:p>
            <a:r>
              <a:rPr lang="en-US" altLang="ko-KR" sz="1400" dirty="0" smtClean="0"/>
              <a:t>Content-Length: 22</a:t>
            </a:r>
          </a:p>
          <a:p>
            <a:endParaRPr lang="en-US" altLang="ko-KR" sz="1400" dirty="0" smtClean="0"/>
          </a:p>
          <a:p>
            <a:r>
              <a:rPr lang="en-US" altLang="ko-KR" sz="1400" b="1" dirty="0" smtClean="0"/>
              <a:t>name=</a:t>
            </a:r>
            <a:r>
              <a:rPr lang="en-US" altLang="ko-KR" sz="1400" b="1" dirty="0" err="1" smtClean="0"/>
              <a:t>cbk&amp;address</a:t>
            </a:r>
            <a:r>
              <a:rPr lang="en-US" altLang="ko-KR" sz="1400" b="1" dirty="0" smtClean="0"/>
              <a:t>=</a:t>
            </a:r>
            <a:r>
              <a:rPr lang="en-US" altLang="ko-KR" sz="1400" b="1" dirty="0" err="1" smtClean="0"/>
              <a:t>seoul</a:t>
            </a:r>
            <a:endParaRPr lang="ko-KR" altLang="en-US" sz="1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파라미터 값의 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디코딩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파라미터 로딩 시 인코딩 지정 필요</a:t>
            </a:r>
            <a:endParaRPr lang="ko-KR" altLang="en-US" dirty="0"/>
          </a:p>
        </p:txBody>
      </p:sp>
      <p:pic>
        <p:nvPicPr>
          <p:cNvPr id="27650" name="Picture 2" descr="fig03-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4161905" cy="290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928662" y="5000636"/>
            <a:ext cx="692948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</a:t>
            </a:r>
          </a:p>
          <a:p>
            <a:r>
              <a:rPr lang="en-US" altLang="ko-KR" dirty="0" smtClean="0"/>
              <a:t>    </a:t>
            </a:r>
            <a:r>
              <a:rPr lang="en-US" altLang="ko-KR" b="1" dirty="0" err="1" smtClean="0"/>
              <a:t>request.setCharacterEncoding</a:t>
            </a:r>
            <a:r>
              <a:rPr lang="en-US" altLang="ko-KR" b="1" dirty="0" smtClean="0"/>
              <a:t>("</a:t>
            </a:r>
            <a:r>
              <a:rPr lang="en-US" altLang="ko-KR" b="1" dirty="0" err="1" smtClean="0"/>
              <a:t>euc-kr</a:t>
            </a:r>
            <a:r>
              <a:rPr lang="en-US" altLang="ko-KR" b="1" dirty="0" smtClean="0"/>
              <a:t>");</a:t>
            </a:r>
          </a:p>
          <a:p>
            <a:r>
              <a:rPr lang="en-US" altLang="ko-KR" dirty="0" smtClean="0"/>
              <a:t>    String name = </a:t>
            </a:r>
            <a:r>
              <a:rPr lang="en-US" altLang="ko-KR" dirty="0" err="1" smtClean="0"/>
              <a:t>request.getParameter</a:t>
            </a:r>
            <a:r>
              <a:rPr lang="en-US" altLang="ko-KR" dirty="0" smtClean="0"/>
              <a:t>("name");</a:t>
            </a:r>
          </a:p>
          <a:p>
            <a:r>
              <a:rPr lang="en-US" altLang="ko-KR" dirty="0" smtClean="0"/>
              <a:t>%&gt;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request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요청 헤더 정보 읽기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8916"/>
                <a:gridCol w="2071702"/>
                <a:gridCol w="3328982"/>
              </a:tblGrid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메서드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리턴 타입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설명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String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값을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getHeaders(String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지정한 이름의 헤더 목록을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754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getHeaderNames()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java.util.Enumeration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/>
                        <a:t>모든 헤더의 이름을 구한다</a:t>
                      </a:r>
                      <a:r>
                        <a:rPr lang="en-US" sz="1600" kern="100"/>
                        <a:t>.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9376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getIntHeader(String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int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정수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38752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getDateHeader(String name)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/>
                        <a:t>long</a:t>
                      </a:r>
                      <a:endParaRPr lang="ko-KR" sz="1600" kern="10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/>
                        <a:t>지정한 헤더의 값을 시간 값으로 </a:t>
                      </a:r>
                      <a:r>
                        <a:rPr lang="ko-KR" sz="1600" kern="100" dirty="0" smtClean="0"/>
                        <a:t>읽어</a:t>
                      </a:r>
                      <a:r>
                        <a:rPr lang="en-US" altLang="ko-KR" sz="1600" kern="100" dirty="0" smtClean="0"/>
                        <a:t> </a:t>
                      </a:r>
                      <a:r>
                        <a:rPr lang="ko-KR" sz="1600" kern="100" dirty="0" smtClean="0"/>
                        <a:t>온다</a:t>
                      </a:r>
                      <a:r>
                        <a:rPr lang="en-US" sz="1600" kern="100" dirty="0" smtClean="0"/>
                        <a:t>.</a:t>
                      </a:r>
                      <a:endParaRPr lang="ko-KR" sz="1600" kern="100" dirty="0">
                        <a:latin typeface="바탕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브라우저에 전송하는 응답 정보 설정</a:t>
            </a:r>
            <a:endParaRPr lang="en-US" altLang="ko-KR" dirty="0" smtClean="0"/>
          </a:p>
          <a:p>
            <a:r>
              <a:rPr lang="ko-KR" altLang="en-US" dirty="0" smtClean="0"/>
              <a:t>주요 기능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정보 입력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리다이렉트</a:t>
            </a:r>
            <a:r>
              <a:rPr lang="ko-KR" altLang="en-US" dirty="0" smtClean="0"/>
              <a:t>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response </a:t>
            </a:r>
            <a:r>
              <a:rPr lang="ko-KR" altLang="en-US" dirty="0" smtClean="0"/>
              <a:t>기본 객체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헤더 설정 메서드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57200" y="1000125"/>
          <a:ext cx="8229600" cy="434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610"/>
                <a:gridCol w="1143008"/>
                <a:gridCol w="3328982"/>
              </a:tblGrid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latin typeface="+mn-ea"/>
                          <a:ea typeface="+mn-ea"/>
                        </a:rPr>
                        <a:t>메서드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리턴 타입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latin typeface="+mn-ea"/>
                          <a:ea typeface="+mn-ea"/>
                        </a:rPr>
                        <a:t>설명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latin typeface="+mn-ea"/>
                          <a:ea typeface="+mn-ea"/>
                        </a:rPr>
                        <a:t>addDateHeader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(String name, long date)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값으로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addIntHeader(String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헤더에 정수 값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를 추가한다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470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setDateHeader(String name, long date)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 date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1970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일 이후 흘러간 시간을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1/1000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초 단위로 나타낸다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0733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setHeader(String name, String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헤더의 값을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>
                          <a:latin typeface="+mn-ea"/>
                          <a:ea typeface="+mn-ea"/>
                        </a:rPr>
                        <a:t>.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467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setIntHeader(String name, int value)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+mn-ea"/>
                          <a:ea typeface="+mn-ea"/>
                        </a:rPr>
                        <a:t>void</a:t>
                      </a:r>
                      <a:endParaRPr lang="ko-KR" sz="16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+mn-ea"/>
                          <a:ea typeface="+mn-ea"/>
                        </a:rPr>
                        <a:t>name 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헤더의 값을 정수 값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 value</a:t>
                      </a:r>
                      <a:r>
                        <a:rPr lang="ko-KR" sz="1600" kern="100" dirty="0">
                          <a:latin typeface="+mn-ea"/>
                          <a:ea typeface="+mn-ea"/>
                        </a:rPr>
                        <a:t>로 지정한다</a:t>
                      </a:r>
                      <a:r>
                        <a:rPr lang="en-US" sz="1600" kern="100" dirty="0">
                          <a:latin typeface="+mn-ea"/>
                          <a:ea typeface="+mn-ea"/>
                        </a:rPr>
                        <a:t>.</a:t>
                      </a:r>
                      <a:endParaRPr lang="ko-KR" sz="16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리다이렉트</a:t>
            </a:r>
            <a:r>
              <a:rPr lang="en-US" altLang="ko-KR" dirty="0" smtClean="0"/>
              <a:t>(Redirect)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특정 페이지로 이동하라고 웹 브라우저에 응답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dirty="0" err="1" smtClean="0"/>
              <a:t>response.sendRedirect</a:t>
            </a:r>
            <a:r>
              <a:rPr lang="en-US" dirty="0" smtClean="0"/>
              <a:t>(String location)</a:t>
            </a:r>
            <a:r>
              <a:rPr lang="ko-KR" altLang="en-US" dirty="0" smtClean="0"/>
              <a:t>로 구현</a:t>
            </a:r>
            <a:endParaRPr lang="ko-KR" altLang="en-US" dirty="0"/>
          </a:p>
        </p:txBody>
      </p:sp>
      <p:pic>
        <p:nvPicPr>
          <p:cNvPr id="28674" name="Picture 2" descr="fig03-2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36290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JSP </a:t>
            </a:r>
            <a:r>
              <a:rPr lang="ko-KR" altLang="en-US" smtClean="0"/>
              <a:t>코드의 일반적 구성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0034" y="1000108"/>
            <a:ext cx="7429552" cy="5440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&lt;html&gt;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&lt;title&gt;HTML </a:t>
            </a:r>
            <a:r>
              <a:rPr lang="ko-KR" altLang="en-US" dirty="0" smtClean="0"/>
              <a:t>문서의 제목</a:t>
            </a:r>
            <a:r>
              <a:rPr lang="en-US" dirty="0" smtClean="0"/>
              <a:t>&lt;/title&gt;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&lt;/head&gt;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&lt;%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</a:t>
            </a:r>
            <a:r>
              <a:rPr lang="en-US" dirty="0" err="1" smtClean="0"/>
              <a:t>bookTitle</a:t>
            </a:r>
            <a:r>
              <a:rPr lang="en-US" dirty="0" smtClean="0"/>
              <a:t> = "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ko-KR" altLang="en-US" dirty="0" smtClean="0"/>
              <a:t>프로그래밍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String author = "</a:t>
            </a:r>
            <a:r>
              <a:rPr lang="ko-KR" altLang="en-US" dirty="0" smtClean="0"/>
              <a:t>최범균</a:t>
            </a:r>
            <a:r>
              <a:rPr lang="en-US" dirty="0" smtClean="0"/>
              <a:t>";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%&gt;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&lt;b&gt;&lt;%= </a:t>
            </a:r>
            <a:r>
              <a:rPr lang="en-US" dirty="0" err="1" smtClean="0"/>
              <a:t>bookTitle</a:t>
            </a:r>
            <a:r>
              <a:rPr lang="en-US" dirty="0" smtClean="0"/>
              <a:t> %&gt;&lt;/b&gt;(&lt;%= author %&gt;)</a:t>
            </a:r>
            <a:r>
              <a:rPr lang="ko-KR" altLang="en-US" dirty="0" smtClean="0"/>
              <a:t>입니다</a:t>
            </a:r>
            <a:r>
              <a:rPr lang="en-US" dirty="0" smtClean="0"/>
              <a:t>.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&lt;/body&gt;</a:t>
            </a:r>
            <a:endParaRPr lang="ko-KR" alt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&lt;/html&gt;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715140" y="714356"/>
            <a:ext cx="1928794" cy="100013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설정 부분</a:t>
            </a:r>
            <a:endParaRPr lang="en-US" altLang="ko-KR" sz="1600" dirty="0" smtClean="0"/>
          </a:p>
          <a:p>
            <a:r>
              <a:rPr lang="en-US" sz="1600" dirty="0" err="1" smtClean="0"/>
              <a:t>JSP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페이지에 대한</a:t>
            </a:r>
            <a:endParaRPr lang="en-US" altLang="ko-KR" sz="1600" dirty="0" smtClean="0"/>
          </a:p>
          <a:p>
            <a:r>
              <a:rPr lang="ko-KR" altLang="en-US" sz="1600" dirty="0" smtClean="0"/>
              <a:t>설정 정보</a:t>
            </a:r>
            <a:endParaRPr lang="ko-KR" altLang="en-US" sz="1600" dirty="0"/>
          </a:p>
        </p:txBody>
      </p:sp>
      <p:cxnSp>
        <p:nvCxnSpPr>
          <p:cNvPr id="9" name="직선 연결선 8"/>
          <p:cNvCxnSpPr/>
          <p:nvPr/>
        </p:nvCxnSpPr>
        <p:spPr>
          <a:xfrm rot="5400000">
            <a:off x="4214810" y="3857628"/>
            <a:ext cx="4572032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72264" y="2928934"/>
            <a:ext cx="15600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생성 부분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 smtClean="0"/>
              <a:t>HTML </a:t>
            </a:r>
            <a:r>
              <a:rPr lang="ko-KR" altLang="en-US" sz="1600" dirty="0" smtClean="0"/>
              <a:t>코드 및 </a:t>
            </a:r>
            <a:endParaRPr lang="en-US" altLang="ko-KR" sz="1600" dirty="0" smtClean="0"/>
          </a:p>
          <a:p>
            <a:r>
              <a:rPr lang="en-US" altLang="ko-KR" sz="1600" dirty="0" err="1" smtClean="0"/>
              <a:t>JSP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스크립트</a:t>
            </a:r>
            <a:endParaRPr lang="ko-KR" altLang="en-US" sz="1600" dirty="0"/>
          </a:p>
        </p:txBody>
      </p:sp>
      <p:cxnSp>
        <p:nvCxnSpPr>
          <p:cNvPr id="14" name="직선 연결선 13"/>
          <p:cNvCxnSpPr/>
          <p:nvPr/>
        </p:nvCxnSpPr>
        <p:spPr>
          <a:xfrm rot="5400000">
            <a:off x="6429388" y="1285860"/>
            <a:ext cx="57150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페이지의 구성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 smtClean="0"/>
              <a:t>디렉티브</a:t>
            </a:r>
            <a:r>
              <a:rPr lang="en-US" dirty="0" smtClean="0"/>
              <a:t>(Directive)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스크립트</a:t>
            </a:r>
            <a:r>
              <a:rPr lang="en-US" dirty="0" smtClean="0"/>
              <a:t>: </a:t>
            </a:r>
            <a:r>
              <a:rPr lang="ko-KR" altLang="en-US" dirty="0" err="1" smtClean="0"/>
              <a:t>스크립트릿</a:t>
            </a:r>
            <a:r>
              <a:rPr lang="en-US" dirty="0" smtClean="0"/>
              <a:t>(</a:t>
            </a:r>
            <a:r>
              <a:rPr lang="en-US" dirty="0" err="1" smtClean="0"/>
              <a:t>Scriptlet</a:t>
            </a:r>
            <a:r>
              <a:rPr lang="en-US" dirty="0" smtClean="0"/>
              <a:t>), </a:t>
            </a:r>
            <a:r>
              <a:rPr lang="ko-KR" altLang="en-US" dirty="0" smtClean="0"/>
              <a:t>표현식</a:t>
            </a:r>
            <a:r>
              <a:rPr lang="en-US" dirty="0" smtClean="0"/>
              <a:t>(Expression), </a:t>
            </a:r>
            <a:r>
              <a:rPr lang="ko-KR" altLang="en-US" dirty="0" err="1" smtClean="0"/>
              <a:t>선언부</a:t>
            </a:r>
            <a:r>
              <a:rPr lang="en-US" dirty="0" smtClean="0"/>
              <a:t>(Declaration)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표현 언어</a:t>
            </a:r>
            <a:r>
              <a:rPr lang="en-US" dirty="0" smtClean="0"/>
              <a:t>(Expression Language)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기본 객체</a:t>
            </a:r>
            <a:r>
              <a:rPr lang="en-US" dirty="0" smtClean="0"/>
              <a:t>(Implicit Object)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정적인 데이터</a:t>
            </a:r>
          </a:p>
          <a:p>
            <a:pPr lvl="0"/>
            <a:r>
              <a:rPr lang="ko-KR" altLang="en-US" dirty="0" smtClean="0"/>
              <a:t>표준 액션 태그</a:t>
            </a:r>
            <a:r>
              <a:rPr lang="en-US" dirty="0" smtClean="0"/>
              <a:t>(Action Tag)</a:t>
            </a:r>
            <a:endParaRPr lang="ko-KR" altLang="en-US" dirty="0" smtClean="0"/>
          </a:p>
          <a:p>
            <a:r>
              <a:rPr lang="ko-KR" altLang="en-US" dirty="0" smtClean="0"/>
              <a:t>커스텀 태그</a:t>
            </a:r>
            <a:r>
              <a:rPr lang="en-US" dirty="0" smtClean="0"/>
              <a:t>(Custom Tag)</a:t>
            </a:r>
            <a:r>
              <a:rPr lang="ko-KR" altLang="en-US" dirty="0" smtClean="0"/>
              <a:t>와 표준 태그 라이브러리</a:t>
            </a:r>
            <a:r>
              <a:rPr lang="en-US" dirty="0" smtClean="0"/>
              <a:t>(</a:t>
            </a:r>
            <a:r>
              <a:rPr lang="en-US" dirty="0" err="1" smtClean="0"/>
              <a:t>JSTL</a:t>
            </a:r>
            <a:r>
              <a:rPr lang="en-US" dirty="0" smtClean="0"/>
              <a:t>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디렉티브</a:t>
            </a:r>
            <a:r>
              <a:rPr lang="en-US" altLang="ko-KR" dirty="0" smtClean="0"/>
              <a:t>(Directive)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설정 정보를 지정</a:t>
            </a:r>
            <a:endParaRPr lang="en-US" altLang="ko-KR" dirty="0" smtClean="0"/>
          </a:p>
          <a:p>
            <a:r>
              <a:rPr lang="ko-KR" altLang="en-US" dirty="0" err="1" smtClean="0"/>
              <a:t>디렉티브</a:t>
            </a:r>
            <a:r>
              <a:rPr lang="ko-KR" altLang="en-US" dirty="0" smtClean="0"/>
              <a:t> 구문</a:t>
            </a:r>
            <a:endParaRPr lang="en-US" altLang="ko-KR" dirty="0" smtClean="0"/>
          </a:p>
          <a:p>
            <a:pPr lvl="1"/>
            <a:r>
              <a:rPr lang="en-US" dirty="0" smtClean="0"/>
              <a:t>&lt;%@ </a:t>
            </a:r>
            <a:r>
              <a:rPr lang="ko-KR" altLang="en-US" dirty="0" err="1" smtClean="0"/>
              <a:t>디렉티브이름</a:t>
            </a:r>
            <a:r>
              <a:rPr lang="ko-KR" altLang="en-US" dirty="0" smtClean="0"/>
              <a:t> 속성</a:t>
            </a:r>
            <a:r>
              <a:rPr lang="en-US" dirty="0" smtClean="0"/>
              <a:t>1="</a:t>
            </a:r>
            <a:r>
              <a:rPr lang="ko-KR" altLang="en-US" dirty="0" smtClean="0"/>
              <a:t>값</a:t>
            </a:r>
            <a:r>
              <a:rPr lang="en-US" dirty="0" smtClean="0"/>
              <a:t>1" </a:t>
            </a:r>
            <a:r>
              <a:rPr lang="ko-KR" altLang="en-US" dirty="0" smtClean="0"/>
              <a:t>속성</a:t>
            </a:r>
            <a:r>
              <a:rPr lang="en-US" dirty="0" smtClean="0"/>
              <a:t>2="</a:t>
            </a:r>
            <a:r>
              <a:rPr lang="ko-KR" altLang="en-US" dirty="0" smtClean="0"/>
              <a:t>값</a:t>
            </a:r>
            <a:r>
              <a:rPr lang="en-US" dirty="0" smtClean="0"/>
              <a:t>2" ... %&gt;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en-US" dirty="0" smtClean="0"/>
              <a:t>&lt;%@ page </a:t>
            </a:r>
            <a:r>
              <a:rPr lang="en-US" dirty="0" err="1" smtClean="0"/>
              <a:t>contentType</a:t>
            </a:r>
            <a:r>
              <a:rPr lang="en-US" dirty="0" smtClean="0"/>
              <a:t> = "text/html; </a:t>
            </a:r>
            <a:r>
              <a:rPr lang="en-US" dirty="0" err="1" smtClean="0"/>
              <a:t>charset</a:t>
            </a:r>
            <a:r>
              <a:rPr lang="en-US" dirty="0" smtClean="0"/>
              <a:t>=</a:t>
            </a:r>
            <a:r>
              <a:rPr lang="en-US" dirty="0" err="1" smtClean="0"/>
              <a:t>euc-kr</a:t>
            </a:r>
            <a:r>
              <a:rPr lang="en-US" dirty="0" smtClean="0"/>
              <a:t>" %&gt;</a:t>
            </a:r>
          </a:p>
          <a:p>
            <a:r>
              <a:rPr lang="ko-KR" altLang="en-US" dirty="0" smtClean="0"/>
              <a:t>제공 </a:t>
            </a:r>
            <a:r>
              <a:rPr lang="ko-KR" altLang="en-US" dirty="0" err="1" smtClean="0"/>
              <a:t>디렉티브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page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지정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버퍼의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에러 페이지 등 정보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taglib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사용할 태그 라이브러리를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include : </a:t>
            </a:r>
            <a:r>
              <a:rPr lang="ko-KR" altLang="en-US" dirty="0" smtClean="0"/>
              <a:t>다른 문서를 포함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동적으로 출력 결과를 생성하기 위해 사용</a:t>
            </a:r>
            <a:endParaRPr lang="en-US" altLang="ko-KR" dirty="0" smtClean="0"/>
          </a:p>
          <a:p>
            <a:r>
              <a:rPr lang="ko-KR" altLang="en-US" dirty="0" smtClean="0"/>
              <a:t>스크립트 요소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표현식</a:t>
            </a:r>
            <a:r>
              <a:rPr lang="en-US" altLang="ko-KR" dirty="0" smtClean="0"/>
              <a:t>(Expression) - </a:t>
            </a:r>
            <a:r>
              <a:rPr lang="ko-KR" altLang="en-US" dirty="0" smtClean="0"/>
              <a:t>값을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스크립트릿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Scriptlet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자바 코드를 실행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선언부</a:t>
            </a:r>
            <a:r>
              <a:rPr lang="en-US" altLang="ko-KR" dirty="0" smtClean="0"/>
              <a:t>(Declaration) - </a:t>
            </a:r>
            <a:r>
              <a:rPr lang="ko-KR" altLang="en-US" dirty="0" smtClean="0"/>
              <a:t>자바 메서드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정의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객체</a:t>
            </a:r>
            <a:r>
              <a:rPr lang="en-US" altLang="ko-KR" dirty="0" smtClean="0"/>
              <a:t>(implicit object)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프로그래밍에 필요한 기능을 제공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ko-KR" altLang="en-US" dirty="0" smtClean="0"/>
              <a:t>에서 별도 선언 없이 사용 가능</a:t>
            </a:r>
            <a:endParaRPr lang="en-US" altLang="ko-KR" dirty="0" smtClean="0"/>
          </a:p>
          <a:p>
            <a:r>
              <a:rPr lang="ko-KR" altLang="en-US" dirty="0" smtClean="0"/>
              <a:t>주요 기본 객체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request : </a:t>
            </a:r>
            <a:r>
              <a:rPr lang="ko-KR" altLang="en-US" dirty="0" smtClean="0"/>
              <a:t>요청 정보를 구할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response : </a:t>
            </a:r>
            <a:r>
              <a:rPr lang="ko-KR" altLang="en-US" dirty="0" smtClean="0"/>
              <a:t>응답과 관련된 설정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헤더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쿠키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 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out : </a:t>
            </a:r>
            <a:r>
              <a:rPr lang="ko-KR" altLang="en-US" dirty="0" smtClean="0"/>
              <a:t>직접 응답을 출력할 때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ko-KR" altLang="en-US" dirty="0" smtClean="0"/>
              <a:t>세션 관리에 사용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정보를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클래스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버퍼 여부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세션 여부</a:t>
            </a:r>
            <a:endParaRPr lang="en-US" altLang="ko-KR" dirty="0" smtClean="0"/>
          </a:p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디렉티브의</a:t>
            </a:r>
            <a:r>
              <a:rPr lang="ko-KR" altLang="en-US" dirty="0" smtClean="0"/>
              <a:t> 작성 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</a:p>
          <a:p>
            <a:pPr lvl="1"/>
            <a:r>
              <a:rPr lang="en-US" altLang="ko-KR" dirty="0" smtClean="0"/>
              <a:t>&lt;%@ page import="</a:t>
            </a:r>
            <a:r>
              <a:rPr lang="en-US" altLang="ko-KR" dirty="0" err="1" smtClean="0"/>
              <a:t>java.util.Date</a:t>
            </a:r>
            <a:r>
              <a:rPr lang="en-US" altLang="ko-KR" dirty="0" smtClean="0"/>
              <a:t>" %&gt;</a:t>
            </a:r>
          </a:p>
          <a:p>
            <a:r>
              <a:rPr lang="ko-KR" altLang="en-US" dirty="0" smtClean="0"/>
              <a:t>주요 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contentType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가 생성할 문서의 타입을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import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페이지에서 사용할 자바 클래스를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session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세션을 사용할 지의 여부를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info : 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페이지에 대한 설명을 입력한다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에러가 발생할 때 보여 줄 페이지를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isErrorPage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에러 페이지인지의 여부를 지정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page </a:t>
            </a:r>
            <a:r>
              <a:rPr lang="ko-KR" altLang="en-US" dirty="0" err="1" smtClean="0"/>
              <a:t>디렉티브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속성과 캐릭터 셋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페이지가 생성할 문서의 타입을 지정</a:t>
            </a:r>
            <a:endParaRPr lang="en-US" altLang="ko-KR" dirty="0" smtClean="0"/>
          </a:p>
          <a:p>
            <a:r>
              <a:rPr lang="en-US" altLang="ko-KR" dirty="0" err="1" smtClean="0"/>
              <a:t>contentType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형식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TYPE: </a:t>
            </a:r>
            <a:r>
              <a:rPr lang="ko-KR" altLang="en-US" dirty="0" smtClean="0"/>
              <a:t>생성할 문서의 </a:t>
            </a:r>
            <a:r>
              <a:rPr lang="en-US" altLang="ko-KR" dirty="0" smtClean="0"/>
              <a:t>MIME </a:t>
            </a:r>
            <a:r>
              <a:rPr lang="ko-KR" altLang="en-US" dirty="0" smtClean="0"/>
              <a:t>타입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text/html, text/xml, text/plain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캐릭터 셋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응답 문서의 문자 </a:t>
            </a:r>
            <a:r>
              <a:rPr lang="ko-KR" altLang="en-US" dirty="0" err="1" smtClean="0"/>
              <a:t>인코딩</a:t>
            </a:r>
            <a:r>
              <a:rPr lang="ko-KR" altLang="en-US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EUC</a:t>
            </a:r>
            <a:r>
              <a:rPr lang="en-US" altLang="ko-KR" dirty="0" smtClean="0"/>
              <a:t>-KR, </a:t>
            </a:r>
            <a:r>
              <a:rPr lang="en-US" altLang="ko-KR" dirty="0" err="1" smtClean="0"/>
              <a:t>UTF</a:t>
            </a:r>
            <a:r>
              <a:rPr lang="en-US" altLang="ko-KR" dirty="0" smtClean="0"/>
              <a:t>-8, ISO-8859-1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dirty="0" smtClean="0"/>
              <a:t>설정 예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000100" y="1928802"/>
            <a:ext cx="3357586" cy="956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TYPE; </a:t>
            </a:r>
            <a:r>
              <a:rPr kumimoji="1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charset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=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캐릭터 셋</a:t>
            </a:r>
            <a:r>
              <a: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00100" y="5286388"/>
            <a:ext cx="67866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&lt;%@ page </a:t>
            </a:r>
            <a:r>
              <a:rPr lang="en-US" altLang="ko-KR" dirty="0" err="1" smtClean="0"/>
              <a:t>contentType</a:t>
            </a:r>
            <a:r>
              <a:rPr lang="en-US" altLang="ko-KR" dirty="0" smtClean="0"/>
              <a:t>="text/html; </a:t>
            </a:r>
            <a:r>
              <a:rPr lang="en-US" altLang="ko-KR" dirty="0" err="1" smtClean="0"/>
              <a:t>charset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euc-kr</a:t>
            </a:r>
            <a:r>
              <a:rPr lang="en-US" altLang="ko-KR" dirty="0" smtClean="0"/>
              <a:t>" %&gt;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1456</Words>
  <Application>Microsoft Office PowerPoint</Application>
  <PresentationFormat>화면 슬라이드 쇼(4:3)</PresentationFormat>
  <Paragraphs>314</Paragraphs>
  <Slides>25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JSP로 시작하는 웹 프로그래밍</vt:lpstr>
      <vt:lpstr>TOC</vt:lpstr>
      <vt:lpstr>JSP 코드의 일반적 구성</vt:lpstr>
      <vt:lpstr>JSP 페이지의 구성 요소</vt:lpstr>
      <vt:lpstr>디렉티브(Directive)</vt:lpstr>
      <vt:lpstr>스크립트 요소</vt:lpstr>
      <vt:lpstr>기본 객체(implicit object)</vt:lpstr>
      <vt:lpstr>page 디렉티브</vt:lpstr>
      <vt:lpstr>page 디렉티브: contentType 속성과 캐릭터 셋</vt:lpstr>
      <vt:lpstr>page 디렉티브: import 속성</vt:lpstr>
      <vt:lpstr>스크립트 요소</vt:lpstr>
      <vt:lpstr>스크립트릿(Scriptlet)</vt:lpstr>
      <vt:lpstr>표현식(Expression)</vt:lpstr>
      <vt:lpstr>선언부(Declaration)</vt:lpstr>
      <vt:lpstr>선언부와 파라미터 값 전달</vt:lpstr>
      <vt:lpstr>request 기본 객체</vt:lpstr>
      <vt:lpstr>request 기본 객체 - 주요 정보 제공 메서드</vt:lpstr>
      <vt:lpstr>요청 파라미터</vt:lpstr>
      <vt:lpstr>request 기본 객체 - 파라미터 읽기 메서드</vt:lpstr>
      <vt:lpstr>GET 방식(METHOD)/POST 방식(METHOD)</vt:lpstr>
      <vt:lpstr>파라미터 값의 인코딩/디코딩</vt:lpstr>
      <vt:lpstr>request 기본 객체 - 요청 헤더 정보 읽기</vt:lpstr>
      <vt:lpstr>response 기본 객체</vt:lpstr>
      <vt:lpstr>response 기본 객체 - 헤더 설정 메서드</vt:lpstr>
      <vt:lpstr>리다이렉트(Redirect)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Registered User</cp:lastModifiedBy>
  <cp:revision>40</cp:revision>
  <dcterms:created xsi:type="dcterms:W3CDTF">2006-10-05T04:04:58Z</dcterms:created>
  <dcterms:modified xsi:type="dcterms:W3CDTF">2016-05-17T00:13:54Z</dcterms:modified>
</cp:coreProperties>
</file>