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데이터베이스 </a:t>
            </a:r>
            <a:r>
              <a:rPr lang="ko-KR" altLang="en-US" dirty="0" smtClean="0"/>
              <a:t>프로그래밍 기초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삽입 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새로운 레코드를 삽입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칼럼에 대해 값을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칼럼 목록을 지정하지 않은 경우 </a:t>
            </a:r>
            <a:r>
              <a:rPr lang="en-US" altLang="ko-KR" dirty="0" smtClean="0"/>
              <a:t>values </a:t>
            </a:r>
            <a:r>
              <a:rPr lang="ko-KR" altLang="en-US" dirty="0" smtClean="0"/>
              <a:t>에 모든 칼럼에 대한 값을 지정 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500174"/>
            <a:ext cx="65722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insert into [</a:t>
            </a:r>
            <a:r>
              <a:rPr lang="ko-KR" altLang="en-US" dirty="0" smtClean="0"/>
              <a:t>테이블이름</a:t>
            </a:r>
            <a:r>
              <a:rPr lang="en-US" dirty="0" smtClean="0"/>
              <a:t>] ([</a:t>
            </a:r>
            <a:r>
              <a:rPr lang="ko-KR" altLang="en-US" dirty="0" smtClean="0"/>
              <a:t>칼럼</a:t>
            </a:r>
            <a:r>
              <a:rPr lang="en-US" dirty="0" smtClean="0"/>
              <a:t>1], [</a:t>
            </a:r>
            <a:r>
              <a:rPr lang="ko-KR" altLang="en-US" dirty="0" smtClean="0"/>
              <a:t>칼럼</a:t>
            </a:r>
            <a:r>
              <a:rPr lang="en-US" dirty="0" smtClean="0"/>
              <a:t>2], .., [</a:t>
            </a:r>
            <a:r>
              <a:rPr lang="ko-KR" altLang="en-US" dirty="0" smtClean="0"/>
              <a:t>칼럼</a:t>
            </a:r>
            <a:r>
              <a:rPr lang="en-US" dirty="0" smtClean="0"/>
              <a:t>n]) </a:t>
            </a:r>
            <a:endParaRPr lang="ko-KR" altLang="en-US" dirty="0" smtClean="0"/>
          </a:p>
          <a:p>
            <a:r>
              <a:rPr lang="en-US" dirty="0" smtClean="0"/>
              <a:t>values ([</a:t>
            </a:r>
            <a:r>
              <a:rPr lang="ko-KR" altLang="en-US" dirty="0" smtClean="0"/>
              <a:t>값</a:t>
            </a:r>
            <a:r>
              <a:rPr lang="en-US" dirty="0" smtClean="0"/>
              <a:t>1], [</a:t>
            </a:r>
            <a:r>
              <a:rPr lang="ko-KR" altLang="en-US" dirty="0" smtClean="0"/>
              <a:t>값</a:t>
            </a:r>
            <a:r>
              <a:rPr lang="en-US" dirty="0" smtClean="0"/>
              <a:t>2], .., [</a:t>
            </a:r>
            <a:r>
              <a:rPr lang="ko-KR" altLang="en-US" dirty="0" smtClean="0"/>
              <a:t>값</a:t>
            </a:r>
            <a:r>
              <a:rPr lang="en-US" dirty="0" smtClean="0"/>
              <a:t>n])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57224" y="4143380"/>
            <a:ext cx="65722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insert into MEMBER (MEMBERID, PASSWORD, NAME)</a:t>
            </a:r>
          </a:p>
          <a:p>
            <a:r>
              <a:rPr lang="en-US" altLang="ko-KR" dirty="0" smtClean="0"/>
              <a:t>values ('</a:t>
            </a:r>
            <a:r>
              <a:rPr lang="en-US" altLang="ko-KR" dirty="0" err="1" smtClean="0"/>
              <a:t>madvirus</a:t>
            </a:r>
            <a:r>
              <a:rPr lang="en-US" altLang="ko-KR" dirty="0" smtClean="0"/>
              <a:t>', '1234', '</a:t>
            </a:r>
            <a:r>
              <a:rPr lang="ko-KR" altLang="en-US" dirty="0" smtClean="0"/>
              <a:t>최범균</a:t>
            </a:r>
            <a:r>
              <a:rPr lang="en-US" altLang="ko-KR" dirty="0" smtClean="0"/>
              <a:t>');</a:t>
            </a:r>
            <a:endParaRPr lang="en-US" altLang="ko-K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조회 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1"/>
            <a:r>
              <a:rPr lang="en-US" dirty="0" smtClean="0"/>
              <a:t>select [</a:t>
            </a:r>
            <a:r>
              <a:rPr lang="ko-KR" altLang="en-US" dirty="0" smtClean="0"/>
              <a:t>칼럼</a:t>
            </a:r>
            <a:r>
              <a:rPr lang="en-US" dirty="0" smtClean="0"/>
              <a:t>1], [</a:t>
            </a:r>
            <a:r>
              <a:rPr lang="ko-KR" altLang="en-US" dirty="0" smtClean="0"/>
              <a:t>칼럼</a:t>
            </a:r>
            <a:r>
              <a:rPr lang="en-US" dirty="0" smtClean="0"/>
              <a:t>2], ..., [</a:t>
            </a:r>
            <a:r>
              <a:rPr lang="ko-KR" altLang="en-US" dirty="0" smtClean="0"/>
              <a:t>칼럼</a:t>
            </a:r>
            <a:r>
              <a:rPr lang="en-US" dirty="0" smtClean="0"/>
              <a:t>n] from [</a:t>
            </a:r>
            <a:r>
              <a:rPr lang="ko-KR" altLang="en-US" dirty="0" smtClean="0"/>
              <a:t>테이블이름</a:t>
            </a:r>
            <a:r>
              <a:rPr lang="en-US" dirty="0" smtClean="0"/>
              <a:t>]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r>
              <a:rPr lang="en-US" dirty="0" smtClean="0"/>
              <a:t>select MEMBERID, NAME from MEMBER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where </a:t>
            </a:r>
            <a:r>
              <a:rPr lang="ko-KR" altLang="en-US" dirty="0" smtClean="0"/>
              <a:t>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조건에 맞는 레코드 검색</a:t>
            </a:r>
            <a:endParaRPr lang="en-US" altLang="ko-KR" dirty="0" smtClean="0"/>
          </a:p>
          <a:p>
            <a:pPr lvl="2"/>
            <a:r>
              <a:rPr lang="en-US" dirty="0" smtClean="0"/>
              <a:t>select * from MEMBER where NAME = '</a:t>
            </a:r>
            <a:r>
              <a:rPr lang="ko-KR" altLang="en-US" dirty="0" smtClean="0"/>
              <a:t>최범균</a:t>
            </a:r>
            <a:r>
              <a:rPr lang="en-US" dirty="0" smtClean="0"/>
              <a:t>'</a:t>
            </a:r>
          </a:p>
          <a:p>
            <a:pPr lvl="1"/>
            <a:r>
              <a:rPr lang="en-US" altLang="ko-KR" dirty="0" smtClean="0"/>
              <a:t>and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or</a:t>
            </a:r>
            <a:r>
              <a:rPr lang="ko-KR" altLang="en-US" dirty="0" smtClean="0"/>
              <a:t>로 다양한 조건 지정 가능</a:t>
            </a:r>
            <a:endParaRPr lang="en-US" altLang="ko-KR" dirty="0" smtClean="0"/>
          </a:p>
          <a:p>
            <a:pPr lvl="2"/>
            <a:r>
              <a:rPr lang="en-US" dirty="0" smtClean="0"/>
              <a:t>where NAME = '</a:t>
            </a:r>
            <a:r>
              <a:rPr lang="ko-KR" altLang="en-US" dirty="0" smtClean="0"/>
              <a:t>최범균</a:t>
            </a:r>
            <a:r>
              <a:rPr lang="en-US" dirty="0" smtClean="0"/>
              <a:t>' and EMAIL = 'madvirus@madvirus.net'</a:t>
            </a:r>
          </a:p>
          <a:p>
            <a:pPr lvl="1"/>
            <a:r>
              <a:rPr lang="ko-KR" altLang="en-US" dirty="0" smtClean="0"/>
              <a:t>주요 </a:t>
            </a:r>
            <a:r>
              <a:rPr lang="ko-KR" altLang="en-US" dirty="0" err="1" smtClean="0"/>
              <a:t>비교문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=, &lt;&gt;, &gt;=, &gt;, &lt;=, &lt;</a:t>
            </a:r>
          </a:p>
          <a:p>
            <a:pPr lvl="2"/>
            <a:r>
              <a:rPr lang="en-US" altLang="ko-KR" dirty="0" smtClean="0"/>
              <a:t>is null, is not null, like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조회 쿼리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order by</a:t>
            </a:r>
            <a:r>
              <a:rPr lang="ko-KR" altLang="en-US" dirty="0" smtClean="0"/>
              <a:t>를 이용한 조회 정렬 순서 지정</a:t>
            </a:r>
            <a:endParaRPr lang="en-US" altLang="ko-KR" dirty="0" smtClean="0"/>
          </a:p>
          <a:p>
            <a:pPr lvl="1"/>
            <a:r>
              <a:rPr lang="en-US" dirty="0" smtClean="0"/>
              <a:t>select .. from [</a:t>
            </a:r>
            <a:r>
              <a:rPr lang="ko-KR" altLang="en-US" dirty="0" smtClean="0"/>
              <a:t>테이블이름</a:t>
            </a:r>
            <a:r>
              <a:rPr lang="en-US" dirty="0" smtClean="0"/>
              <a:t>] where [</a:t>
            </a:r>
            <a:r>
              <a:rPr lang="ko-KR" altLang="en-US" dirty="0" err="1" smtClean="0"/>
              <a:t>조건절</a:t>
            </a:r>
            <a:r>
              <a:rPr lang="en-US" dirty="0" smtClean="0"/>
              <a:t>] </a:t>
            </a:r>
            <a:br>
              <a:rPr lang="en-US" dirty="0" smtClean="0"/>
            </a:br>
            <a:r>
              <a:rPr lang="en-US" dirty="0" smtClean="0"/>
              <a:t>order by [</a:t>
            </a:r>
            <a:r>
              <a:rPr lang="ko-KR" altLang="en-US" dirty="0" smtClean="0"/>
              <a:t>칼럼</a:t>
            </a:r>
            <a:r>
              <a:rPr lang="en-US" dirty="0" smtClean="0"/>
              <a:t>1] </a:t>
            </a:r>
            <a:r>
              <a:rPr lang="en-US" dirty="0" err="1" smtClean="0"/>
              <a:t>asc</a:t>
            </a:r>
            <a:r>
              <a:rPr lang="en-US" dirty="0" smtClean="0"/>
              <a:t>, [</a:t>
            </a:r>
            <a:r>
              <a:rPr lang="ko-KR" altLang="en-US" dirty="0" smtClean="0"/>
              <a:t>칼럼</a:t>
            </a:r>
            <a:r>
              <a:rPr lang="en-US" dirty="0" smtClean="0"/>
              <a:t>2] </a:t>
            </a:r>
            <a:r>
              <a:rPr lang="en-US" dirty="0" err="1" smtClean="0"/>
              <a:t>desc</a:t>
            </a:r>
            <a:r>
              <a:rPr lang="en-US" dirty="0" smtClean="0"/>
              <a:t>, ...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집합 관련 함수</a:t>
            </a:r>
            <a:endParaRPr lang="en-US" altLang="ko-KR" dirty="0" smtClean="0"/>
          </a:p>
          <a:p>
            <a:pPr lvl="1"/>
            <a:r>
              <a:rPr lang="en-US" dirty="0" smtClean="0"/>
              <a:t>select max(SALARY), min(SALARY), sum(SALARY) from ...</a:t>
            </a:r>
          </a:p>
          <a:p>
            <a:pPr lvl="2"/>
            <a:r>
              <a:rPr lang="en-US" altLang="ko-KR" dirty="0" smtClean="0"/>
              <a:t>max() - </a:t>
            </a:r>
            <a:r>
              <a:rPr lang="ko-KR" altLang="en-US" dirty="0" smtClean="0"/>
              <a:t>최대값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min() - </a:t>
            </a:r>
            <a:r>
              <a:rPr lang="ko-KR" altLang="en-US" dirty="0" smtClean="0"/>
              <a:t>최소값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sum() - </a:t>
            </a:r>
            <a:r>
              <a:rPr lang="ko-KR" altLang="en-US" dirty="0" smtClean="0"/>
              <a:t>합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수정 쿼리</a:t>
            </a:r>
            <a:endParaRPr lang="en-US" altLang="ko-KR" dirty="0" smtClean="0"/>
          </a:p>
          <a:p>
            <a:pPr lvl="1"/>
            <a:r>
              <a:rPr lang="en-US" dirty="0" smtClean="0"/>
              <a:t>update [</a:t>
            </a:r>
            <a:r>
              <a:rPr lang="ko-KR" altLang="en-US" dirty="0" smtClean="0"/>
              <a:t>테이블이름</a:t>
            </a:r>
            <a:r>
              <a:rPr lang="en-US" dirty="0" smtClean="0"/>
              <a:t>] set [</a:t>
            </a:r>
            <a:r>
              <a:rPr lang="ko-KR" altLang="en-US" dirty="0" smtClean="0"/>
              <a:t>칼럼</a:t>
            </a:r>
            <a:r>
              <a:rPr lang="en-US" dirty="0" smtClean="0"/>
              <a:t>1]=[</a:t>
            </a:r>
            <a:r>
              <a:rPr lang="ko-KR" altLang="en-US" dirty="0" smtClean="0"/>
              <a:t>값</a:t>
            </a:r>
            <a:r>
              <a:rPr lang="en-US" dirty="0" smtClean="0"/>
              <a:t>1], [</a:t>
            </a:r>
            <a:r>
              <a:rPr lang="ko-KR" altLang="en-US" dirty="0" smtClean="0"/>
              <a:t>칼럼</a:t>
            </a:r>
            <a:r>
              <a:rPr lang="en-US" dirty="0" smtClean="0"/>
              <a:t>2]=[</a:t>
            </a:r>
            <a:r>
              <a:rPr lang="ko-KR" altLang="en-US" dirty="0" smtClean="0"/>
              <a:t>값</a:t>
            </a:r>
            <a:r>
              <a:rPr lang="en-US" dirty="0" smtClean="0"/>
              <a:t>2], .. where [</a:t>
            </a:r>
            <a:r>
              <a:rPr lang="ko-KR" altLang="en-US" dirty="0" err="1" smtClean="0"/>
              <a:t>조건절</a:t>
            </a:r>
            <a:r>
              <a:rPr lang="en-US" dirty="0" smtClean="0"/>
              <a:t>]</a:t>
            </a:r>
          </a:p>
          <a:p>
            <a:pPr lvl="1"/>
            <a:r>
              <a:rPr lang="en-US" altLang="ko-KR" dirty="0" smtClean="0"/>
              <a:t>where</a:t>
            </a:r>
            <a:r>
              <a:rPr lang="ko-KR" altLang="en-US" dirty="0" smtClean="0"/>
              <a:t>절을 사용하지 않을 경우 모든 레코드가 수정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삭제 쿼리</a:t>
            </a:r>
            <a:endParaRPr lang="en-US" altLang="ko-KR" dirty="0" smtClean="0"/>
          </a:p>
          <a:p>
            <a:pPr lvl="1"/>
            <a:r>
              <a:rPr lang="en-US" dirty="0" smtClean="0"/>
              <a:t>delete from [</a:t>
            </a:r>
            <a:r>
              <a:rPr lang="ko-KR" altLang="en-US" dirty="0" smtClean="0"/>
              <a:t>테이블이름</a:t>
            </a:r>
            <a:r>
              <a:rPr lang="en-US" dirty="0" smtClean="0"/>
              <a:t>] where [</a:t>
            </a:r>
            <a:r>
              <a:rPr lang="ko-KR" altLang="en-US" dirty="0" err="1" smtClean="0"/>
              <a:t>조건절</a:t>
            </a:r>
            <a:r>
              <a:rPr lang="en-US" dirty="0" smtClean="0"/>
              <a:t>]</a:t>
            </a:r>
          </a:p>
          <a:p>
            <a:pPr lvl="1"/>
            <a:r>
              <a:rPr lang="en-US" altLang="ko-KR" dirty="0" smtClean="0"/>
              <a:t>where </a:t>
            </a:r>
            <a:r>
              <a:rPr lang="ko-KR" altLang="en-US" dirty="0" smtClean="0"/>
              <a:t>절을 사용하지 않을 경우 모든 레코드가 삭제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개 이상의 테이블로부터 관련 있는 데이터를 읽어올 때 사용</a:t>
            </a:r>
            <a:endParaRPr lang="en-US" altLang="ko-KR" dirty="0" smtClean="0"/>
          </a:p>
          <a:p>
            <a:r>
              <a:rPr lang="ko-KR" altLang="en-US" dirty="0" smtClean="0"/>
              <a:t>기본 구문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조인 사용에 따른 장단점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다수의 테이블을 한번에 조회할 때 유용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조인이 복잡해 질수록 조회 속도가 느려질 가능성 높음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복잡한 인덱스 설계 등을 필요로 함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85786" y="5929330"/>
            <a:ext cx="623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inner join, outer join </a:t>
            </a:r>
            <a:r>
              <a:rPr lang="ko-KR" altLang="en-US" dirty="0" smtClean="0"/>
              <a:t>과 같은 내용은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관련 서적 참고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28662" y="2285992"/>
            <a:ext cx="6786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select A. </a:t>
            </a:r>
            <a:r>
              <a:rPr lang="ko-KR" altLang="en-US" dirty="0" smtClean="0"/>
              <a:t>칼럼</a:t>
            </a:r>
            <a:r>
              <a:rPr lang="en-US" dirty="0" smtClean="0"/>
              <a:t>1, A. </a:t>
            </a:r>
            <a:r>
              <a:rPr lang="ko-KR" altLang="en-US" dirty="0" smtClean="0"/>
              <a:t>칼럼</a:t>
            </a:r>
            <a:r>
              <a:rPr lang="en-US" dirty="0" smtClean="0"/>
              <a:t>2, B. </a:t>
            </a:r>
            <a:r>
              <a:rPr lang="ko-KR" altLang="en-US" dirty="0" smtClean="0"/>
              <a:t>칼럼</a:t>
            </a:r>
            <a:r>
              <a:rPr lang="en-US" dirty="0" smtClean="0"/>
              <a:t>3, B. </a:t>
            </a:r>
            <a:r>
              <a:rPr lang="ko-KR" altLang="en-US" dirty="0" smtClean="0"/>
              <a:t>칼럼</a:t>
            </a:r>
            <a:r>
              <a:rPr lang="en-US" dirty="0" smtClean="0"/>
              <a:t>4</a:t>
            </a:r>
            <a:endParaRPr lang="ko-KR" altLang="en-US" dirty="0" smtClean="0"/>
          </a:p>
          <a:p>
            <a:r>
              <a:rPr lang="en-US" dirty="0" smtClean="0"/>
              <a:t>from [</a:t>
            </a:r>
            <a:r>
              <a:rPr lang="ko-KR" altLang="en-US" dirty="0" smtClean="0"/>
              <a:t>테이블</a:t>
            </a:r>
            <a:r>
              <a:rPr lang="en-US" dirty="0" smtClean="0"/>
              <a:t>1] as A, [</a:t>
            </a:r>
            <a:r>
              <a:rPr lang="ko-KR" altLang="en-US" dirty="0" smtClean="0"/>
              <a:t>테이블</a:t>
            </a:r>
            <a:r>
              <a:rPr lang="en-US" dirty="0" smtClean="0"/>
              <a:t>2] as B</a:t>
            </a:r>
            <a:endParaRPr lang="ko-KR" altLang="en-US" dirty="0" smtClean="0"/>
          </a:p>
          <a:p>
            <a:r>
              <a:rPr lang="en-US" dirty="0" smtClean="0"/>
              <a:t>where A.[ </a:t>
            </a:r>
            <a:r>
              <a:rPr lang="ko-KR" altLang="en-US" dirty="0" smtClean="0"/>
              <a:t>칼럼</a:t>
            </a:r>
            <a:r>
              <a:rPr lang="en-US" dirty="0" smtClean="0"/>
              <a:t>x] = B.[ </a:t>
            </a:r>
            <a:r>
              <a:rPr lang="ko-KR" altLang="en-US" dirty="0" smtClean="0"/>
              <a:t>칼럼</a:t>
            </a:r>
            <a:r>
              <a:rPr lang="en-US" dirty="0" smtClean="0"/>
              <a:t>y]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Java Database Connectivity</a:t>
            </a:r>
          </a:p>
          <a:p>
            <a:r>
              <a:rPr lang="ko-KR" altLang="en-US" dirty="0" smtClean="0"/>
              <a:t>자바에서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프로그래밍을 하기 위해 사용되는 </a:t>
            </a:r>
            <a:r>
              <a:rPr lang="en-US" altLang="ko-KR" dirty="0" smtClean="0"/>
              <a:t>API</a:t>
            </a:r>
          </a:p>
          <a:p>
            <a:r>
              <a:rPr lang="en-US" altLang="ko-KR" dirty="0" smtClean="0"/>
              <a:t>JDBC API </a:t>
            </a:r>
            <a:r>
              <a:rPr lang="ko-KR" altLang="en-US" dirty="0" smtClean="0"/>
              <a:t>사용 어플리케이션의 기본 구성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JDBC </a:t>
            </a:r>
            <a:r>
              <a:rPr lang="ko-KR" altLang="en-US" dirty="0" smtClean="0"/>
              <a:t>드라이버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 알맞은 클라이언트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보통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파일 형태로 제공</a:t>
            </a:r>
            <a:endParaRPr lang="ko-KR" altLang="en-US" dirty="0"/>
          </a:p>
        </p:txBody>
      </p:sp>
      <p:pic>
        <p:nvPicPr>
          <p:cNvPr id="3074" name="Picture 2" descr="fig12-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357430"/>
            <a:ext cx="442912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프로그래밍 코딩 스타일</a:t>
            </a:r>
            <a:endParaRPr lang="ko-KR" altLang="en-US" dirty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357190" y="857232"/>
            <a:ext cx="8215338" cy="547842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1. JDBC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드라이버 로딩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Class.forName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("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com.mysql.jdbc.Driver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");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Connection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null; Statement stmt = null;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ResultSet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rs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null;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try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2.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데이터베이스 커넥션 생성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DriverManager.getConnection</a:t>
            </a:r>
            <a:r>
              <a:rPr kumimoji="1" lang="en-US" altLang="ko-KR" sz="1400" b="1" dirty="0" smtClean="0">
                <a:latin typeface="+mn-ea"/>
                <a:cs typeface="Times New Roman" pitchFamily="18" charset="0"/>
              </a:rPr>
              <a:t>(""</a:t>
            </a:r>
            <a:r>
              <a:rPr kumimoji="1" lang="en-US" altLang="ko-KR" sz="1400" b="1" dirty="0" err="1" smtClean="0">
                <a:latin typeface="+mn-ea"/>
                <a:cs typeface="Times New Roman" pitchFamily="18" charset="0"/>
              </a:rPr>
              <a:t>jdbc:mysql</a:t>
            </a:r>
            <a:r>
              <a:rPr kumimoji="1" lang="en-US" altLang="ko-KR" sz="1400" b="1" dirty="0" smtClean="0">
                <a:latin typeface="+mn-ea"/>
                <a:cs typeface="Times New Roman" pitchFamily="18" charset="0"/>
              </a:rPr>
              <a:t>://localhost:3306/chap12",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"user", "pass");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3. Statement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생성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stmt =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conn.createStatement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4.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쿼리 실행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rs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stmt.executeQuery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400" dirty="0" smtClean="0">
                <a:latin typeface="+mn-ea"/>
                <a:cs typeface="Times New Roman" pitchFamily="18" charset="0"/>
              </a:rPr>
              <a:t>"select * from MEMBER order by MEMBERID"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5.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쿼리 실행 결과 출력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while(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rs.next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())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            String name =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rs.getString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(1);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 catch(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SQLException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ex)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ex.printStackTrace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 finally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6.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사용한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Statement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종료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if 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rs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!= null) try {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rs.close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 } catch(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SQLException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ex) {}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if (stmt != null) try {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stmt.close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} catch(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SQLException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ex) {}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7.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커넥션 종료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if 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!= null) try {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conn.close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} catch(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SQLException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ex) {}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드라이버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DBMS</a:t>
            </a:r>
            <a:r>
              <a:rPr lang="ko-KR" altLang="en-US" dirty="0" smtClean="0"/>
              <a:t>와 통신을 담당하는 자바 클래스</a:t>
            </a:r>
            <a:endParaRPr lang="en-US" altLang="ko-KR" dirty="0" smtClean="0"/>
          </a:p>
          <a:p>
            <a:r>
              <a:rPr lang="en-US" altLang="ko-KR" dirty="0" smtClean="0"/>
              <a:t>DBMS</a:t>
            </a:r>
            <a:r>
              <a:rPr lang="ko-KR" altLang="en-US" dirty="0" smtClean="0"/>
              <a:t> 별로 알맞은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드라이버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보통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파일로 제공</a:t>
            </a:r>
            <a:endParaRPr lang="en-US" altLang="ko-KR" dirty="0" smtClean="0"/>
          </a:p>
          <a:p>
            <a:r>
              <a:rPr lang="en-US" altLang="ko-KR" dirty="0" smtClean="0"/>
              <a:t>JDBC </a:t>
            </a:r>
            <a:r>
              <a:rPr lang="ko-KR" altLang="en-US" dirty="0" smtClean="0"/>
              <a:t>드라이버 로딩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DBMS</a:t>
            </a:r>
            <a:r>
              <a:rPr lang="ko-KR" altLang="en-US" dirty="0" smtClean="0"/>
              <a:t>와 통신하기 위해서는 먼저 로딩해 주어야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로딩 코드</a:t>
            </a:r>
            <a:endParaRPr lang="en-US" altLang="ko-KR" dirty="0" smtClean="0"/>
          </a:p>
          <a:p>
            <a:pPr lvl="2"/>
            <a:r>
              <a:rPr lang="en-US" dirty="0" err="1" smtClean="0"/>
              <a:t>Class.forName</a:t>
            </a:r>
            <a:r>
              <a:rPr lang="en-US" dirty="0" smtClean="0"/>
              <a:t>("JDBC</a:t>
            </a:r>
            <a:r>
              <a:rPr lang="ko-KR" altLang="en-US" dirty="0" smtClean="0"/>
              <a:t>드라이버 클래스의 완전한 이름</a:t>
            </a:r>
            <a:r>
              <a:rPr lang="en-US" dirty="0" smtClean="0"/>
              <a:t>");</a:t>
            </a:r>
          </a:p>
          <a:p>
            <a:pPr lvl="1"/>
            <a:r>
              <a:rPr lang="ko-KR" altLang="en-US" dirty="0" smtClean="0"/>
              <a:t>주요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드라이버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MySQL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com.mysql.jdbc.Driver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오라클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oracle.jdbc.driver.OracleDriver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MS SQL 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com.microsoft.sqlserver.jdbc.SQLServerDriver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URL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DBMS</a:t>
            </a:r>
            <a:r>
              <a:rPr lang="ko-KR" altLang="en-US" dirty="0" smtClean="0"/>
              <a:t>와의 연결을 위한 식별 값</a:t>
            </a:r>
            <a:endParaRPr lang="en-US" altLang="ko-KR" dirty="0" smtClean="0"/>
          </a:p>
          <a:p>
            <a:r>
              <a:rPr lang="en-US" altLang="ko-KR" dirty="0" smtClean="0"/>
              <a:t>JDBC </a:t>
            </a:r>
            <a:r>
              <a:rPr lang="ko-KR" altLang="en-US" dirty="0" smtClean="0"/>
              <a:t>드라이버에 따라 형식 다름</a:t>
            </a:r>
            <a:endParaRPr lang="en-US" altLang="ko-KR" dirty="0" smtClean="0"/>
          </a:p>
          <a:p>
            <a:r>
              <a:rPr lang="ko-KR" altLang="en-US" dirty="0" smtClean="0"/>
              <a:t>일반적인 구성</a:t>
            </a:r>
            <a:endParaRPr lang="en-US" altLang="ko-KR" dirty="0" smtClean="0"/>
          </a:p>
          <a:p>
            <a:pPr lvl="1"/>
            <a:r>
              <a:rPr lang="en-US" dirty="0" err="1" smtClean="0"/>
              <a:t>jdbc</a:t>
            </a:r>
            <a:r>
              <a:rPr lang="en-US" dirty="0" smtClean="0"/>
              <a:t>:[DBMS]:[</a:t>
            </a:r>
            <a:r>
              <a:rPr lang="ko-KR" altLang="en-US" dirty="0" err="1" smtClean="0"/>
              <a:t>데이터베이스식별자</a:t>
            </a:r>
            <a:r>
              <a:rPr lang="en-US" dirty="0" smtClean="0"/>
              <a:t>]</a:t>
            </a:r>
          </a:p>
          <a:p>
            <a:r>
              <a:rPr lang="ko-KR" altLang="en-US" dirty="0" smtClean="0"/>
              <a:t>주요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JDBC URL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MySQL</a:t>
            </a:r>
            <a:r>
              <a:rPr lang="en-US" altLang="ko-KR" dirty="0" smtClean="0"/>
              <a:t> : </a:t>
            </a:r>
            <a:r>
              <a:rPr lang="en-US" dirty="0" err="1" smtClean="0"/>
              <a:t>jdbc:mysql</a:t>
            </a:r>
            <a:r>
              <a:rPr lang="en-US" dirty="0" smtClean="0"/>
              <a:t>://HOST[:PORT]/DBNAME[?</a:t>
            </a:r>
            <a:r>
              <a:rPr lang="en-US" dirty="0" err="1" smtClean="0"/>
              <a:t>param</a:t>
            </a:r>
            <a:r>
              <a:rPr lang="en-US" dirty="0" smtClean="0"/>
              <a:t>=value&amp;param1=value2&amp;...]</a:t>
            </a:r>
          </a:p>
          <a:p>
            <a:pPr lvl="1"/>
            <a:r>
              <a:rPr lang="en-US" altLang="ko-KR" dirty="0" smtClean="0"/>
              <a:t>Oracle: </a:t>
            </a:r>
            <a:r>
              <a:rPr lang="en-US" dirty="0" err="1" smtClean="0"/>
              <a:t>jdbc:oracle:thin</a:t>
            </a:r>
            <a:r>
              <a:rPr lang="en-US" dirty="0" smtClean="0"/>
              <a:t>:@HOST:PORT:SID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MS SQL : </a:t>
            </a:r>
            <a:r>
              <a:rPr lang="en-US" altLang="ko-KR" dirty="0" err="1" smtClean="0"/>
              <a:t>jdbc:sqlserver</a:t>
            </a:r>
            <a:r>
              <a:rPr lang="en-US" altLang="ko-KR" dirty="0" smtClean="0"/>
              <a:t>://HOST[:PORT];</a:t>
            </a:r>
            <a:r>
              <a:rPr lang="en-US" altLang="ko-KR" dirty="0" err="1" smtClean="0"/>
              <a:t>databaseName</a:t>
            </a:r>
            <a:r>
              <a:rPr lang="en-US" altLang="ko-KR" dirty="0" smtClean="0"/>
              <a:t>=DB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연결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DriverManager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Connection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DriverManager.getConnection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jdbcURL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DriverManager.getConnection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jdbcURL</a:t>
            </a:r>
            <a:r>
              <a:rPr lang="en-US" altLang="ko-KR" dirty="0" smtClean="0"/>
              <a:t>, String user, String password)</a:t>
            </a:r>
          </a:p>
          <a:p>
            <a:r>
              <a:rPr lang="ko-KR" altLang="en-US" dirty="0" smtClean="0"/>
              <a:t>일반적인 코드 구성</a:t>
            </a:r>
            <a:endParaRPr lang="ko-KR" altLang="en-US" dirty="0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857224" y="3000372"/>
            <a:ext cx="7358114" cy="3108543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Connection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null;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try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String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jdbcDriver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"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jdbc:mysql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://localhost:3306/chap11?" +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            "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useUnicode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=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true&amp;characterEncoding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=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euc-kr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";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String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dbUser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"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jspexam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";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String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dbPass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"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jspex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";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DriverManager.getConnection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jdbcDriver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dbUser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dbPass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...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 catch(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SQLException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ex)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//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에러 발생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 finally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if (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!= null) try {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conn.close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 } catch(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SQLException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ex) {}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 기초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DB,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주요키</a:t>
            </a:r>
            <a:endParaRPr lang="en-US" altLang="ko-KR" dirty="0" smtClean="0"/>
          </a:p>
          <a:p>
            <a:r>
              <a:rPr lang="en-US" altLang="ko-KR" dirty="0" smtClean="0"/>
              <a:t>SQL </a:t>
            </a:r>
            <a:r>
              <a:rPr lang="ko-KR" altLang="en-US" dirty="0" smtClean="0"/>
              <a:t>기초</a:t>
            </a:r>
            <a:endParaRPr lang="en-US" altLang="ko-KR" dirty="0" smtClean="0"/>
          </a:p>
          <a:p>
            <a:r>
              <a:rPr lang="en-US" altLang="ko-KR" dirty="0" smtClean="0"/>
              <a:t>JDBC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r>
              <a:rPr lang="ko-KR" altLang="en-US" dirty="0" smtClean="0"/>
              <a:t>커넥션 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Statement</a:t>
            </a:r>
            <a:r>
              <a:rPr lang="ko-KR" altLang="en-US" dirty="0" smtClean="0"/>
              <a:t>를 이용한 쿼리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Connection.createStatement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Statement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Statement</a:t>
            </a:r>
            <a:r>
              <a:rPr lang="ko-KR" altLang="en-US" dirty="0" smtClean="0"/>
              <a:t>가 제공하는 메서드로 쿼리 실행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executeQuery</a:t>
            </a:r>
            <a:r>
              <a:rPr lang="en-US" altLang="ko-KR" dirty="0" smtClean="0"/>
              <a:t>(String query) - SELECT </a:t>
            </a:r>
            <a:r>
              <a:rPr lang="ko-KR" altLang="en-US" dirty="0" smtClean="0"/>
              <a:t>쿼리를 실행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executeUpdate</a:t>
            </a:r>
            <a:r>
              <a:rPr lang="en-US" altLang="ko-KR" dirty="0" smtClean="0"/>
              <a:t>(String query) - INSERT, UPDATE, DELETE </a:t>
            </a:r>
            <a:r>
              <a:rPr lang="ko-KR" altLang="en-US" dirty="0" smtClean="0"/>
              <a:t>쿼리를 실행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4414" y="3000372"/>
            <a:ext cx="6075189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Statement stmt = null;</a:t>
            </a:r>
          </a:p>
          <a:p>
            <a:r>
              <a:rPr lang="en-US" altLang="ko-KR" sz="1600" dirty="0" err="1" smtClean="0"/>
              <a:t>ResultSet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rs</a:t>
            </a:r>
            <a:r>
              <a:rPr lang="en-US" altLang="ko-KR" sz="1600" dirty="0" smtClean="0"/>
              <a:t> = null;</a:t>
            </a:r>
          </a:p>
          <a:p>
            <a:r>
              <a:rPr lang="en-US" altLang="ko-KR" sz="1600" dirty="0" smtClean="0"/>
              <a:t>try {</a:t>
            </a:r>
          </a:p>
          <a:p>
            <a:r>
              <a:rPr lang="en-US" altLang="ko-KR" sz="1600" dirty="0" smtClean="0"/>
              <a:t>    stmt = </a:t>
            </a:r>
            <a:r>
              <a:rPr lang="en-US" altLang="ko-KR" sz="1600" dirty="0" err="1" smtClean="0"/>
              <a:t>conn.createStatement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insertedCount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stmt.executeUpdate</a:t>
            </a:r>
            <a:r>
              <a:rPr lang="en-US" altLang="ko-KR" sz="1600" dirty="0" smtClean="0"/>
              <a:t>("insert …..");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rs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stmt.executeQuery</a:t>
            </a:r>
            <a:r>
              <a:rPr lang="en-US" altLang="ko-KR" sz="1600" dirty="0" smtClean="0"/>
              <a:t>("select * from ….");</a:t>
            </a:r>
          </a:p>
          <a:p>
            <a:r>
              <a:rPr lang="en-US" altLang="ko-KR" sz="1600" dirty="0" smtClean="0"/>
              <a:t>    …</a:t>
            </a:r>
          </a:p>
          <a:p>
            <a:r>
              <a:rPr lang="en-US" altLang="ko-KR" sz="1600" dirty="0" smtClean="0"/>
              <a:t>} catch(</a:t>
            </a:r>
            <a:r>
              <a:rPr lang="en-US" altLang="ko-KR" sz="1600" dirty="0" err="1" smtClean="0"/>
              <a:t>SQLException</a:t>
            </a:r>
            <a:r>
              <a:rPr lang="en-US" altLang="ko-KR" sz="1600" dirty="0" smtClean="0"/>
              <a:t> ex) {</a:t>
            </a:r>
          </a:p>
          <a:p>
            <a:r>
              <a:rPr lang="en-US" altLang="ko-KR" sz="1600" dirty="0" smtClean="0"/>
              <a:t>    …</a:t>
            </a:r>
          </a:p>
          <a:p>
            <a:r>
              <a:rPr lang="en-US" altLang="ko-KR" sz="1600" dirty="0" smtClean="0"/>
              <a:t>} finally {</a:t>
            </a:r>
          </a:p>
          <a:p>
            <a:r>
              <a:rPr lang="en-US" altLang="ko-KR" sz="1600" dirty="0" smtClean="0"/>
              <a:t>    if (</a:t>
            </a:r>
            <a:r>
              <a:rPr lang="en-US" altLang="ko-KR" sz="1600" dirty="0" err="1" smtClean="0"/>
              <a:t>rs</a:t>
            </a:r>
            <a:r>
              <a:rPr lang="en-US" altLang="ko-KR" sz="1600" dirty="0" smtClean="0"/>
              <a:t> != null) try { </a:t>
            </a:r>
            <a:r>
              <a:rPr lang="en-US" altLang="ko-KR" sz="1600" dirty="0" err="1" smtClean="0"/>
              <a:t>rs.close</a:t>
            </a:r>
            <a:r>
              <a:rPr lang="en-US" altLang="ko-KR" sz="1600" dirty="0" smtClean="0"/>
              <a:t>(); } catch(</a:t>
            </a:r>
            <a:r>
              <a:rPr lang="en-US" altLang="ko-KR" sz="1600" dirty="0" err="1" smtClean="0"/>
              <a:t>SQLException</a:t>
            </a:r>
            <a:r>
              <a:rPr lang="en-US" altLang="ko-KR" sz="1600" dirty="0" smtClean="0"/>
              <a:t> ex) {}</a:t>
            </a:r>
          </a:p>
          <a:p>
            <a:r>
              <a:rPr lang="en-US" altLang="ko-KR" sz="1600" dirty="0" smtClean="0"/>
              <a:t>    if (stmt != null) try { </a:t>
            </a:r>
            <a:r>
              <a:rPr lang="en-US" altLang="ko-KR" sz="1600" dirty="0" err="1" smtClean="0"/>
              <a:t>stmt.close</a:t>
            </a:r>
            <a:r>
              <a:rPr lang="en-US" altLang="ko-KR" sz="1600" dirty="0" smtClean="0"/>
              <a:t>(); } catch(</a:t>
            </a:r>
            <a:r>
              <a:rPr lang="en-US" altLang="ko-KR" sz="1600" dirty="0" err="1" smtClean="0"/>
              <a:t>SQLException</a:t>
            </a:r>
            <a:r>
              <a:rPr lang="en-US" altLang="ko-KR" sz="1600" dirty="0" smtClean="0"/>
              <a:t> ex) {}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ResultSet</a:t>
            </a:r>
            <a:r>
              <a:rPr lang="ko-KR" altLang="en-US" dirty="0" smtClean="0"/>
              <a:t>에서 값 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next()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데이터 조회 여부 확인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데이터 조회 위한 주요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getString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getInt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getLong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getFloat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getDouble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getTimestamp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getDate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getTime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32770" name="Picture 2" descr="fig12-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71612"/>
            <a:ext cx="527685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ResultSet</a:t>
            </a:r>
            <a:r>
              <a:rPr lang="ko-KR" altLang="en-US" dirty="0" smtClean="0"/>
              <a:t>에서 데이터 조회하는 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개 행 처리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개 이상 행 처리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500174"/>
            <a:ext cx="7358114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 smtClean="0"/>
              <a:t>rs</a:t>
            </a:r>
            <a:r>
              <a:rPr lang="en-US" sz="1600" dirty="0" smtClean="0"/>
              <a:t> = </a:t>
            </a:r>
            <a:r>
              <a:rPr lang="en-US" sz="1600" dirty="0" err="1" smtClean="0"/>
              <a:t>stmt.executeQuery</a:t>
            </a:r>
            <a:r>
              <a:rPr lang="en-US" sz="1600" dirty="0" smtClean="0"/>
              <a:t>("select * from member");</a:t>
            </a:r>
            <a:endParaRPr lang="ko-KR" altLang="en-US" sz="1600" dirty="0" smtClean="0"/>
          </a:p>
          <a:p>
            <a:r>
              <a:rPr lang="en-US" sz="1600" dirty="0" smtClean="0"/>
              <a:t>if (</a:t>
            </a:r>
            <a:r>
              <a:rPr lang="en-US" sz="1600" b="1" dirty="0" err="1" smtClean="0"/>
              <a:t>rs.next</a:t>
            </a:r>
            <a:r>
              <a:rPr lang="en-US" sz="1600" b="1" dirty="0" smtClean="0"/>
              <a:t>()</a:t>
            </a:r>
            <a:r>
              <a:rPr lang="en-US" sz="1600" dirty="0" smtClean="0"/>
              <a:t>) {  // </a:t>
            </a:r>
            <a:r>
              <a:rPr lang="ko-KR" altLang="en-US" sz="1600" dirty="0" smtClean="0"/>
              <a:t>다음 행</a:t>
            </a:r>
            <a:r>
              <a:rPr lang="en-US" sz="1600" dirty="0" smtClean="0"/>
              <a:t>(</a:t>
            </a:r>
            <a:r>
              <a:rPr lang="ko-KR" altLang="en-US" sz="1600" dirty="0" smtClean="0"/>
              <a:t>첫 번째 행</a:t>
            </a:r>
            <a:r>
              <a:rPr lang="en-US" sz="1600" dirty="0" smtClean="0"/>
              <a:t>)</a:t>
            </a:r>
            <a:r>
              <a:rPr lang="ko-KR" altLang="en-US" sz="1600" dirty="0" smtClean="0"/>
              <a:t>이 존재하면</a:t>
            </a:r>
            <a:r>
              <a:rPr lang="en-US" sz="1600" dirty="0" smtClean="0"/>
              <a:t> </a:t>
            </a:r>
            <a:r>
              <a:rPr lang="en-US" sz="1600" dirty="0" err="1" smtClean="0"/>
              <a:t>rs.next</a:t>
            </a:r>
            <a:r>
              <a:rPr lang="en-US" sz="1600" dirty="0" smtClean="0"/>
              <a:t>()</a:t>
            </a:r>
            <a:r>
              <a:rPr lang="ko-KR" altLang="en-US" sz="1600" dirty="0" smtClean="0"/>
              <a:t>는</a:t>
            </a:r>
            <a:r>
              <a:rPr lang="en-US" sz="1600" dirty="0" smtClean="0"/>
              <a:t> true</a:t>
            </a:r>
            <a:r>
              <a:rPr lang="ko-KR" altLang="en-US" sz="1600" dirty="0" smtClean="0"/>
              <a:t>를 리턴</a:t>
            </a:r>
          </a:p>
          <a:p>
            <a:r>
              <a:rPr lang="en-US" sz="1600" dirty="0" smtClean="0"/>
              <a:t>    // </a:t>
            </a:r>
            <a:r>
              <a:rPr lang="en-US" sz="1600" dirty="0" err="1" smtClean="0"/>
              <a:t>rs.next</a:t>
            </a:r>
            <a:r>
              <a:rPr lang="en-US" sz="1600" dirty="0" smtClean="0"/>
              <a:t>()</a:t>
            </a:r>
            <a:r>
              <a:rPr lang="ko-KR" altLang="en-US" sz="1600" dirty="0" smtClean="0"/>
              <a:t>에 의해 다음 행</a:t>
            </a:r>
            <a:r>
              <a:rPr lang="en-US" sz="1600" dirty="0" smtClean="0"/>
              <a:t>(</a:t>
            </a:r>
            <a:r>
              <a:rPr lang="ko-KR" altLang="en-US" sz="1600" dirty="0" smtClean="0"/>
              <a:t>첫 번째 행</a:t>
            </a:r>
            <a:r>
              <a:rPr lang="en-US" sz="1600" dirty="0" smtClean="0"/>
              <a:t>)</a:t>
            </a:r>
            <a:r>
              <a:rPr lang="ko-KR" altLang="en-US" sz="1600" dirty="0" smtClean="0"/>
              <a:t>으로 이동</a:t>
            </a:r>
          </a:p>
          <a:p>
            <a:r>
              <a:rPr lang="en-US" sz="1600" dirty="0" smtClean="0"/>
              <a:t>    String name = </a:t>
            </a:r>
            <a:r>
              <a:rPr lang="en-US" sz="1600" dirty="0" err="1" smtClean="0"/>
              <a:t>rs.getString</a:t>
            </a:r>
            <a:r>
              <a:rPr lang="en-US" sz="1600" dirty="0" smtClean="0"/>
              <a:t>("NAME");</a:t>
            </a:r>
            <a:endParaRPr lang="ko-KR" altLang="en-US" sz="1600" dirty="0" smtClean="0"/>
          </a:p>
          <a:p>
            <a:r>
              <a:rPr lang="en-US" sz="1600" dirty="0" smtClean="0"/>
              <a:t>} else {</a:t>
            </a:r>
            <a:endParaRPr lang="ko-KR" altLang="en-US" sz="1600" dirty="0" smtClean="0"/>
          </a:p>
          <a:p>
            <a:r>
              <a:rPr lang="en-US" sz="1600" dirty="0" smtClean="0"/>
              <a:t>    // </a:t>
            </a:r>
            <a:r>
              <a:rPr lang="ko-KR" altLang="en-US" sz="1600" dirty="0" smtClean="0"/>
              <a:t>첫 번째 행이 존재하지 않는다</a:t>
            </a:r>
            <a:r>
              <a:rPr lang="en-US" sz="1600" dirty="0" smtClean="0"/>
              <a:t>. </a:t>
            </a:r>
            <a:r>
              <a:rPr lang="ko-KR" altLang="en-US" sz="1600" dirty="0" smtClean="0"/>
              <a:t>즉</a:t>
            </a:r>
            <a:r>
              <a:rPr lang="en-US" sz="1600" dirty="0" smtClean="0"/>
              <a:t>, </a:t>
            </a:r>
            <a:r>
              <a:rPr lang="ko-KR" altLang="en-US" sz="1600" dirty="0" smtClean="0"/>
              <a:t>결과가 없다</a:t>
            </a:r>
            <a:r>
              <a:rPr lang="en-US" sz="1600" dirty="0" smtClean="0"/>
              <a:t>.</a:t>
            </a:r>
            <a:endParaRPr lang="ko-KR" altLang="en-US" sz="1600" dirty="0" smtClean="0"/>
          </a:p>
          <a:p>
            <a:r>
              <a:rPr lang="en-US" sz="1600" dirty="0" smtClean="0"/>
              <a:t>}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857224" y="4071942"/>
            <a:ext cx="7358114" cy="18466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 smtClean="0"/>
              <a:t>rs</a:t>
            </a:r>
            <a:r>
              <a:rPr lang="en-US" sz="1600" dirty="0" smtClean="0"/>
              <a:t> = </a:t>
            </a:r>
            <a:r>
              <a:rPr lang="en-US" sz="1600" dirty="0" err="1" smtClean="0"/>
              <a:t>stmt.executeQuery</a:t>
            </a:r>
            <a:r>
              <a:rPr lang="en-US" sz="1600" dirty="0" smtClean="0"/>
              <a:t>(...);</a:t>
            </a:r>
            <a:endParaRPr lang="ko-KR" altLang="en-US" sz="1600" dirty="0" smtClean="0"/>
          </a:p>
          <a:p>
            <a:r>
              <a:rPr lang="en-US" sz="1600" dirty="0" smtClean="0"/>
              <a:t>if (</a:t>
            </a:r>
            <a:r>
              <a:rPr lang="en-US" sz="1600" dirty="0" err="1" smtClean="0"/>
              <a:t>rs.next</a:t>
            </a:r>
            <a:r>
              <a:rPr lang="en-US" sz="1600" dirty="0" smtClean="0"/>
              <a:t>()) {</a:t>
            </a:r>
            <a:endParaRPr lang="ko-KR" altLang="en-US" sz="1600" dirty="0" smtClean="0"/>
          </a:p>
          <a:p>
            <a:r>
              <a:rPr lang="en-US" sz="1600" dirty="0" smtClean="0"/>
              <a:t>    do {</a:t>
            </a:r>
            <a:endParaRPr lang="ko-KR" altLang="en-US" sz="1600" dirty="0" smtClean="0"/>
          </a:p>
          <a:p>
            <a:r>
              <a:rPr lang="en-US" sz="1600" dirty="0" smtClean="0"/>
              <a:t>        String name = </a:t>
            </a:r>
            <a:r>
              <a:rPr lang="en-US" sz="1600" dirty="0" err="1" smtClean="0"/>
              <a:t>rs.getString</a:t>
            </a:r>
            <a:r>
              <a:rPr lang="en-US" sz="1600" dirty="0" smtClean="0"/>
              <a:t>("NAME");</a:t>
            </a:r>
            <a:endParaRPr lang="ko-KR" altLang="en-US" sz="1600" dirty="0" smtClean="0"/>
          </a:p>
          <a:p>
            <a:r>
              <a:rPr lang="en-US" sz="1600" dirty="0" smtClean="0"/>
              <a:t>        ...</a:t>
            </a:r>
            <a:endParaRPr lang="ko-KR" altLang="en-US" sz="1600" dirty="0" smtClean="0"/>
          </a:p>
          <a:p>
            <a:r>
              <a:rPr lang="en-US" sz="1600" dirty="0" smtClean="0"/>
              <a:t>    } while( </a:t>
            </a:r>
            <a:r>
              <a:rPr lang="en-US" sz="1600" dirty="0" err="1" smtClean="0"/>
              <a:t>rs.next</a:t>
            </a:r>
            <a:r>
              <a:rPr lang="en-US" sz="1600" dirty="0" smtClean="0"/>
              <a:t>() );</a:t>
            </a:r>
            <a:endParaRPr lang="ko-KR" altLang="en-US" sz="1600" dirty="0" smtClean="0"/>
          </a:p>
          <a:p>
            <a:r>
              <a:rPr lang="en-US" sz="1600" dirty="0" smtClean="0"/>
              <a:t>}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PreparedStatement</a:t>
            </a:r>
            <a:r>
              <a:rPr lang="ko-KR" altLang="en-US" dirty="0" smtClean="0"/>
              <a:t>를 이용한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SQL</a:t>
            </a:r>
            <a:r>
              <a:rPr lang="ko-KR" altLang="en-US" dirty="0" smtClean="0"/>
              <a:t>의 틀을 미리 정해 놓고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나중에 값을 지정하는 방식</a:t>
            </a:r>
            <a:endParaRPr lang="en-US" altLang="ko-KR" dirty="0" smtClean="0"/>
          </a:p>
          <a:p>
            <a:r>
              <a:rPr lang="en-US" altLang="ko-KR" dirty="0" err="1" smtClean="0"/>
              <a:t>PreparedStatement</a:t>
            </a:r>
            <a:r>
              <a:rPr lang="ko-KR" altLang="en-US" dirty="0" smtClean="0"/>
              <a:t>의 일반적 사용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쿼리 실행 관련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executeQuery</a:t>
            </a:r>
            <a:r>
              <a:rPr lang="en-US" altLang="ko-KR" dirty="0" smtClean="0"/>
              <a:t>() - SELECT </a:t>
            </a:r>
            <a:r>
              <a:rPr lang="ko-KR" altLang="en-US" dirty="0" smtClean="0"/>
              <a:t>쿼리를 실행할 때 사용되며 </a:t>
            </a:r>
            <a:r>
              <a:rPr lang="en-US" altLang="ko-KR" dirty="0" err="1" smtClean="0"/>
              <a:t>ResultSet</a:t>
            </a:r>
            <a:r>
              <a:rPr lang="ko-KR" altLang="en-US" dirty="0" smtClean="0"/>
              <a:t>을 결과값으로 리턴한다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executeUpdate</a:t>
            </a:r>
            <a:r>
              <a:rPr lang="en-US" altLang="ko-KR" dirty="0" smtClean="0"/>
              <a:t>() - INSERT, UPDATE, DELETE </a:t>
            </a:r>
            <a:r>
              <a:rPr lang="ko-KR" altLang="en-US" dirty="0" smtClean="0"/>
              <a:t>쿼리를 실행할 때 사용되며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 결과 변경된 레코드의 개수를 </a:t>
            </a:r>
            <a:r>
              <a:rPr lang="ko-KR" altLang="en-US" dirty="0" err="1" smtClean="0"/>
              <a:t>리턴한다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928802"/>
            <a:ext cx="714380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pstmt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conn.prepareStatement</a:t>
            </a:r>
            <a:r>
              <a:rPr lang="en-US" altLang="ko-KR" sz="1600" dirty="0" smtClean="0"/>
              <a:t>(</a:t>
            </a:r>
          </a:p>
          <a:p>
            <a:r>
              <a:rPr lang="en-US" altLang="ko-KR" sz="1600" dirty="0" smtClean="0"/>
              <a:t>   "insert into MEMBER (MEMBERID, NAME, EMAIL) values (?, ?, ?)");</a:t>
            </a:r>
          </a:p>
          <a:p>
            <a:r>
              <a:rPr lang="en-US" altLang="ko-KR" sz="1600" dirty="0" err="1" smtClean="0"/>
              <a:t>pstmt.setString</a:t>
            </a:r>
            <a:r>
              <a:rPr lang="en-US" altLang="ko-KR" sz="1600" dirty="0" smtClean="0"/>
              <a:t>(1, "</a:t>
            </a:r>
            <a:r>
              <a:rPr lang="en-US" altLang="ko-KR" sz="1600" dirty="0" err="1" smtClean="0"/>
              <a:t>madvirus</a:t>
            </a:r>
            <a:r>
              <a:rPr lang="en-US" altLang="ko-KR" sz="1600" dirty="0" smtClean="0"/>
              <a:t>"); // </a:t>
            </a:r>
            <a:r>
              <a:rPr lang="ko-KR" altLang="en-US" sz="1600" dirty="0" err="1" smtClean="0"/>
              <a:t>첫번째</a:t>
            </a:r>
            <a:r>
              <a:rPr lang="ko-KR" altLang="en-US" sz="1600" dirty="0" smtClean="0"/>
              <a:t> 물음표의 값 지정</a:t>
            </a:r>
          </a:p>
          <a:p>
            <a:r>
              <a:rPr lang="en-US" altLang="ko-KR" sz="1600" dirty="0" err="1" smtClean="0"/>
              <a:t>pstmt.setString</a:t>
            </a:r>
            <a:r>
              <a:rPr lang="en-US" altLang="ko-KR" sz="1600" dirty="0" smtClean="0"/>
              <a:t>(2, "</a:t>
            </a:r>
            <a:r>
              <a:rPr lang="ko-KR" altLang="en-US" sz="1600" dirty="0" smtClean="0"/>
              <a:t>최범균</a:t>
            </a:r>
            <a:r>
              <a:rPr lang="en-US" altLang="ko-KR" sz="1600" dirty="0" smtClean="0"/>
              <a:t>");   // </a:t>
            </a:r>
            <a:r>
              <a:rPr lang="ko-KR" altLang="en-US" sz="1600" dirty="0" err="1" smtClean="0"/>
              <a:t>두번째</a:t>
            </a:r>
            <a:r>
              <a:rPr lang="ko-KR" altLang="en-US" sz="1600" dirty="0" smtClean="0"/>
              <a:t> 물음표의 값 지정</a:t>
            </a:r>
          </a:p>
          <a:p>
            <a:r>
              <a:rPr lang="en-US" altLang="ko-KR" sz="1600" dirty="0" err="1" smtClean="0"/>
              <a:t>pstmt.executeUpdate</a:t>
            </a:r>
            <a:r>
              <a:rPr lang="en-US" altLang="ko-KR" sz="1600" dirty="0" smtClean="0"/>
              <a:t>();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PreparedStatement</a:t>
            </a:r>
            <a:r>
              <a:rPr lang="ko-KR" altLang="en-US" dirty="0" smtClean="0"/>
              <a:t>의 값 바인딩 관련 메서드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6"/>
          <a:ext cx="8229600" cy="5000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858"/>
                <a:gridCol w="4757742"/>
              </a:tblGrid>
              <a:tr h="51282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메서드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</a:p>
                  </a:txBody>
                  <a:tcPr marL="68580" marR="68580" marT="0" marB="0"/>
                </a:tc>
              </a:tr>
              <a:tr h="51282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setString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int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index, String x)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지정한 인덱스의 파라미터 값을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x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로 지정한다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117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setInt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int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index, 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int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x)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지정한 인덱스의 파라미터 값을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int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x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로 지정한다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117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setLong(int index, long x)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지정한 인덱스의 파라미터 값을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long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x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로 지정한다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117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setDouble(int index, double x)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지정한 인덱스의 파라미터 값을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double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x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로 지정한다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117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setFloat(int index, float x)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지정한 인덱스의 파라미터 값을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float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x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로 지정한다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010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setTimestamp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int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index, </a:t>
                      </a:r>
                      <a:endParaRPr lang="en-US" sz="16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+mn-ea"/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en-US" sz="1600" kern="100" dirty="0" err="1" smtClean="0">
                          <a:latin typeface="+mn-ea"/>
                          <a:ea typeface="+mn-ea"/>
                          <a:cs typeface="Times New Roman"/>
                        </a:rPr>
                        <a:t>Timesetamp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x)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지정한 인덱스의 값을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SQL TIMESTMAP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타입을 나타내는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java.sql.Timestamp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타입으로 지정한다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010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setDate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int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index, Date x)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지정한 인덱스의 값을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SQL DATE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타입을 나타내는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java.sql.Date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타입으로 지정한다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010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setTime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int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index, Time x)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지정한 인덱스의 값을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SQL TIME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타입을 나타내는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java.sql.Time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타입으로 지정한다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PreparedStatement</a:t>
            </a:r>
            <a:r>
              <a:rPr lang="ko-KR" altLang="en-US" dirty="0" smtClean="0"/>
              <a:t>의 사용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반복해서 실행되는 동일 쿼리의 속도를 향상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DBMS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PreparedStatement</a:t>
            </a:r>
            <a:r>
              <a:rPr lang="ko-KR" altLang="en-US" dirty="0" smtClean="0"/>
              <a:t>와 관련된 쿼리 파싱 회수 감소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값 변환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작은 따옴표 등 값에 포함된 특수 문자의 처리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코드의 간결함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 연결에 따른 코드의 복잡함 감소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트랜잭션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데이터의 </a:t>
            </a:r>
            <a:r>
              <a:rPr lang="ko-KR" altLang="en-US" dirty="0" err="1" smtClean="0"/>
              <a:t>무결성을</a:t>
            </a:r>
            <a:r>
              <a:rPr lang="ko-KR" altLang="en-US" dirty="0" smtClean="0"/>
              <a:t> 위해 하나의 작업을 위한 </a:t>
            </a:r>
            <a:r>
              <a:rPr lang="ko-KR" altLang="en-US" dirty="0" err="1" smtClean="0"/>
              <a:t>퀴리는</a:t>
            </a:r>
            <a:r>
              <a:rPr lang="ko-KR" altLang="en-US" dirty="0" smtClean="0"/>
              <a:t> 트랜잭션으로 처리될 필요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트랜잭션 구현 방법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오토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해제</a:t>
            </a:r>
            <a:r>
              <a:rPr lang="en-US" altLang="ko-KR" dirty="0" smtClean="0"/>
              <a:t>, JTA </a:t>
            </a:r>
            <a:r>
              <a:rPr lang="ko-KR" altLang="en-US" dirty="0" smtClean="0"/>
              <a:t>이용 방식</a:t>
            </a:r>
            <a:endParaRPr lang="ko-KR" altLang="en-US" dirty="0"/>
          </a:p>
        </p:txBody>
      </p:sp>
      <p:pic>
        <p:nvPicPr>
          <p:cNvPr id="1026" name="Picture 2" descr="fig12-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857364"/>
            <a:ext cx="4629150" cy="2714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API</a:t>
            </a:r>
            <a:r>
              <a:rPr lang="ko-KR" altLang="en-US" dirty="0" smtClean="0"/>
              <a:t>에서의 트랜잭션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Connection.setAutoCommit</a:t>
            </a:r>
            <a:r>
              <a:rPr lang="en-US" altLang="ko-KR" dirty="0" smtClean="0"/>
              <a:t>(false)</a:t>
            </a:r>
            <a:endParaRPr lang="ko-KR" altLang="en-US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928694" y="1500174"/>
            <a:ext cx="4786314" cy="440120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try {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conn = DriverManager.getConnection(...);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// 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트랜잭션 시작</a:t>
            </a: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conn.setAutoCommit(false);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... // 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쿼리 실행</a:t>
            </a: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... // 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쿼리 실행</a:t>
            </a: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트랜잭션 커밋</a:t>
            </a: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conn.commit();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 catch(SQLException ex) {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if (conn != null) {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// 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트랜잭션 롤백</a:t>
            </a: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conn.rollback();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 finally {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if (conn != null) {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try {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conn.close();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} catch(SQLException ex) {}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커넥션 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데이터베이스와 연결된 커넥션을 미리 만들어서 풀</a:t>
            </a:r>
            <a:r>
              <a:rPr lang="en-US" altLang="ko-KR" dirty="0" smtClean="0"/>
              <a:t>(pool) </a:t>
            </a:r>
            <a:r>
              <a:rPr lang="ko-KR" altLang="en-US" dirty="0" smtClean="0"/>
              <a:t>속에 저장해 두고 있다가 필요할 때에 커넥션을 풀에서 가져다 쓰고 다시 풀에 반환하는 기법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커넥션을 생성하는 데 드는 연결 시간이 소비되지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커넥션을 재사용하기 때문에 생성되는 커넥션 수가 많지 않다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62" name="Picture 2" descr="fig12-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214554"/>
            <a:ext cx="4191000" cy="2076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DBCP API</a:t>
            </a:r>
            <a:r>
              <a:rPr lang="ko-KR" altLang="en-US" dirty="0" smtClean="0"/>
              <a:t>를 이용한 커넥션 풀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필요 라이브러리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Commons-DBCP API 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: commons-dbcp-1.2.2.jar</a:t>
            </a:r>
          </a:p>
          <a:p>
            <a:pPr lvl="1"/>
            <a:r>
              <a:rPr lang="en-US" altLang="ko-KR" dirty="0" smtClean="0"/>
              <a:t>Commons-Pool API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: commons-pool-1.4.jar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DBCP</a:t>
            </a:r>
            <a:r>
              <a:rPr lang="ko-KR" altLang="en-US" dirty="0" smtClean="0"/>
              <a:t>가 제공하는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드라이버 로딩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Class.forName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org.apache.commons.dbcp.PoolingDriver</a:t>
            </a:r>
            <a:r>
              <a:rPr lang="en-US" altLang="ko-KR" dirty="0" smtClean="0"/>
              <a:t>");</a:t>
            </a:r>
          </a:p>
          <a:p>
            <a:pPr lvl="1"/>
            <a:r>
              <a:rPr lang="ko-KR" altLang="en-US" dirty="0" smtClean="0"/>
              <a:t>실제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 연결할 때 사용될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드라이버도 로딩해야 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DBCP</a:t>
            </a:r>
            <a:r>
              <a:rPr lang="ko-KR" altLang="en-US" dirty="0" smtClean="0"/>
              <a:t>가 제공하는 커넥션 풀로부터 커넥션 가져오기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JDBC URL: </a:t>
            </a:r>
            <a:r>
              <a:rPr lang="en-US" altLang="ko-KR" dirty="0" err="1" smtClean="0"/>
              <a:t>jdbc:apache:common:dbcp</a:t>
            </a:r>
            <a:r>
              <a:rPr lang="en-US" altLang="ko-KR" dirty="0" smtClean="0"/>
              <a:t>:</a:t>
            </a:r>
            <a:r>
              <a:rPr lang="ko-KR" altLang="en-US" dirty="0" smtClean="0"/>
              <a:t>설정파일명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클래스패스</a:t>
            </a:r>
            <a:r>
              <a:rPr lang="en-US" altLang="ko-KR" dirty="0" smtClean="0"/>
              <a:t>:/</a:t>
            </a:r>
            <a:r>
              <a:rPr lang="en-US" altLang="ko-KR" dirty="0" err="1" smtClean="0"/>
              <a:t>pool.jocl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설정된 풀 사용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DriverManager.getConnection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jdbc:apache:commons:dbcp</a:t>
            </a:r>
            <a:r>
              <a:rPr lang="en-US" altLang="ko-KR" dirty="0" smtClean="0"/>
              <a:t>:/pool");</a:t>
            </a:r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</a:t>
            </a:r>
            <a:r>
              <a:rPr lang="en-US" altLang="ko-KR" dirty="0" smtClean="0"/>
              <a:t>&amp; DBMS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</a:t>
            </a:r>
            <a:r>
              <a:rPr lang="en-US" altLang="ko-KR" dirty="0" smtClean="0"/>
              <a:t>(database)</a:t>
            </a:r>
          </a:p>
          <a:p>
            <a:pPr lvl="1"/>
            <a:r>
              <a:rPr lang="ko-KR" altLang="en-US" dirty="0" smtClean="0"/>
              <a:t>빠른 탐색과 검색을 위해 조직된 데이터의 집합체</a:t>
            </a:r>
            <a:endParaRPr lang="en-US" altLang="ko-KR" dirty="0" smtClean="0"/>
          </a:p>
          <a:p>
            <a:r>
              <a:rPr lang="en-US" altLang="ko-KR" dirty="0" smtClean="0"/>
              <a:t>DBMS(Database Management System)</a:t>
            </a:r>
          </a:p>
          <a:p>
            <a:pPr lvl="1"/>
            <a:r>
              <a:rPr lang="ko-KR" altLang="en-US" dirty="0" smtClean="0"/>
              <a:t>데이터베이스를 관리하기 위한 시스템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주요 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데이터의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</a:p>
          <a:p>
            <a:pPr lvl="2"/>
            <a:r>
              <a:rPr lang="ko-KR" altLang="en-US" dirty="0" smtClean="0"/>
              <a:t>데이터의 </a:t>
            </a:r>
            <a:r>
              <a:rPr lang="ko-KR" altLang="en-US" dirty="0" err="1" smtClean="0"/>
              <a:t>무결성</a:t>
            </a:r>
            <a:r>
              <a:rPr lang="en-US" altLang="ko-KR" dirty="0" smtClean="0"/>
              <a:t>(integrity) </a:t>
            </a:r>
            <a:r>
              <a:rPr lang="ko-KR" altLang="en-US" dirty="0" smtClean="0"/>
              <a:t>유지</a:t>
            </a:r>
          </a:p>
          <a:p>
            <a:pPr lvl="2"/>
            <a:r>
              <a:rPr lang="ko-KR" altLang="en-US" dirty="0" smtClean="0"/>
              <a:t>트랜잭션 관리</a:t>
            </a:r>
          </a:p>
          <a:p>
            <a:pPr lvl="2"/>
            <a:r>
              <a:rPr lang="ko-KR" altLang="en-US" dirty="0" smtClean="0"/>
              <a:t>데이터의 백업 및 복원</a:t>
            </a:r>
          </a:p>
          <a:p>
            <a:pPr lvl="2"/>
            <a:r>
              <a:rPr lang="ko-KR" altLang="en-US" dirty="0" smtClean="0"/>
              <a:t>데이터 보안</a:t>
            </a:r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커넥션 풀 설정 파일 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2910" y="1000108"/>
            <a:ext cx="7786742" cy="54476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&lt;object class="</a:t>
            </a:r>
            <a:r>
              <a:rPr lang="en-US" altLang="ko-KR" sz="1200" dirty="0" err="1" smtClean="0"/>
              <a:t>org.apache.commons.dbcp.PoolableConnectionFactory</a:t>
            </a:r>
            <a:r>
              <a:rPr lang="en-US" altLang="ko-KR" sz="1200" dirty="0" smtClean="0"/>
              <a:t>"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xmlns</a:t>
            </a:r>
            <a:r>
              <a:rPr lang="en-US" altLang="ko-KR" sz="1200" dirty="0" smtClean="0"/>
              <a:t>="http://apache.org/xml/xmlns/jakarta/commons/jocl"&gt;</a:t>
            </a:r>
          </a:p>
          <a:p>
            <a:r>
              <a:rPr lang="en-US" altLang="ko-KR" sz="1200" dirty="0" smtClean="0"/>
              <a:t>   &lt;object class="</a:t>
            </a:r>
            <a:r>
              <a:rPr lang="en-US" altLang="ko-KR" sz="1200" dirty="0" err="1" smtClean="0"/>
              <a:t>org.apache.commons.dbcp.DriverManagerConnectionFactory</a:t>
            </a:r>
            <a:r>
              <a:rPr lang="en-US" altLang="ko-KR" sz="1200" dirty="0" smtClean="0"/>
              <a:t>"&gt;</a:t>
            </a:r>
          </a:p>
          <a:p>
            <a:r>
              <a:rPr lang="en-US" altLang="ko-KR" sz="1200" dirty="0" smtClean="0"/>
              <a:t>      &lt;string value="</a:t>
            </a:r>
            <a:r>
              <a:rPr lang="en-US" altLang="ko-KR" sz="1200" dirty="0" err="1" smtClean="0"/>
              <a:t>jdbc:mysql</a:t>
            </a:r>
            <a:r>
              <a:rPr lang="en-US" altLang="ko-KR" sz="1200" dirty="0" smtClean="0"/>
              <a:t>://localhost:3306/chap11" /&gt;</a:t>
            </a:r>
          </a:p>
          <a:p>
            <a:r>
              <a:rPr lang="en-US" altLang="ko-KR" sz="1200" dirty="0" smtClean="0"/>
              <a:t>      &lt;string value="</a:t>
            </a:r>
            <a:r>
              <a:rPr lang="en-US" altLang="ko-KR" sz="1200" dirty="0" err="1" smtClean="0"/>
              <a:t>jspexam</a:t>
            </a:r>
            <a:r>
              <a:rPr lang="en-US" altLang="ko-KR" sz="1200" dirty="0" smtClean="0"/>
              <a:t>" /&gt;</a:t>
            </a:r>
          </a:p>
          <a:p>
            <a:r>
              <a:rPr lang="en-US" altLang="ko-KR" sz="1200" dirty="0" smtClean="0"/>
              <a:t>      &lt;string value="</a:t>
            </a:r>
            <a:r>
              <a:rPr lang="en-US" altLang="ko-KR" sz="1200" dirty="0" err="1" smtClean="0"/>
              <a:t>jspex</a:t>
            </a:r>
            <a:r>
              <a:rPr lang="en-US" altLang="ko-KR" sz="1200" dirty="0" smtClean="0"/>
              <a:t>" /&gt;</a:t>
            </a:r>
          </a:p>
          <a:p>
            <a:r>
              <a:rPr lang="en-US" altLang="ko-KR" sz="1200" dirty="0" smtClean="0"/>
              <a:t>   &lt;/object&gt;</a:t>
            </a:r>
          </a:p>
          <a:p>
            <a:r>
              <a:rPr lang="en-US" altLang="ko-KR" sz="1200" dirty="0" smtClean="0"/>
              <a:t>   &lt;object class="</a:t>
            </a:r>
            <a:r>
              <a:rPr lang="en-US" altLang="ko-KR" sz="1200" dirty="0" err="1" smtClean="0"/>
              <a:t>org.apache.commons.pool.impl.GenericObjectPool</a:t>
            </a:r>
            <a:r>
              <a:rPr lang="en-US" altLang="ko-KR" sz="1200" dirty="0" smtClean="0"/>
              <a:t>"&gt;</a:t>
            </a:r>
          </a:p>
          <a:p>
            <a:r>
              <a:rPr lang="en-US" altLang="ko-KR" sz="1200" dirty="0" smtClean="0"/>
              <a:t>      &lt;object class="</a:t>
            </a:r>
            <a:r>
              <a:rPr lang="en-US" altLang="ko-KR" sz="1200" dirty="0" err="1" smtClean="0"/>
              <a:t>org.apache.commons.pool.PoolableObjectFactory</a:t>
            </a:r>
            <a:r>
              <a:rPr lang="en-US" altLang="ko-KR" sz="1200" dirty="0" smtClean="0"/>
              <a:t>" </a:t>
            </a:r>
          </a:p>
          <a:p>
            <a:r>
              <a:rPr lang="en-US" altLang="ko-KR" sz="1200" dirty="0" smtClean="0"/>
              <a:t>            null="true" /&gt;</a:t>
            </a:r>
          </a:p>
          <a:p>
            <a:r>
              <a:rPr lang="en-US" altLang="ko-KR" sz="1200" dirty="0" smtClean="0"/>
              <a:t>      &lt;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value="10" /&gt;  &lt;!-- </a:t>
            </a:r>
            <a:r>
              <a:rPr lang="en-US" altLang="ko-KR" sz="1200" dirty="0" err="1" smtClean="0"/>
              <a:t>maxActive</a:t>
            </a:r>
            <a:r>
              <a:rPr lang="en-US" altLang="ko-KR" sz="1200" dirty="0" smtClean="0"/>
              <a:t> --&gt;</a:t>
            </a:r>
          </a:p>
          <a:p>
            <a:r>
              <a:rPr lang="en-US" altLang="ko-KR" sz="1200" dirty="0" smtClean="0"/>
              <a:t>      &lt;byte value="1" /&gt;  &lt;!-- </a:t>
            </a:r>
            <a:r>
              <a:rPr lang="en-US" altLang="ko-KR" sz="1200" dirty="0" err="1" smtClean="0"/>
              <a:t>whenExhaustedAction</a:t>
            </a:r>
            <a:r>
              <a:rPr lang="en-US" altLang="ko-KR" sz="1200" dirty="0" smtClean="0"/>
              <a:t> --&gt;</a:t>
            </a:r>
          </a:p>
          <a:p>
            <a:r>
              <a:rPr lang="en-US" altLang="ko-KR" sz="1200" dirty="0" smtClean="0"/>
              <a:t>      &lt;long value="10000" /&gt; &lt;!-- </a:t>
            </a:r>
            <a:r>
              <a:rPr lang="en-US" altLang="ko-KR" sz="1200" dirty="0" err="1" smtClean="0"/>
              <a:t>maxWait</a:t>
            </a:r>
            <a:r>
              <a:rPr lang="en-US" altLang="ko-KR" sz="1200" dirty="0" smtClean="0"/>
              <a:t> --&gt;</a:t>
            </a:r>
          </a:p>
          <a:p>
            <a:r>
              <a:rPr lang="en-US" altLang="ko-KR" sz="1200" dirty="0" smtClean="0"/>
              <a:t>      &lt;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value="10" /&gt; &lt;!-- </a:t>
            </a:r>
            <a:r>
              <a:rPr lang="en-US" altLang="ko-KR" sz="1200" dirty="0" err="1" smtClean="0"/>
              <a:t>maxIdle</a:t>
            </a:r>
            <a:r>
              <a:rPr lang="en-US" altLang="ko-KR" sz="1200" dirty="0" smtClean="0"/>
              <a:t> --&gt;</a:t>
            </a:r>
          </a:p>
          <a:p>
            <a:r>
              <a:rPr lang="en-US" altLang="ko-KR" sz="1200" dirty="0" smtClean="0"/>
              <a:t>      &lt;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value="3" /&gt; &lt;!-- </a:t>
            </a:r>
            <a:r>
              <a:rPr lang="en-US" altLang="ko-KR" sz="1200" dirty="0" err="1" smtClean="0"/>
              <a:t>minIdle</a:t>
            </a:r>
            <a:r>
              <a:rPr lang="en-US" altLang="ko-KR" sz="1200" dirty="0" smtClean="0"/>
              <a:t> --&gt;</a:t>
            </a:r>
          </a:p>
          <a:p>
            <a:r>
              <a:rPr lang="en-US" altLang="ko-KR" sz="1200" dirty="0" smtClean="0"/>
              <a:t>      &lt;</a:t>
            </a:r>
            <a:r>
              <a:rPr lang="en-US" altLang="ko-KR" sz="1200" dirty="0" err="1" smtClean="0"/>
              <a:t>boolean</a:t>
            </a:r>
            <a:r>
              <a:rPr lang="en-US" altLang="ko-KR" sz="1200" dirty="0" smtClean="0"/>
              <a:t> value="true" /&gt; &lt;!-- </a:t>
            </a:r>
            <a:r>
              <a:rPr lang="en-US" altLang="ko-KR" sz="1200" dirty="0" err="1" smtClean="0"/>
              <a:t>testOnBorrow</a:t>
            </a:r>
            <a:r>
              <a:rPr lang="en-US" altLang="ko-KR" sz="1200" dirty="0" smtClean="0"/>
              <a:t> --&gt;</a:t>
            </a:r>
          </a:p>
          <a:p>
            <a:r>
              <a:rPr lang="en-US" altLang="ko-KR" sz="1200" dirty="0" smtClean="0"/>
              <a:t>      &lt;</a:t>
            </a:r>
            <a:r>
              <a:rPr lang="en-US" altLang="ko-KR" sz="1200" dirty="0" err="1" smtClean="0"/>
              <a:t>boolean</a:t>
            </a:r>
            <a:r>
              <a:rPr lang="en-US" altLang="ko-KR" sz="1200" dirty="0" smtClean="0"/>
              <a:t> value="true" /&gt; &lt;!-- </a:t>
            </a:r>
            <a:r>
              <a:rPr lang="en-US" altLang="ko-KR" sz="1200" dirty="0" err="1" smtClean="0"/>
              <a:t>testOnReturn</a:t>
            </a:r>
            <a:r>
              <a:rPr lang="en-US" altLang="ko-KR" sz="1200" dirty="0" smtClean="0"/>
              <a:t> --&gt;</a:t>
            </a:r>
          </a:p>
          <a:p>
            <a:r>
              <a:rPr lang="en-US" altLang="ko-KR" sz="1200" dirty="0" smtClean="0"/>
              <a:t>      &lt;long value="600000" /&gt; &lt;!-- </a:t>
            </a:r>
            <a:r>
              <a:rPr lang="en-US" altLang="ko-KR" sz="1200" dirty="0" err="1" smtClean="0"/>
              <a:t>timeBetweenEvctionRunsMillis</a:t>
            </a:r>
            <a:r>
              <a:rPr lang="en-US" altLang="ko-KR" sz="1200" dirty="0" smtClean="0"/>
              <a:t> --&gt;</a:t>
            </a:r>
          </a:p>
          <a:p>
            <a:r>
              <a:rPr lang="en-US" altLang="ko-KR" sz="1200" dirty="0" smtClean="0"/>
              <a:t>      &lt;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value="5" /&gt; &lt;!-- </a:t>
            </a:r>
            <a:r>
              <a:rPr lang="en-US" altLang="ko-KR" sz="1200" dirty="0" err="1" smtClean="0"/>
              <a:t>numTestsPerEvictionRun</a:t>
            </a:r>
            <a:r>
              <a:rPr lang="en-US" altLang="ko-KR" sz="1200" dirty="0" smtClean="0"/>
              <a:t> --&gt;</a:t>
            </a:r>
          </a:p>
          <a:p>
            <a:r>
              <a:rPr lang="en-US" altLang="ko-KR" sz="1200" dirty="0" smtClean="0"/>
              <a:t>      &lt;long value="3600000" /&gt; &lt;!-- </a:t>
            </a:r>
            <a:r>
              <a:rPr lang="en-US" altLang="ko-KR" sz="1200" dirty="0" err="1" smtClean="0"/>
              <a:t>minEvictableIdleTimeMillis</a:t>
            </a:r>
            <a:r>
              <a:rPr lang="en-US" altLang="ko-KR" sz="1200" dirty="0" smtClean="0"/>
              <a:t> --&gt;</a:t>
            </a:r>
          </a:p>
          <a:p>
            <a:r>
              <a:rPr lang="en-US" altLang="ko-KR" sz="1200" dirty="0" smtClean="0"/>
              <a:t>      &lt;</a:t>
            </a:r>
            <a:r>
              <a:rPr lang="en-US" altLang="ko-KR" sz="1200" dirty="0" err="1" smtClean="0"/>
              <a:t>boolean</a:t>
            </a:r>
            <a:r>
              <a:rPr lang="en-US" altLang="ko-KR" sz="1200" dirty="0" smtClean="0"/>
              <a:t> value="true" /&gt; &lt;!-- </a:t>
            </a:r>
            <a:r>
              <a:rPr lang="en-US" altLang="ko-KR" sz="1200" dirty="0" err="1" smtClean="0"/>
              <a:t>testWhileIdle</a:t>
            </a:r>
            <a:r>
              <a:rPr lang="en-US" altLang="ko-KR" sz="1200" dirty="0" smtClean="0"/>
              <a:t> --&gt;</a:t>
            </a:r>
          </a:p>
          <a:p>
            <a:r>
              <a:rPr lang="en-US" altLang="ko-KR" sz="1200" dirty="0" smtClean="0"/>
              <a:t>   &lt;/object&gt;</a:t>
            </a:r>
          </a:p>
          <a:p>
            <a:r>
              <a:rPr lang="en-US" altLang="ko-KR" sz="1200" dirty="0" smtClean="0"/>
              <a:t>   &lt;object class="</a:t>
            </a:r>
            <a:r>
              <a:rPr lang="en-US" altLang="ko-KR" sz="1200" dirty="0" err="1" smtClean="0"/>
              <a:t>org.apache.commons.pool.impl.GenericKeyedObjectPoolFactory</a:t>
            </a:r>
            <a:r>
              <a:rPr lang="en-US" altLang="ko-KR" sz="1200" dirty="0" smtClean="0"/>
              <a:t>"</a:t>
            </a:r>
          </a:p>
          <a:p>
            <a:r>
              <a:rPr lang="en-US" altLang="ko-KR" sz="1200" dirty="0" smtClean="0"/>
              <a:t>      null="true" /&gt;</a:t>
            </a:r>
          </a:p>
          <a:p>
            <a:r>
              <a:rPr lang="en-US" altLang="ko-KR" sz="1200" dirty="0" smtClean="0"/>
              <a:t>   &lt;string null="true" /&gt;</a:t>
            </a:r>
          </a:p>
          <a:p>
            <a:r>
              <a:rPr lang="en-US" altLang="ko-KR" sz="1200" dirty="0" smtClean="0"/>
              <a:t>   &lt;</a:t>
            </a:r>
            <a:r>
              <a:rPr lang="en-US" altLang="ko-KR" sz="1200" dirty="0" err="1" smtClean="0"/>
              <a:t>boolean</a:t>
            </a:r>
            <a:r>
              <a:rPr lang="en-US" altLang="ko-KR" sz="1200" dirty="0" smtClean="0"/>
              <a:t> value="false" /&gt;</a:t>
            </a:r>
          </a:p>
          <a:p>
            <a:r>
              <a:rPr lang="en-US" altLang="ko-KR" sz="1200" dirty="0" smtClean="0"/>
              <a:t>   &lt;</a:t>
            </a:r>
            <a:r>
              <a:rPr lang="en-US" altLang="ko-KR" sz="1200" dirty="0" err="1" smtClean="0"/>
              <a:t>boolean</a:t>
            </a:r>
            <a:r>
              <a:rPr lang="en-US" altLang="ko-KR" sz="1200" dirty="0" smtClean="0"/>
              <a:t> value="true" /&gt;</a:t>
            </a:r>
          </a:p>
          <a:p>
            <a:r>
              <a:rPr lang="en-US" altLang="ko-KR" sz="1200" dirty="0" smtClean="0"/>
              <a:t>&lt;/object&gt;</a:t>
            </a:r>
            <a:endParaRPr lang="en-US" altLang="ko-KR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레코드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데이터가 저장되는 가상의 장소</a:t>
            </a:r>
            <a:endParaRPr lang="en-US" altLang="ko-KR" dirty="0" smtClean="0"/>
          </a:p>
          <a:p>
            <a:r>
              <a:rPr lang="ko-KR" altLang="en-US" dirty="0" smtClean="0"/>
              <a:t>테이블은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이상의 칼럼으로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칼럼은 타입을 가지며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제약</a:t>
            </a:r>
            <a:r>
              <a:rPr lang="en-US" altLang="ko-KR" dirty="0" smtClean="0"/>
              <a:t>(</a:t>
            </a:r>
            <a:r>
              <a:rPr lang="ko-KR" altLang="en-US" dirty="0" smtClean="0"/>
              <a:t>값의 길이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가질 수 있는 값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갖는다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이런 테이블의 구성을 스키마</a:t>
            </a:r>
            <a:r>
              <a:rPr lang="en-US" altLang="ko-KR" dirty="0" smtClean="0"/>
              <a:t>(schema)</a:t>
            </a:r>
            <a:r>
              <a:rPr lang="ko-KR" altLang="en-US" dirty="0" smtClean="0"/>
              <a:t>라고 함</a:t>
            </a:r>
            <a:endParaRPr lang="en-US" altLang="ko-KR" dirty="0" smtClean="0"/>
          </a:p>
          <a:p>
            <a:r>
              <a:rPr lang="ko-KR" altLang="en-US" dirty="0" smtClean="0"/>
              <a:t>칼럼의 모음을 레코드</a:t>
            </a:r>
            <a:r>
              <a:rPr lang="en-US" altLang="ko-KR" dirty="0" smtClean="0"/>
              <a:t>(record)</a:t>
            </a:r>
            <a:r>
              <a:rPr lang="ko-KR" altLang="en-US" dirty="0" smtClean="0"/>
              <a:t>라고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테이블은 여러 개의 레코드로 구성</a:t>
            </a:r>
            <a:endParaRPr lang="ko-KR" altLang="en-US" dirty="0"/>
          </a:p>
        </p:txBody>
      </p:sp>
      <p:pic>
        <p:nvPicPr>
          <p:cNvPr id="1026" name="Picture 2" descr="fig12-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929066"/>
            <a:ext cx="49625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주요키와</a:t>
            </a:r>
            <a:r>
              <a:rPr lang="ko-KR" altLang="en-US" dirty="0" smtClean="0"/>
              <a:t> 인덱스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주요키</a:t>
            </a:r>
            <a:r>
              <a:rPr lang="en-US" altLang="ko-KR" dirty="0" smtClean="0"/>
              <a:t>(Primary Key)</a:t>
            </a:r>
          </a:p>
          <a:p>
            <a:pPr lvl="1"/>
            <a:r>
              <a:rPr lang="ko-KR" altLang="en-US" dirty="0" smtClean="0"/>
              <a:t>각각의 레코드를 구별하기 위해 사용되는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레코드가 서로 다른 값을 갖는 칼럼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주요키 값을 이용해서 빠른 검색 가능</a:t>
            </a:r>
            <a:endParaRPr lang="en-US" altLang="ko-KR" dirty="0" smtClean="0"/>
          </a:p>
          <a:p>
            <a:r>
              <a:rPr lang="ko-KR" altLang="en-US" dirty="0" smtClean="0"/>
              <a:t>인덱스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지정한 칼럼에 맞춰 데이터의 정렬 순서를 미리 계산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주요키도 인덱스의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인덱스로 사용되는 칼럼은 중복된 값을 가질 수도 있음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일반적 순서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필수 요소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DBMS</a:t>
            </a:r>
          </a:p>
          <a:p>
            <a:pPr lvl="1"/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DBMS </a:t>
            </a:r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pic>
        <p:nvPicPr>
          <p:cNvPr id="2050" name="Picture 2" descr="fig12-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71612"/>
            <a:ext cx="44767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주요 타입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1"/>
          <a:ext cx="8229600" cy="5143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288"/>
                <a:gridCol w="5829312"/>
              </a:tblGrid>
              <a:tr h="4072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SQL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타입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</a:p>
                  </a:txBody>
                  <a:tcPr marL="68580" marR="68580" marT="0" marB="0"/>
                </a:tc>
              </a:tr>
              <a:tr h="53555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CHAR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확정 길이의 문자열을 저장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표준의 경우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255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글자까지만 저장할 수 있다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555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VARCHAR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가변 길이의 문자열을 저장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표준의 경우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255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글자까지만 저장할 수 있다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72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LONG VARCHAR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긴 가변 길이의 문자열을 저장</a:t>
                      </a:r>
                    </a:p>
                  </a:txBody>
                  <a:tcPr marL="68580" marR="68580" marT="0" marB="0"/>
                </a:tc>
              </a:tr>
              <a:tr h="4072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NUMERIC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숫자를 저장</a:t>
                      </a:r>
                    </a:p>
                  </a:txBody>
                  <a:tcPr marL="68580" marR="68580" marT="0" marB="0"/>
                </a:tc>
              </a:tr>
              <a:tr h="4072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DECIMAL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십진수를 저장</a:t>
                      </a:r>
                    </a:p>
                  </a:txBody>
                  <a:tcPr marL="68580" marR="68580" marT="0" marB="0"/>
                </a:tc>
              </a:tr>
              <a:tr h="4072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INTEGER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정수를 저장</a:t>
                      </a:r>
                    </a:p>
                  </a:txBody>
                  <a:tcPr marL="68580" marR="68580" marT="0" marB="0"/>
                </a:tc>
              </a:tr>
              <a:tr h="4072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TIMESTAMP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날짜 및 시간을 저장</a:t>
                      </a:r>
                    </a:p>
                  </a:txBody>
                  <a:tcPr marL="68580" marR="68580" marT="0" marB="0"/>
                </a:tc>
              </a:tr>
              <a:tr h="4072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TIME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시간을 저장</a:t>
                      </a:r>
                    </a:p>
                  </a:txBody>
                  <a:tcPr marL="68580" marR="68580" marT="0" marB="0"/>
                </a:tc>
              </a:tr>
              <a:tr h="4072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DATE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날짜를 저장</a:t>
                      </a:r>
                    </a:p>
                  </a:txBody>
                  <a:tcPr marL="68580" marR="68580" marT="0" marB="0"/>
                </a:tc>
              </a:tr>
              <a:tr h="4072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CLOB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대량의 문자열 데이터를 저장</a:t>
                      </a:r>
                    </a:p>
                  </a:txBody>
                  <a:tcPr marL="68580" marR="68580" marT="0" marB="0"/>
                </a:tc>
              </a:tr>
              <a:tr h="4072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BLOB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대량의 바이너리 데이터를 저장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Structured Query Language</a:t>
            </a:r>
          </a:p>
          <a:p>
            <a:r>
              <a:rPr lang="ko-KR" altLang="en-US" dirty="0" smtClean="0"/>
              <a:t>데이터 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등의 데이터베이스 작업을 수행할 때 사용되는 언어</a:t>
            </a:r>
            <a:endParaRPr lang="en-US" altLang="ko-KR" dirty="0" smtClean="0"/>
          </a:p>
          <a:p>
            <a:r>
              <a:rPr lang="en-US" altLang="ko-KR" dirty="0" smtClean="0"/>
              <a:t>SQL</a:t>
            </a:r>
            <a:r>
              <a:rPr lang="ko-KR" altLang="en-US" dirty="0" smtClean="0"/>
              <a:t>의 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DDL (Data Description Language) : </a:t>
            </a:r>
            <a:r>
              <a:rPr lang="ko-KR" altLang="en-US" dirty="0" smtClean="0"/>
              <a:t>테이블 생성과 같이 데이터를 정의할 대 사용되는 </a:t>
            </a:r>
            <a:r>
              <a:rPr lang="en-US" altLang="ko-KR" dirty="0" smtClean="0"/>
              <a:t>SQL</a:t>
            </a:r>
          </a:p>
          <a:p>
            <a:pPr lvl="1"/>
            <a:r>
              <a:rPr lang="en-US" altLang="ko-KR" dirty="0" smtClean="0"/>
              <a:t>DML (Data </a:t>
            </a:r>
            <a:r>
              <a:rPr lang="en-US" altLang="ko-KR" dirty="0" err="1" smtClean="0"/>
              <a:t>Manipluation</a:t>
            </a:r>
            <a:r>
              <a:rPr lang="en-US" altLang="ko-KR" dirty="0" smtClean="0"/>
              <a:t> Language) : </a:t>
            </a:r>
            <a:r>
              <a:rPr lang="ko-KR" altLang="en-US" dirty="0" smtClean="0"/>
              <a:t>데이터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삭제와 같이 데이터를 다루기 위해 사용되는 </a:t>
            </a:r>
            <a:r>
              <a:rPr lang="en-US" altLang="ko-KR" dirty="0" smtClean="0"/>
              <a:t>SQL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생성 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500174"/>
            <a:ext cx="457200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altLang="ko-KR" dirty="0" smtClean="0"/>
              <a:t>create table TABLENAME (</a:t>
            </a:r>
          </a:p>
          <a:p>
            <a:r>
              <a:rPr lang="en-US" altLang="ko-KR" dirty="0" smtClean="0"/>
              <a:t>    COL_NAME1       COL_TYPE1(LEN1),</a:t>
            </a:r>
          </a:p>
          <a:p>
            <a:r>
              <a:rPr lang="en-US" altLang="ko-KR" dirty="0" smtClean="0"/>
              <a:t>    COL_NAME2       COL_TYPE2(LEN2),</a:t>
            </a:r>
          </a:p>
          <a:p>
            <a:r>
              <a:rPr lang="en-US" altLang="ko-KR" dirty="0" smtClean="0"/>
              <a:t>    ...,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COL_NAMEn</a:t>
            </a:r>
            <a:r>
              <a:rPr lang="en-US" altLang="ko-KR" dirty="0" smtClean="0"/>
              <a:t>       </a:t>
            </a:r>
            <a:r>
              <a:rPr lang="en-US" altLang="ko-KR" dirty="0" err="1" smtClean="0"/>
              <a:t>COL_TYPEn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LENn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857224" y="4143380"/>
            <a:ext cx="6929486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create table MEMBER (</a:t>
            </a:r>
            <a:endParaRPr lang="ko-KR" altLang="en-US" dirty="0" smtClean="0"/>
          </a:p>
          <a:p>
            <a:r>
              <a:rPr lang="en-US" dirty="0" smtClean="0"/>
              <a:t>   MEMBERID      VARCHAR(10) NOT NULL PRIMARY KEY,</a:t>
            </a:r>
            <a:endParaRPr lang="ko-KR" altLang="en-US" dirty="0" smtClean="0"/>
          </a:p>
          <a:p>
            <a:r>
              <a:rPr lang="en-US" dirty="0" smtClean="0"/>
              <a:t>   PASSWORD      VARCHAR(10) NOT NULL,</a:t>
            </a:r>
            <a:endParaRPr lang="ko-KR" altLang="en-US" dirty="0" smtClean="0"/>
          </a:p>
          <a:p>
            <a:r>
              <a:rPr lang="en-US" dirty="0" smtClean="0"/>
              <a:t>   NAME          VARCHAR(20) NOT NULL,</a:t>
            </a:r>
            <a:endParaRPr lang="ko-KR" altLang="en-US" dirty="0" smtClean="0"/>
          </a:p>
          <a:p>
            <a:r>
              <a:rPr lang="en-US" dirty="0" smtClean="0"/>
              <a:t>   EMAIL         VARCHAR(80)</a:t>
            </a:r>
            <a:endParaRPr lang="ko-KR" altLang="en-US" dirty="0" smtClean="0"/>
          </a:p>
          <a:p>
            <a:r>
              <a:rPr lang="en-US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2111</Words>
  <Application>Microsoft Office PowerPoint</Application>
  <PresentationFormat>화면 슬라이드 쇼(4:3)</PresentationFormat>
  <Paragraphs>405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데이터베이스 프로그래밍 기초</vt:lpstr>
      <vt:lpstr>TOC</vt:lpstr>
      <vt:lpstr>데이터베이스 &amp; DBMS</vt:lpstr>
      <vt:lpstr>테이블 &amp; 레코드</vt:lpstr>
      <vt:lpstr>주요키와 인덱스</vt:lpstr>
      <vt:lpstr>데이터베이스 프로그래밍</vt:lpstr>
      <vt:lpstr>SQL 기초 - 주요 타입</vt:lpstr>
      <vt:lpstr>SQL</vt:lpstr>
      <vt:lpstr>테이블 생성 쿼리</vt:lpstr>
      <vt:lpstr>데이터 삽입 쿼리</vt:lpstr>
      <vt:lpstr>데이터 조회 쿼리</vt:lpstr>
      <vt:lpstr>데이터 조회 쿼리 - 정렬, 집합</vt:lpstr>
      <vt:lpstr>데이터 수정/삭제 쿼리</vt:lpstr>
      <vt:lpstr>조인</vt:lpstr>
      <vt:lpstr>JDBC</vt:lpstr>
      <vt:lpstr>JDBC 프로그래밍 코딩 스타일</vt:lpstr>
      <vt:lpstr>JDBC 드라이버</vt:lpstr>
      <vt:lpstr>JDBC URL</vt:lpstr>
      <vt:lpstr>DB 연결 생성</vt:lpstr>
      <vt:lpstr>Statement를 이용한 쿼리 실행</vt:lpstr>
      <vt:lpstr>ResultSet에서 값 조회</vt:lpstr>
      <vt:lpstr>ResultSet에서 데이터 조회하는 코드</vt:lpstr>
      <vt:lpstr>PreparedStatement를 이용한 처리</vt:lpstr>
      <vt:lpstr>PreparedStatement의 값 바인딩 관련 메서드</vt:lpstr>
      <vt:lpstr>PreparedStatement의 사용 이유</vt:lpstr>
      <vt:lpstr>트랜잭션</vt:lpstr>
      <vt:lpstr>JDBC API에서의 트랜잭션 처리</vt:lpstr>
      <vt:lpstr>커넥션 풀</vt:lpstr>
      <vt:lpstr>DBCP API를 이용한 커넥션 풀 사용</vt:lpstr>
      <vt:lpstr>커넥션 풀 설정 파일 예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Registered User</cp:lastModifiedBy>
  <cp:revision>20</cp:revision>
  <dcterms:created xsi:type="dcterms:W3CDTF">2006-10-05T04:04:58Z</dcterms:created>
  <dcterms:modified xsi:type="dcterms:W3CDTF">2016-05-25T00:06:13Z</dcterms:modified>
</cp:coreProperties>
</file>