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_rels/theme10.xml.rels" ContentType="application/vnd.openxmlformats-package.relationships+xml"/>
  <Override PartName="/ppt/theme/_rels/theme1.xml.rels" ContentType="application/vnd.openxmlformats-package.relationships+xml"/>
  <Override PartName="/ppt/theme/_rels/theme9.xml.rels" ContentType="application/vnd.openxmlformats-package.relationships+xml"/>
  <Override PartName="/ppt/theme/_rels/theme8.xml.rels" ContentType="application/vnd.openxmlformats-package.relationships+xml"/>
  <Override PartName="/ppt/theme/_rels/theme7.xml.rels" ContentType="application/vnd.openxmlformats-package.relationships+xml"/>
  <Override PartName="/ppt/theme/_rels/theme6.xml.rels" ContentType="application/vnd.openxmlformats-package.relationships+xml"/>
  <Override PartName="/ppt/theme/_rels/theme5.xml.rels" ContentType="application/vnd.openxmlformats-package.relationships+xml"/>
  <Override PartName="/ppt/theme/_rels/theme4.xml.rels" ContentType="application/vnd.openxmlformats-package.relationships+xml"/>
  <Override PartName="/ppt/theme/_rels/theme3.xml.rels" ContentType="application/vnd.openxmlformats-package.relationships+xml"/>
  <Override PartName="/ppt/theme/_rels/theme2.xml.rels" ContentType="application/vnd.openxmlformats-package.relationships+xml"/>
  <Override PartName="/ppt/theme/_rels/theme11.xml.rels" ContentType="application/vnd.openxmlformats-package.relationships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7.jpeg" ContentType="image/jpeg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768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53F82D-5DC1-447B-8A6F-272076803C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6DC95F22-F6AA-438B-8F60-70D1478AB5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7DD09558-7CF1-484C-8417-DCD88B793C49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0EA09E-1EBE-4CB9-AA72-7376F762B5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2C322C9-145C-475E-8CA2-0F456D724F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768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8C1984D-AA23-4532-A8CB-8C039589F3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32D893D-CB14-48E6-9D89-989C702E43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788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23680" y="2121480"/>
            <a:ext cx="490788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45BF0CC-096B-4491-99BF-352D7F5B24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90653A6-7F69-4127-9162-03E69B349F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184D7B6-3585-4091-8CC9-D93180EF6E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25128CB-1530-423C-AE9A-1301FD3403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1401560" y="6229800"/>
            <a:ext cx="456480" cy="456480"/>
            <a:chOff x="11401560" y="6229800"/>
            <a:chExt cx="456480" cy="456480"/>
          </a:xfrm>
        </p:grpSpPr>
        <p:sp>
          <p:nvSpPr>
            <p:cNvPr id="1" name="Oval 7"/>
            <p:cNvSpPr/>
            <p:nvPr/>
          </p:nvSpPr>
          <p:spPr>
            <a:xfrm>
              <a:off x="11401560" y="6229800"/>
              <a:ext cx="456480" cy="456480"/>
            </a:xfrm>
            <a:prstGeom prst="ellipse">
              <a:avLst/>
            </a:prstGeom>
            <a:blipFill rotWithShape="0">
              <a:blip r:embed="rId2"/>
              <a:srcRect/>
              <a:tile tx="56988" ty="0" sx="84979" sy="84974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" name="Oval 8"/>
            <p:cNvSpPr/>
            <p:nvPr/>
          </p:nvSpPr>
          <p:spPr>
            <a:xfrm>
              <a:off x="11431080" y="6258960"/>
              <a:ext cx="398160" cy="39816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" name="Rectangle 6"/>
          <p:cNvSpPr/>
          <p:nvPr/>
        </p:nvSpPr>
        <p:spPr>
          <a:xfrm>
            <a:off x="920880" y="1347120"/>
            <a:ext cx="10222200" cy="7992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 tx="0" ty="1004864" sx="91979" sy="88971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5640" bIns="3564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920880" y="4299840"/>
            <a:ext cx="10222200" cy="79920"/>
          </a:xfrm>
          <a:prstGeom prst="rect">
            <a:avLst/>
          </a:prstGeom>
          <a:blipFill rotWithShape="0">
            <a:blip r:embed="rId4">
              <a:alphaModFix amt="85000"/>
            </a:blip>
            <a:srcRect/>
            <a:tile tx="0" ty="1040122" sx="91979" sy="88971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5640" bIns="3564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920880" y="1484640"/>
            <a:ext cx="10222200" cy="2742480"/>
          </a:xfrm>
          <a:prstGeom prst="rect">
            <a:avLst/>
          </a:prstGeom>
          <a:blipFill rotWithShape="0">
            <a:blip r:embed="rId5">
              <a:alphaModFix amt="85000"/>
            </a:blip>
            <a:srcRect/>
            <a:tile tx="0" ty="1057752" sx="91979" sy="88971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9649080" y="4069080"/>
            <a:ext cx="1080360" cy="1080360"/>
            <a:chOff x="9649080" y="4069080"/>
            <a:chExt cx="1080360" cy="1080360"/>
          </a:xfrm>
        </p:grpSpPr>
        <p:sp>
          <p:nvSpPr>
            <p:cNvPr id="7" name="Oval 10"/>
            <p:cNvSpPr/>
            <p:nvPr/>
          </p:nvSpPr>
          <p:spPr>
            <a:xfrm>
              <a:off x="9649080" y="4069080"/>
              <a:ext cx="1080360" cy="1080360"/>
            </a:xfrm>
            <a:prstGeom prst="ellipse">
              <a:avLst/>
            </a:prstGeom>
            <a:blipFill rotWithShape="0">
              <a:blip r:embed="rId6"/>
              <a:srcRect/>
              <a:tile tx="0" ty="0" sx="84979" sy="84974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Oval 11"/>
            <p:cNvSpPr/>
            <p:nvPr/>
          </p:nvSpPr>
          <p:spPr>
            <a:xfrm>
              <a:off x="9757440" y="4177080"/>
              <a:ext cx="864000" cy="86400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ftr" idx="1"/>
          </p:nvPr>
        </p:nvSpPr>
        <p:spPr>
          <a:xfrm>
            <a:off x="1088280" y="6272640"/>
            <a:ext cx="6327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2"/>
          </p:nvPr>
        </p:nvSpPr>
        <p:spPr>
          <a:xfrm>
            <a:off x="9592560" y="4289400"/>
            <a:ext cx="119304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36AE1CB-26AA-444A-B2FA-EDEDF8AD53A4}" type="slidenum">
              <a:rPr b="1" lang="en-US" sz="28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3"/>
          </p:nvPr>
        </p:nvSpPr>
        <p:spPr>
          <a:xfrm>
            <a:off x="7964280" y="6272640"/>
            <a:ext cx="3272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6"/>
          <p:cNvGrpSpPr/>
          <p:nvPr/>
        </p:nvGrpSpPr>
        <p:grpSpPr>
          <a:xfrm>
            <a:off x="11401560" y="6229800"/>
            <a:ext cx="456480" cy="456480"/>
            <a:chOff x="11401560" y="6229800"/>
            <a:chExt cx="456480" cy="456480"/>
          </a:xfrm>
        </p:grpSpPr>
        <p:sp>
          <p:nvSpPr>
            <p:cNvPr id="81" name="Oval 7"/>
            <p:cNvSpPr/>
            <p:nvPr/>
          </p:nvSpPr>
          <p:spPr>
            <a:xfrm>
              <a:off x="11401560" y="6229800"/>
              <a:ext cx="456480" cy="456480"/>
            </a:xfrm>
            <a:prstGeom prst="ellipse">
              <a:avLst/>
            </a:prstGeom>
            <a:blipFill rotWithShape="0">
              <a:blip r:embed="rId2"/>
              <a:srcRect/>
              <a:tile tx="56988" ty="0" sx="84979" sy="84974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Oval 8"/>
            <p:cNvSpPr/>
            <p:nvPr/>
          </p:nvSpPr>
          <p:spPr>
            <a:xfrm>
              <a:off x="11431080" y="6258960"/>
              <a:ext cx="398160" cy="39816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3" name="Rectangle 7"/>
          <p:cNvSpPr/>
          <p:nvPr/>
        </p:nvSpPr>
        <p:spPr>
          <a:xfrm>
            <a:off x="8303760" y="0"/>
            <a:ext cx="3887640" cy="6857280"/>
          </a:xfrm>
          <a:prstGeom prst="rect">
            <a:avLst/>
          </a:prstGeom>
          <a:blipFill rotWithShape="0">
            <a:blip r:embed="rId3">
              <a:alphaModFix amt="60000"/>
            </a:blip>
            <a:srcRect/>
            <a:tile tx="0" ty="1057752" sx="91979" sy="88971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4" name="Group 8"/>
          <p:cNvGrpSpPr/>
          <p:nvPr/>
        </p:nvGrpSpPr>
        <p:grpSpPr>
          <a:xfrm>
            <a:off x="11401560" y="6229800"/>
            <a:ext cx="456480" cy="456480"/>
            <a:chOff x="11401560" y="6229800"/>
            <a:chExt cx="456480" cy="456480"/>
          </a:xfrm>
        </p:grpSpPr>
        <p:sp>
          <p:nvSpPr>
            <p:cNvPr id="85" name="Oval 9"/>
            <p:cNvSpPr/>
            <p:nvPr/>
          </p:nvSpPr>
          <p:spPr>
            <a:xfrm>
              <a:off x="11401560" y="6229800"/>
              <a:ext cx="456480" cy="456480"/>
            </a:xfrm>
            <a:prstGeom prst="ellipse">
              <a:avLst/>
            </a:prstGeom>
            <a:blipFill rotWithShape="0">
              <a:blip r:embed="rId4"/>
              <a:srcRect/>
              <a:tile tx="56988" ty="0" sx="84979" sy="84974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Oval 10"/>
            <p:cNvSpPr/>
            <p:nvPr/>
          </p:nvSpPr>
          <p:spPr>
            <a:xfrm>
              <a:off x="11431080" y="6258960"/>
              <a:ext cx="398160" cy="39816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7" name="PlaceHolder 1"/>
          <p:cNvSpPr>
            <a:spLocks noGrp="1"/>
          </p:cNvSpPr>
          <p:nvPr>
            <p:ph type="ftr" idx="28"/>
          </p:nvPr>
        </p:nvSpPr>
        <p:spPr>
          <a:xfrm>
            <a:off x="1088280" y="6272640"/>
            <a:ext cx="6327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29"/>
          </p:nvPr>
        </p:nvSpPr>
        <p:spPr>
          <a:xfrm>
            <a:off x="11311200" y="6272640"/>
            <a:ext cx="639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A561DB7-ED36-4137-99B7-2B0DA7BDF032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30"/>
          </p:nvPr>
        </p:nvSpPr>
        <p:spPr>
          <a:xfrm>
            <a:off x="7964280" y="6272640"/>
            <a:ext cx="3272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6"/>
          <p:cNvGrpSpPr/>
          <p:nvPr/>
        </p:nvGrpSpPr>
        <p:grpSpPr>
          <a:xfrm>
            <a:off x="11401560" y="6229800"/>
            <a:ext cx="456480" cy="456480"/>
            <a:chOff x="11401560" y="6229800"/>
            <a:chExt cx="456480" cy="456480"/>
          </a:xfrm>
        </p:grpSpPr>
        <p:sp>
          <p:nvSpPr>
            <p:cNvPr id="91" name="Oval 7"/>
            <p:cNvSpPr/>
            <p:nvPr/>
          </p:nvSpPr>
          <p:spPr>
            <a:xfrm>
              <a:off x="11401560" y="6229800"/>
              <a:ext cx="456480" cy="456480"/>
            </a:xfrm>
            <a:prstGeom prst="ellipse">
              <a:avLst/>
            </a:prstGeom>
            <a:blipFill rotWithShape="0">
              <a:blip r:embed="rId2"/>
              <a:srcRect/>
              <a:tile tx="56988" ty="0" sx="84979" sy="84974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Oval 8"/>
            <p:cNvSpPr/>
            <p:nvPr/>
          </p:nvSpPr>
          <p:spPr>
            <a:xfrm>
              <a:off x="11431080" y="6258960"/>
              <a:ext cx="398160" cy="39816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3" name="Rectangle 10"/>
          <p:cNvSpPr/>
          <p:nvPr/>
        </p:nvSpPr>
        <p:spPr>
          <a:xfrm>
            <a:off x="8303760" y="0"/>
            <a:ext cx="3887640" cy="6857280"/>
          </a:xfrm>
          <a:prstGeom prst="rect">
            <a:avLst/>
          </a:prstGeom>
          <a:blipFill rotWithShape="0">
            <a:blip r:embed="rId3">
              <a:alphaModFix amt="60000"/>
            </a:blip>
            <a:srcRect/>
            <a:tile tx="0" ty="1057752" sx="91979" sy="88971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4" name="Group 7"/>
          <p:cNvGrpSpPr/>
          <p:nvPr/>
        </p:nvGrpSpPr>
        <p:grpSpPr>
          <a:xfrm>
            <a:off x="11401560" y="6229800"/>
            <a:ext cx="456480" cy="456480"/>
            <a:chOff x="11401560" y="6229800"/>
            <a:chExt cx="456480" cy="456480"/>
          </a:xfrm>
        </p:grpSpPr>
        <p:sp>
          <p:nvSpPr>
            <p:cNvPr id="95" name="Oval 8"/>
            <p:cNvSpPr/>
            <p:nvPr/>
          </p:nvSpPr>
          <p:spPr>
            <a:xfrm>
              <a:off x="11401560" y="6229800"/>
              <a:ext cx="456480" cy="456480"/>
            </a:xfrm>
            <a:prstGeom prst="ellipse">
              <a:avLst/>
            </a:prstGeom>
            <a:blipFill rotWithShape="0">
              <a:blip r:embed="rId4"/>
              <a:srcRect/>
              <a:tile tx="56988" ty="0" sx="84979" sy="84974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" name="Oval 9"/>
            <p:cNvSpPr/>
            <p:nvPr/>
          </p:nvSpPr>
          <p:spPr>
            <a:xfrm>
              <a:off x="11431080" y="6258960"/>
              <a:ext cx="398160" cy="39816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7" name="PlaceHolder 1"/>
          <p:cNvSpPr>
            <a:spLocks noGrp="1"/>
          </p:cNvSpPr>
          <p:nvPr>
            <p:ph type="sldNum" idx="31"/>
          </p:nvPr>
        </p:nvSpPr>
        <p:spPr>
          <a:xfrm>
            <a:off x="11311200" y="6272640"/>
            <a:ext cx="639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B865DFC-5C29-41A1-80E9-11DC9B9D6CBF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dt" idx="32"/>
          </p:nvPr>
        </p:nvSpPr>
        <p:spPr>
          <a:xfrm>
            <a:off x="7964280" y="6272640"/>
            <a:ext cx="3272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6"/>
          <p:cNvGrpSpPr/>
          <p:nvPr/>
        </p:nvGrpSpPr>
        <p:grpSpPr>
          <a:xfrm>
            <a:off x="11401560" y="6229800"/>
            <a:ext cx="456480" cy="456480"/>
            <a:chOff x="11401560" y="6229800"/>
            <a:chExt cx="456480" cy="456480"/>
          </a:xfrm>
        </p:grpSpPr>
        <p:sp>
          <p:nvSpPr>
            <p:cNvPr id="17" name="Oval 7"/>
            <p:cNvSpPr/>
            <p:nvPr/>
          </p:nvSpPr>
          <p:spPr>
            <a:xfrm>
              <a:off x="11401560" y="6229800"/>
              <a:ext cx="456480" cy="456480"/>
            </a:xfrm>
            <a:prstGeom prst="ellipse">
              <a:avLst/>
            </a:prstGeom>
            <a:blipFill rotWithShape="0">
              <a:blip r:embed="rId2"/>
              <a:srcRect/>
              <a:tile tx="56988" ty="0" sx="84979" sy="84974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Oval 8"/>
            <p:cNvSpPr/>
            <p:nvPr/>
          </p:nvSpPr>
          <p:spPr>
            <a:xfrm>
              <a:off x="11431080" y="6258960"/>
              <a:ext cx="398160" cy="39816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9" name="PlaceHolder 1"/>
          <p:cNvSpPr>
            <a:spLocks noGrp="1"/>
          </p:cNvSpPr>
          <p:nvPr>
            <p:ph type="ftr" idx="4"/>
          </p:nvPr>
        </p:nvSpPr>
        <p:spPr>
          <a:xfrm>
            <a:off x="1088280" y="6272640"/>
            <a:ext cx="6327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5"/>
          </p:nvPr>
        </p:nvSpPr>
        <p:spPr>
          <a:xfrm>
            <a:off x="11311200" y="6272640"/>
            <a:ext cx="639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B1B3D77-9857-4DD6-9469-F939A446055B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6"/>
          </p:nvPr>
        </p:nvSpPr>
        <p:spPr>
          <a:xfrm>
            <a:off x="7964280" y="6272640"/>
            <a:ext cx="3272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6"/>
          <p:cNvGrpSpPr/>
          <p:nvPr/>
        </p:nvGrpSpPr>
        <p:grpSpPr>
          <a:xfrm>
            <a:off x="11401560" y="6229800"/>
            <a:ext cx="456480" cy="456480"/>
            <a:chOff x="11401560" y="6229800"/>
            <a:chExt cx="456480" cy="456480"/>
          </a:xfrm>
        </p:grpSpPr>
        <p:sp>
          <p:nvSpPr>
            <p:cNvPr id="23" name="Oval 7"/>
            <p:cNvSpPr/>
            <p:nvPr/>
          </p:nvSpPr>
          <p:spPr>
            <a:xfrm>
              <a:off x="11401560" y="6229800"/>
              <a:ext cx="456480" cy="456480"/>
            </a:xfrm>
            <a:prstGeom prst="ellipse">
              <a:avLst/>
            </a:prstGeom>
            <a:blipFill rotWithShape="0">
              <a:blip r:embed="rId2"/>
              <a:srcRect/>
              <a:tile tx="56988" ty="0" sx="84979" sy="84974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Oval 8"/>
            <p:cNvSpPr/>
            <p:nvPr/>
          </p:nvSpPr>
          <p:spPr>
            <a:xfrm>
              <a:off x="11431080" y="6258960"/>
              <a:ext cx="398160" cy="39816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" name="PlaceHolder 1"/>
          <p:cNvSpPr>
            <a:spLocks noGrp="1"/>
          </p:cNvSpPr>
          <p:nvPr>
            <p:ph type="ftr" idx="7"/>
          </p:nvPr>
        </p:nvSpPr>
        <p:spPr>
          <a:xfrm>
            <a:off x="1088280" y="6272640"/>
            <a:ext cx="6327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8"/>
          </p:nvPr>
        </p:nvSpPr>
        <p:spPr>
          <a:xfrm>
            <a:off x="11311200" y="6272640"/>
            <a:ext cx="639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720BB88-9C32-4A24-9091-47B597E363A4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9"/>
          </p:nvPr>
        </p:nvSpPr>
        <p:spPr>
          <a:xfrm>
            <a:off x="7964280" y="6272640"/>
            <a:ext cx="3272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/>
          <p:cNvGrpSpPr/>
          <p:nvPr/>
        </p:nvGrpSpPr>
        <p:grpSpPr>
          <a:xfrm>
            <a:off x="11401560" y="6229800"/>
            <a:ext cx="456480" cy="456480"/>
            <a:chOff x="11401560" y="6229800"/>
            <a:chExt cx="456480" cy="456480"/>
          </a:xfrm>
        </p:grpSpPr>
        <p:sp>
          <p:nvSpPr>
            <p:cNvPr id="29" name="Oval 7"/>
            <p:cNvSpPr/>
            <p:nvPr/>
          </p:nvSpPr>
          <p:spPr>
            <a:xfrm>
              <a:off x="11401560" y="6229800"/>
              <a:ext cx="456480" cy="456480"/>
            </a:xfrm>
            <a:prstGeom prst="ellipse">
              <a:avLst/>
            </a:prstGeom>
            <a:blipFill rotWithShape="0">
              <a:blip r:embed="rId2"/>
              <a:srcRect/>
              <a:tile tx="56988" ty="0" sx="84979" sy="84974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Oval 8"/>
            <p:cNvSpPr/>
            <p:nvPr/>
          </p:nvSpPr>
          <p:spPr>
            <a:xfrm>
              <a:off x="11431080" y="6258960"/>
              <a:ext cx="398160" cy="39816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768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ftr" idx="10"/>
          </p:nvPr>
        </p:nvSpPr>
        <p:spPr>
          <a:xfrm>
            <a:off x="1088280" y="6272640"/>
            <a:ext cx="6327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sldNum" idx="11"/>
          </p:nvPr>
        </p:nvSpPr>
        <p:spPr>
          <a:xfrm>
            <a:off x="11311200" y="6272640"/>
            <a:ext cx="639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32A40E5-F9D6-48CD-ACFA-B78B3B1A63AD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dt" idx="12"/>
          </p:nvPr>
        </p:nvSpPr>
        <p:spPr>
          <a:xfrm>
            <a:off x="7964280" y="6272640"/>
            <a:ext cx="3272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6"/>
          <p:cNvGrpSpPr/>
          <p:nvPr/>
        </p:nvGrpSpPr>
        <p:grpSpPr>
          <a:xfrm>
            <a:off x="11401560" y="6229800"/>
            <a:ext cx="456480" cy="456480"/>
            <a:chOff x="11401560" y="6229800"/>
            <a:chExt cx="456480" cy="456480"/>
          </a:xfrm>
        </p:grpSpPr>
        <p:sp>
          <p:nvSpPr>
            <p:cNvPr id="39" name="Oval 7"/>
            <p:cNvSpPr/>
            <p:nvPr/>
          </p:nvSpPr>
          <p:spPr>
            <a:xfrm>
              <a:off x="11401560" y="6229800"/>
              <a:ext cx="456480" cy="456480"/>
            </a:xfrm>
            <a:prstGeom prst="ellipse">
              <a:avLst/>
            </a:prstGeom>
            <a:blipFill rotWithShape="0">
              <a:blip r:embed="rId2"/>
              <a:srcRect/>
              <a:tile tx="56988" ty="0" sx="84979" sy="84974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Oval 8"/>
            <p:cNvSpPr/>
            <p:nvPr/>
          </p:nvSpPr>
          <p:spPr>
            <a:xfrm>
              <a:off x="11431080" y="6258960"/>
              <a:ext cx="398160" cy="39816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1" name="Rectangle 6"/>
          <p:cNvSpPr/>
          <p:nvPr/>
        </p:nvSpPr>
        <p:spPr>
          <a:xfrm>
            <a:off x="0" y="4917960"/>
            <a:ext cx="12191400" cy="193932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 tx="0" ty="1057752" sx="91979" sy="88971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" name="Group 7"/>
          <p:cNvGrpSpPr/>
          <p:nvPr/>
        </p:nvGrpSpPr>
        <p:grpSpPr>
          <a:xfrm>
            <a:off x="897480" y="2325960"/>
            <a:ext cx="1080360" cy="1080360"/>
            <a:chOff x="897480" y="2325960"/>
            <a:chExt cx="1080360" cy="1080360"/>
          </a:xfrm>
        </p:grpSpPr>
        <p:sp>
          <p:nvSpPr>
            <p:cNvPr id="43" name="Oval 8"/>
            <p:cNvSpPr/>
            <p:nvPr/>
          </p:nvSpPr>
          <p:spPr>
            <a:xfrm>
              <a:off x="897480" y="2325960"/>
              <a:ext cx="1080360" cy="1080360"/>
            </a:xfrm>
            <a:prstGeom prst="ellipse">
              <a:avLst/>
            </a:prstGeom>
            <a:blipFill rotWithShape="0">
              <a:blip r:embed="rId4"/>
              <a:srcRect/>
              <a:tile tx="0" ty="0" sx="84979" sy="84974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Oval 9"/>
            <p:cNvSpPr/>
            <p:nvPr/>
          </p:nvSpPr>
          <p:spPr>
            <a:xfrm>
              <a:off x="1005480" y="2433960"/>
              <a:ext cx="864000" cy="86400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5" name="PlaceHolder 1"/>
          <p:cNvSpPr>
            <a:spLocks noGrp="1"/>
          </p:cNvSpPr>
          <p:nvPr>
            <p:ph type="ftr" idx="13"/>
          </p:nvPr>
        </p:nvSpPr>
        <p:spPr>
          <a:xfrm>
            <a:off x="2182680" y="6272640"/>
            <a:ext cx="6327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14"/>
          </p:nvPr>
        </p:nvSpPr>
        <p:spPr>
          <a:xfrm>
            <a:off x="843840" y="2505960"/>
            <a:ext cx="1187640" cy="71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800B912-4DEA-41BE-ACB4-B76734F6FA3E}" type="slidenum">
              <a:rPr b="1" lang="en-US" sz="28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15"/>
          </p:nvPr>
        </p:nvSpPr>
        <p:spPr>
          <a:xfrm>
            <a:off x="8593560" y="6272640"/>
            <a:ext cx="2643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6"/>
          <p:cNvGrpSpPr/>
          <p:nvPr/>
        </p:nvGrpSpPr>
        <p:grpSpPr>
          <a:xfrm>
            <a:off x="11401560" y="6229800"/>
            <a:ext cx="456480" cy="456480"/>
            <a:chOff x="11401560" y="6229800"/>
            <a:chExt cx="456480" cy="456480"/>
          </a:xfrm>
        </p:grpSpPr>
        <p:sp>
          <p:nvSpPr>
            <p:cNvPr id="49" name="Oval 7"/>
            <p:cNvSpPr/>
            <p:nvPr/>
          </p:nvSpPr>
          <p:spPr>
            <a:xfrm>
              <a:off x="11401560" y="6229800"/>
              <a:ext cx="456480" cy="456480"/>
            </a:xfrm>
            <a:prstGeom prst="ellipse">
              <a:avLst/>
            </a:prstGeom>
            <a:blipFill rotWithShape="0">
              <a:blip r:embed="rId2"/>
              <a:srcRect/>
              <a:tile tx="56988" ty="0" sx="84979" sy="84974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Oval 8"/>
            <p:cNvSpPr/>
            <p:nvPr/>
          </p:nvSpPr>
          <p:spPr>
            <a:xfrm>
              <a:off x="11431080" y="6258960"/>
              <a:ext cx="398160" cy="39816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788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788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 idx="16"/>
          </p:nvPr>
        </p:nvSpPr>
        <p:spPr>
          <a:xfrm>
            <a:off x="1088280" y="6272640"/>
            <a:ext cx="6327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 idx="17"/>
          </p:nvPr>
        </p:nvSpPr>
        <p:spPr>
          <a:xfrm>
            <a:off x="11311200" y="6272640"/>
            <a:ext cx="639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5EC1D91-6C93-444C-99F5-8FE4A4CBA105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dt" idx="18"/>
          </p:nvPr>
        </p:nvSpPr>
        <p:spPr>
          <a:xfrm>
            <a:off x="7964280" y="6272640"/>
            <a:ext cx="3272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6"/>
          <p:cNvGrpSpPr/>
          <p:nvPr/>
        </p:nvGrpSpPr>
        <p:grpSpPr>
          <a:xfrm>
            <a:off x="11401560" y="6229800"/>
            <a:ext cx="456480" cy="456480"/>
            <a:chOff x="11401560" y="6229800"/>
            <a:chExt cx="456480" cy="456480"/>
          </a:xfrm>
        </p:grpSpPr>
        <p:sp>
          <p:nvSpPr>
            <p:cNvPr id="61" name="Oval 7"/>
            <p:cNvSpPr/>
            <p:nvPr/>
          </p:nvSpPr>
          <p:spPr>
            <a:xfrm>
              <a:off x="11401560" y="6229800"/>
              <a:ext cx="456480" cy="456480"/>
            </a:xfrm>
            <a:prstGeom prst="ellipse">
              <a:avLst/>
            </a:prstGeom>
            <a:blipFill rotWithShape="0">
              <a:blip r:embed="rId2"/>
              <a:srcRect/>
              <a:tile tx="56988" ty="0" sx="84979" sy="84974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" name="Oval 8"/>
            <p:cNvSpPr/>
            <p:nvPr/>
          </p:nvSpPr>
          <p:spPr>
            <a:xfrm>
              <a:off x="11431080" y="6258960"/>
              <a:ext cx="398160" cy="39816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3" name="PlaceHolder 1"/>
          <p:cNvSpPr>
            <a:spLocks noGrp="1"/>
          </p:cNvSpPr>
          <p:nvPr>
            <p:ph type="ftr" idx="19"/>
          </p:nvPr>
        </p:nvSpPr>
        <p:spPr>
          <a:xfrm>
            <a:off x="1088280" y="6272640"/>
            <a:ext cx="6327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20"/>
          </p:nvPr>
        </p:nvSpPr>
        <p:spPr>
          <a:xfrm>
            <a:off x="11311200" y="6272640"/>
            <a:ext cx="639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A7EB4B1-6075-40E7-ADF5-ADC933869C54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21"/>
          </p:nvPr>
        </p:nvSpPr>
        <p:spPr>
          <a:xfrm>
            <a:off x="7964280" y="6272640"/>
            <a:ext cx="3272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"/>
          <p:cNvGrpSpPr/>
          <p:nvPr/>
        </p:nvGrpSpPr>
        <p:grpSpPr>
          <a:xfrm>
            <a:off x="11401560" y="6229800"/>
            <a:ext cx="456480" cy="456480"/>
            <a:chOff x="11401560" y="6229800"/>
            <a:chExt cx="456480" cy="456480"/>
          </a:xfrm>
        </p:grpSpPr>
        <p:sp>
          <p:nvSpPr>
            <p:cNvPr id="67" name="Oval 7"/>
            <p:cNvSpPr/>
            <p:nvPr/>
          </p:nvSpPr>
          <p:spPr>
            <a:xfrm>
              <a:off x="11401560" y="6229800"/>
              <a:ext cx="456480" cy="456480"/>
            </a:xfrm>
            <a:prstGeom prst="ellipse">
              <a:avLst/>
            </a:prstGeom>
            <a:blipFill rotWithShape="0">
              <a:blip r:embed="rId2"/>
              <a:srcRect/>
              <a:tile tx="56988" ty="0" sx="84979" sy="84974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Oval 8"/>
            <p:cNvSpPr/>
            <p:nvPr/>
          </p:nvSpPr>
          <p:spPr>
            <a:xfrm>
              <a:off x="11431080" y="6258960"/>
              <a:ext cx="398160" cy="39816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ftr" idx="22"/>
          </p:nvPr>
        </p:nvSpPr>
        <p:spPr>
          <a:xfrm>
            <a:off x="1088280" y="6272640"/>
            <a:ext cx="6327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23"/>
          </p:nvPr>
        </p:nvSpPr>
        <p:spPr>
          <a:xfrm>
            <a:off x="11311200" y="6272640"/>
            <a:ext cx="639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DD17C0A-03F8-42AB-8E51-6D1FF2698D75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dt" idx="24"/>
          </p:nvPr>
        </p:nvSpPr>
        <p:spPr>
          <a:xfrm>
            <a:off x="7964280" y="6272640"/>
            <a:ext cx="3272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6"/>
          <p:cNvGrpSpPr/>
          <p:nvPr/>
        </p:nvGrpSpPr>
        <p:grpSpPr>
          <a:xfrm>
            <a:off x="11401560" y="6229800"/>
            <a:ext cx="456480" cy="456480"/>
            <a:chOff x="11401560" y="6229800"/>
            <a:chExt cx="456480" cy="456480"/>
          </a:xfrm>
        </p:grpSpPr>
        <p:sp>
          <p:nvSpPr>
            <p:cNvPr id="75" name="Oval 7"/>
            <p:cNvSpPr/>
            <p:nvPr/>
          </p:nvSpPr>
          <p:spPr>
            <a:xfrm>
              <a:off x="11401560" y="6229800"/>
              <a:ext cx="456480" cy="456480"/>
            </a:xfrm>
            <a:prstGeom prst="ellipse">
              <a:avLst/>
            </a:prstGeom>
            <a:blipFill rotWithShape="0">
              <a:blip r:embed="rId2"/>
              <a:srcRect/>
              <a:tile tx="56988" ty="0" sx="84979" sy="84974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Oval 8"/>
            <p:cNvSpPr/>
            <p:nvPr/>
          </p:nvSpPr>
          <p:spPr>
            <a:xfrm>
              <a:off x="11431080" y="6258960"/>
              <a:ext cx="398160" cy="39816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7" name="PlaceHolder 1"/>
          <p:cNvSpPr>
            <a:spLocks noGrp="1"/>
          </p:cNvSpPr>
          <p:nvPr>
            <p:ph type="ftr" idx="25"/>
          </p:nvPr>
        </p:nvSpPr>
        <p:spPr>
          <a:xfrm>
            <a:off x="1088280" y="6272640"/>
            <a:ext cx="6327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ldNum" idx="26"/>
          </p:nvPr>
        </p:nvSpPr>
        <p:spPr>
          <a:xfrm>
            <a:off x="11311200" y="6272640"/>
            <a:ext cx="639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7CCFE8D-8099-47A6-9BBD-B017CA7D316C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dt" idx="27"/>
          </p:nvPr>
        </p:nvSpPr>
        <p:spPr>
          <a:xfrm>
            <a:off x="7964280" y="6272640"/>
            <a:ext cx="3272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5"/>
          <p:cNvSpPr/>
          <p:nvPr/>
        </p:nvSpPr>
        <p:spPr>
          <a:xfrm>
            <a:off x="-5040" y="320400"/>
            <a:ext cx="12191400" cy="6699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5c1f0a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pc="-1" strike="noStrike">
              <a:solidFill>
                <a:schemeClr val="lt1"/>
              </a:solidFill>
              <a:latin typeface="Rockwell"/>
            </a:endParaRPr>
          </a:p>
        </p:txBody>
      </p:sp>
      <p:pic>
        <p:nvPicPr>
          <p:cNvPr id="100" name="Picture 4" descr="Royal University of Phnom Penh"/>
          <p:cNvPicPr/>
          <p:nvPr/>
        </p:nvPicPr>
        <p:blipFill>
          <a:blip r:embed="rId1"/>
          <a:stretch/>
        </p:blipFill>
        <p:spPr>
          <a:xfrm>
            <a:off x="-5760" y="-145800"/>
            <a:ext cx="12202920" cy="382788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6" descr="ឯកសារ:Rupp logo.png - វិគីភីឌា"/>
          <p:cNvPicPr/>
          <p:nvPr/>
        </p:nvPicPr>
        <p:blipFill>
          <a:blip r:embed="rId2"/>
          <a:stretch/>
        </p:blipFill>
        <p:spPr>
          <a:xfrm>
            <a:off x="262800" y="413640"/>
            <a:ext cx="2780640" cy="2838240"/>
          </a:xfrm>
          <a:prstGeom prst="rect">
            <a:avLst/>
          </a:prstGeom>
          <a:ln w="0">
            <a:noFill/>
          </a:ln>
        </p:spPr>
      </p:pic>
      <p:sp>
        <p:nvSpPr>
          <p:cNvPr id="102" name="TextBox 7"/>
          <p:cNvSpPr/>
          <p:nvPr/>
        </p:nvSpPr>
        <p:spPr>
          <a:xfrm>
            <a:off x="2954160" y="4286880"/>
            <a:ext cx="7322760" cy="17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2800" spc="-1" strike="noStrike">
                <a:solidFill>
                  <a:schemeClr val="dk1"/>
                </a:solidFill>
                <a:latin typeface="Noto Serif Khmer Light"/>
                <a:ea typeface="Rockwell"/>
              </a:rPr>
              <a:t>   </a:t>
            </a:r>
            <a:r>
              <a:rPr b="0" lang="hi-IN" sz="2800" spc="-1" strike="noStrike">
                <a:solidFill>
                  <a:schemeClr val="dk1"/>
                </a:solidFill>
                <a:latin typeface="Noto Serif Khmer Light"/>
                <a:cs typeface="Noto Serif Khmer Light"/>
              </a:rPr>
              <a:t>ដេប៉ាតឺម៉ង</a:t>
            </a:r>
            <a:r>
              <a:rPr b="0" lang="en-GB" sz="2800" spc="-1" strike="noStrike">
                <a:solidFill>
                  <a:schemeClr val="dk1"/>
                </a:solidFill>
                <a:latin typeface="Noto Serif Khmer Light"/>
                <a:ea typeface="Rockwell"/>
              </a:rPr>
              <a:t>: </a:t>
            </a:r>
            <a:r>
              <a:rPr b="0" lang="hi-IN" sz="2800" spc="-1" strike="noStrike">
                <a:solidFill>
                  <a:schemeClr val="dk1"/>
                </a:solidFill>
                <a:latin typeface="Noto Serif Khmer Light"/>
                <a:cs typeface="Noto Serif Khmer Light"/>
              </a:rPr>
              <a:t>ពត៌មានវិទ្យា</a:t>
            </a:r>
            <a:endParaRPr b="0" lang="en-US" sz="2800" spc="-1" strike="noStrike">
              <a:solidFill>
                <a:srgbClr val="000000"/>
              </a:solidFill>
              <a:latin typeface="Noto Serif Khmer Light"/>
            </a:endParaRPr>
          </a:p>
          <a:p>
            <a:pPr defTabSz="914400">
              <a:lnSpc>
                <a:spcPct val="100000"/>
              </a:lnSpc>
            </a:pPr>
            <a:r>
              <a:rPr b="0" lang="en-GB" sz="2800" spc="-1" strike="noStrike">
                <a:solidFill>
                  <a:schemeClr val="dk1"/>
                </a:solidFill>
                <a:latin typeface="Noto Serif Khmer Light"/>
                <a:ea typeface="Rockwell"/>
              </a:rPr>
              <a:t> </a:t>
            </a:r>
            <a:r>
              <a:rPr b="0" lang="en-GB" sz="2800" spc="-1" strike="noStrike">
                <a:solidFill>
                  <a:schemeClr val="dk1"/>
                </a:solidFill>
                <a:latin typeface="Noto Serif Khmer Light"/>
                <a:ea typeface="Rockwell"/>
              </a:rPr>
              <a:t>Subject : Computer Architicture</a:t>
            </a:r>
            <a:endParaRPr b="0" lang="en-US" sz="2800" spc="-1" strike="noStrike">
              <a:solidFill>
                <a:srgbClr val="000000"/>
              </a:solidFill>
              <a:latin typeface="Noto Serif Khmer Light"/>
            </a:endParaRPr>
          </a:p>
          <a:p>
            <a:pPr defTabSz="914400">
              <a:lnSpc>
                <a:spcPct val="100000"/>
              </a:lnSpc>
            </a:pPr>
            <a:r>
              <a:rPr b="0" lang="en-GB" sz="2800" spc="-1" strike="noStrike">
                <a:solidFill>
                  <a:schemeClr val="dk1"/>
                </a:solidFill>
                <a:latin typeface="Noto Serif Khmer Light"/>
                <a:ea typeface="Rockwell"/>
              </a:rPr>
              <a:t>   </a:t>
            </a:r>
            <a:r>
              <a:rPr b="0" lang="en-GB" sz="2800" spc="-1" strike="noStrike">
                <a:solidFill>
                  <a:schemeClr val="dk1"/>
                </a:solidFill>
                <a:latin typeface="Noto Serif Khmer Light"/>
                <a:ea typeface="Rockwell"/>
              </a:rPr>
              <a:t>Project : Exercise</a:t>
            </a:r>
            <a:endParaRPr b="0" lang="en-US" sz="2800" spc="-1" strike="noStrike">
              <a:solidFill>
                <a:srgbClr val="000000"/>
              </a:solidFill>
              <a:latin typeface="Noto Serif Khmer Light"/>
            </a:endParaRPr>
          </a:p>
          <a:p>
            <a:pPr defTabSz="914400">
              <a:lnSpc>
                <a:spcPct val="100000"/>
              </a:lnSpc>
            </a:pPr>
            <a:r>
              <a:rPr b="0" lang="en-GB" sz="2800" spc="-1" strike="noStrike">
                <a:solidFill>
                  <a:schemeClr val="dk1"/>
                </a:solidFill>
                <a:latin typeface="Noto Serif Khmer Light"/>
                <a:ea typeface="Rockwell"/>
              </a:rPr>
              <a:t> </a:t>
            </a:r>
            <a:r>
              <a:rPr b="0" lang="hi-IN" sz="2800" spc="-1" strike="noStrike">
                <a:solidFill>
                  <a:schemeClr val="dk1"/>
                </a:solidFill>
                <a:latin typeface="Noto Serif Khmer Light"/>
                <a:cs typeface="Noto Serif Khmer Light"/>
              </a:rPr>
              <a:t>បង្រៀនដោយលោកគ្រូ </a:t>
            </a:r>
            <a:r>
              <a:rPr b="0" lang="en-GB" sz="2800" spc="-1" strike="noStrike">
                <a:solidFill>
                  <a:schemeClr val="dk1"/>
                </a:solidFill>
                <a:latin typeface="Noto Serif Khmer Light"/>
                <a:ea typeface="Rockwell"/>
              </a:rPr>
              <a:t>: Ouk Polyvann</a:t>
            </a:r>
            <a:endParaRPr b="0" lang="en-US" sz="2800" spc="-1" strike="noStrike">
              <a:solidFill>
                <a:srgbClr val="000000"/>
              </a:solidFill>
              <a:latin typeface="Noto Serif Khmer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228600" y="228600"/>
            <a:ext cx="4571640" cy="617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; ! a simple calculator program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; ! support operator (+, -, *, /)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; ! Copyright (C) 2024, Brorojame2030@gmail.com  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include 'emu8086.inc'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org 100h ; start the program at address 100h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.data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buffer db 100, ?, 100 dup(0)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x dw 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sign dw ?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y dw 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.code   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 cx, 0    ; counter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push cx       ; push to stack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jmp input_x    ; jump to input 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; start input number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; start input string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input: 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 ah, 0Ah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 dx, offset buffer ; mov the address of buffer to dx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int 21h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; end input string               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 bl , buffer[1] ; length of string  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 di , 0         ; sum counter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xor ax,ax ; clear ax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cmp bl, 1     ; if the length of string = 1?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je last_char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cmp buffer[2], '-'  ; if the number is negative (the char -)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je next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;start loop1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loop1:     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 si, 1      ; i= 1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 ax, 1      ; p = 1 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; start loop_in_loop1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486400" y="228600"/>
            <a:ext cx="6629040" cy="640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loop_in_loop1:     ; 10 * 10 * ....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 cx, 10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mul cx ; (dx ax) = ax * cx     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inc si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cmp si, bx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jl loop_in_loop1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; end loop_in_loop1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xor cx,cx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 cl, buffer[di+2] ; move the char in buffer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sub cx, '0' ; convert to number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mul cx ; multiply ax by cx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next:   ; for next char in buffer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dec bx 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inc di 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push ax   ; push to the stack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cmp bx, 1  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jg loop1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; end loop1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;start last_char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last_char: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xor ax,ax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 al, buffer[di+2] ; move the last char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sub ax, '0'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push ax   ; push to the stack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;end last_char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xor ax,ax  ;clear ax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xor cx, cx ; clear cx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 cl, buffer[1]  ; length of string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sum: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pop bx    ; pop the top of the stack to bx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add ax, bx   ; ax = ax + bx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dec cx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cmp cx, 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jg sum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228600" y="228600"/>
            <a:ext cx="3428640" cy="640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; end input number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pop cx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cmp cx, 0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je save_x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jne save_y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; start input x, sign, 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input_x: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PRINT 'Enter x: '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jmp input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save_x: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 [x], ax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inc cx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push cx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input_operator: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PRINTN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PRINT 'Select(+,-,*,/): '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xor ax, ax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 ah, 01h  ; al = character read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int 21h  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xor ah, ah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 [sign], ax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input_y: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PRINTN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PRINT 'Enter y: '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jmp input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save_y: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 [y], ax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; end input x, sign, y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;start calculate    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calculate: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 ax, [x]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 bx, [y]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3657600" y="228600"/>
            <a:ext cx="5028840" cy="640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cmp [sign], '+'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je add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cmp [sign], '-'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je minus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cmp [sign], '*'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je multiply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cmp [sign], '/'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je divide 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add: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add ax, bx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jmp print_add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minus: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sub ax, bx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jmp print_minus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multiply: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mul bx ; (dx ax) = ax * bx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jmp print_multiply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divide: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xor dx, dx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div bx ; ax = (dx ax) / bx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jmp print_divide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;end calculate    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; start print type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print_add: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PRINTN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PRINT 'The result of adds two number is '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jmp print_result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print_minus:       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PRINTN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PRINT 'The result of subtact two number is '  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jmp print_result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print_multiply: 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PRINTN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PRINT 'The result of multiply two number is '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7315200" y="228600"/>
            <a:ext cx="4571640" cy="640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jmp print_result  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print_divide: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PRINTN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PRINT 'The result of divide two number is '   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jmp print_result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; end print type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; start print_result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print_result:          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 bx, 10 ; the number 10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 cx, 0 ; counter in stack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loop2: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 dx, 0; remainder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div bx ; ax = ax / 10 , dx = a % 10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add dx, '0' ; convert to ascii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push dx ; push dx to stack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inc cx ; increase the counter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cmp ax, 0  ; ax - 0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jnz loop2 ; jump to loop2 if result is not = 0, or if ZF = 0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print:   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pop dx ; restore last number in stack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 ah, 2 ; output char = dx in DOS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int 21h ; interrupt the program and execute interrupt handler = 21h in DOS      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dec cx ; cx = cx - 1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cmp cx, 0 ; cx - 0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jnz print ; jump to print if result is not = 0, or if ZF = 0  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;end print_result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wait: 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 ah, 01h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int 21h   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ret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/>
          <p:nvPr/>
        </p:nvSpPr>
        <p:spPr>
          <a:xfrm>
            <a:off x="457200" y="457200"/>
            <a:ext cx="4114440" cy="617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// ! calculator program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void setup()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int x, y;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char sign;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Serial.begin(9600);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Serial.print("Enter x: ");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while (!Serial.available())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x = Serial.parseInt();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delay(100);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Serial.println(x);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Serial.print("Select(+,-,*,/): ");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while (!Serial.available())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sign = Serial.read();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Serial.println(sign);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Serial.print("Enter y: ");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while (!Serial.available())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y = Serial.parseInt();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delay(100);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4800600" y="685800"/>
            <a:ext cx="6629040" cy="59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Serial.println(y);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switch (sign)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case '+':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Serial.print("The result of adds two number is ");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Serial.println(x + y);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break;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case '-':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Serial.print("The result of subtract two number is ");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Serial.println(x - y);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break;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case '*':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Serial.print("The result of multiply two number is ");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Serial.println(x * y);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break;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case '/':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Serial.print("The result of divide two number is ");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Serial.println(x / y);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break;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void loop()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/>
          <p:nvPr/>
        </p:nvSpPr>
        <p:spPr>
          <a:xfrm>
            <a:off x="457200" y="457200"/>
            <a:ext cx="11201040" cy="617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9. setup(): </a:t>
            </a:r>
            <a:r>
              <a:rPr b="0" lang="hi-IN" sz="2800" spc="-1" strike="noStrike">
                <a:solidFill>
                  <a:srgbClr val="000000"/>
                </a:solidFill>
                <a:latin typeface="Arial"/>
              </a:rPr>
              <a:t>ដំណើរការតែមួយដងពេល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run program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Loop(): </a:t>
            </a:r>
            <a:r>
              <a:rPr b="0" lang="hi-IN" sz="2800" spc="-1" strike="noStrike">
                <a:solidFill>
                  <a:srgbClr val="000000"/>
                </a:solidFill>
                <a:latin typeface="Arial"/>
              </a:rPr>
              <a:t>ដំណើរការរហូតពេល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run program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PinMode(): </a:t>
            </a:r>
            <a:r>
              <a:rPr b="0" lang="hi-IN" sz="2800" spc="-1" strike="noStrike">
                <a:solidFill>
                  <a:srgbClr val="000000"/>
                </a:solidFill>
                <a:latin typeface="Arial"/>
              </a:rPr>
              <a:t>បើកជើង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PIN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DigitalWrite(): </a:t>
            </a:r>
            <a:r>
              <a:rPr b="0" lang="hi-IN" sz="2800" spc="-1" strike="noStrike">
                <a:solidFill>
                  <a:srgbClr val="000000"/>
                </a:solidFill>
                <a:latin typeface="Arial"/>
              </a:rPr>
              <a:t>បើកឲ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LED </a:t>
            </a:r>
            <a:r>
              <a:rPr b="0" lang="hi-IN" sz="2800" spc="-1" strike="noStrike">
                <a:solidFill>
                  <a:srgbClr val="000000"/>
                </a:solidFill>
                <a:latin typeface="Arial"/>
              </a:rPr>
              <a:t>ភ្លឺ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Delay(): </a:t>
            </a:r>
            <a:r>
              <a:rPr b="0" lang="hi-IN" sz="2800" spc="-1" strike="noStrike">
                <a:solidFill>
                  <a:srgbClr val="000000"/>
                </a:solidFill>
                <a:latin typeface="Arial"/>
              </a:rPr>
              <a:t>ពន្យារពេល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Begin(): rate of serial communication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Print(): print string/number to console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Read(): input data from buffer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ParseInt(): convert to integer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AnalogWrite(): Writes an analog value (PWM wave) to a pin. Can be used to light a LED at varying brightnesses or drive a motor at various speeds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Available(): input to buffer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5400" spc="-1" strike="noStrike" cap="all">
                <a:solidFill>
                  <a:srgbClr val="000000"/>
                </a:solidFill>
                <a:latin typeface="Rockwell Condensed"/>
              </a:rPr>
              <a:t>     </a:t>
            </a:r>
            <a:r>
              <a:rPr b="0" lang="hi-IN" sz="5400" spc="-1" strike="noStrike" cap="all">
                <a:solidFill>
                  <a:srgbClr val="000000"/>
                </a:solidFill>
                <a:latin typeface="Noto Serif Khmer Light"/>
                <a:cs typeface="Noto Serif Khmer Light"/>
              </a:rPr>
              <a:t>ក្រុមទី ១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4" name="Content Placeholder 3"/>
          <p:cNvGraphicFramePr/>
          <p:nvPr/>
        </p:nvGraphicFramePr>
        <p:xfrm>
          <a:off x="1096920" y="1846440"/>
          <a:ext cx="10101600" cy="4128840"/>
        </p:xfrm>
        <a:graphic>
          <a:graphicData uri="http://schemas.openxmlformats.org/drawingml/2006/table">
            <a:tbl>
              <a:tblPr/>
              <a:tblGrid>
                <a:gridCol w="780120"/>
                <a:gridCol w="3260880"/>
                <a:gridCol w="2020320"/>
                <a:gridCol w="2020320"/>
                <a:gridCol w="20203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hi-IN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ល</a:t>
                      </a:r>
                      <a:r>
                        <a:rPr b="0" lang="en-GB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.</a:t>
                      </a:r>
                      <a:r>
                        <a:rPr b="0" lang="hi-IN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រ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hi-IN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ឈ្មោះ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hi-IN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ពិន្ទុ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hi-IN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តូនាទី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hi-IN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ភាគរយនៃការយល់ដឹង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7030a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hi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១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hi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ស៊ូ ចាន់រ៉ូជែម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Rockwel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Rockwell"/>
                        </a:rPr>
                        <a:t>Code, Slide,​Simulator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Rockwel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hi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hi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សាំង មិញសុឺ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Rockwel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Rockwel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Rockwel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hi-IN" sz="1800" spc="-1" strike="noStrike">
                          <a:solidFill>
                            <a:schemeClr val="dk1"/>
                          </a:solidFill>
                          <a:latin typeface="Rockwell"/>
                        </a:rPr>
                        <a:t>៣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hi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វិន ម៉េងឡុង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Rockwel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Rockwel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Rockwel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hi-IN" sz="1800" spc="-1" strike="noStrike">
                          <a:solidFill>
                            <a:schemeClr val="dk1"/>
                          </a:solidFill>
                          <a:latin typeface="Rockwell"/>
                        </a:rPr>
                        <a:t>៤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hi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លី តុលា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Rockwel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Rockwel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Rockwel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hi-IN" sz="1800" spc="-1" strike="noStrike">
                          <a:solidFill>
                            <a:schemeClr val="dk1"/>
                          </a:solidFill>
                          <a:latin typeface="Rockwell"/>
                        </a:rPr>
                        <a:t>៥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hi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វិបុល សុខលីម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Rockwel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Rockwel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Rockwel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hi-IN" sz="1800" spc="-1" strike="noStrike">
                          <a:solidFill>
                            <a:schemeClr val="dk1"/>
                          </a:solidFill>
                          <a:latin typeface="Rockwell"/>
                        </a:rPr>
                        <a:t>៦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hi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លី ម៉េងហ៊ង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Rockwel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Rockwel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Rockwel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hi-IN" sz="1800" spc="-1" strike="noStrike">
                          <a:solidFill>
                            <a:schemeClr val="dk1"/>
                          </a:solidFill>
                          <a:latin typeface="Rockwell"/>
                        </a:rPr>
                        <a:t>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hi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ស៊ន ចាន់ឆៃហុង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Rockwel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Rockwel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Rockwel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hi-IN" sz="1800" spc="-1" strike="noStrike">
                          <a:solidFill>
                            <a:schemeClr val="dk1"/>
                          </a:solidFill>
                          <a:latin typeface="Rockwell"/>
                        </a:rPr>
                        <a:t>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hi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វ៉ាង វាន់ថេន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Rockwel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Rockwel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800" spc="-1" strike="noStrike">
                        <a:solidFill>
                          <a:schemeClr val="dk1"/>
                        </a:solidFill>
                        <a:latin typeface="Rockwel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6"/>
          <p:cNvSpPr/>
          <p:nvPr/>
        </p:nvSpPr>
        <p:spPr>
          <a:xfrm>
            <a:off x="513360" y="264960"/>
            <a:ext cx="1106496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Noto Serif Khmer Light"/>
              </a:rPr>
              <a:t>1. Microcontroller </a:t>
            </a:r>
            <a:r>
              <a:rPr b="0" lang="hi-IN" sz="1800" spc="-1" strike="noStrike">
                <a:solidFill>
                  <a:schemeClr val="dk1"/>
                </a:solidFill>
                <a:latin typeface="Noto Serif Khmer Light"/>
                <a:cs typeface="Noto Serif Khmer Light"/>
              </a:rPr>
              <a:t>ជាឧបករណ័អេឡិចត្រូនិចដែលយើងបានប្រើប្រាស់វាជាច្រើននៅក្នុងជីវភាពប្រចាំថ្ងៃ។ វាជាប្រភេទស្វៀគ្វី </a:t>
            </a:r>
            <a:r>
              <a:rPr b="0" lang="en-GB" sz="1800" spc="-1" strike="noStrike">
                <a:solidFill>
                  <a:schemeClr val="dk1"/>
                </a:solidFill>
                <a:latin typeface="Noto Serif Khmer Light"/>
              </a:rPr>
              <a:t>IC </a:t>
            </a:r>
            <a:r>
              <a:rPr b="0" lang="hi-IN" sz="1800" spc="-1" strike="noStrike">
                <a:solidFill>
                  <a:schemeClr val="dk1"/>
                </a:solidFill>
                <a:latin typeface="Noto Serif Khmer Light"/>
                <a:cs typeface="Noto Serif Khmer Light"/>
              </a:rPr>
              <a:t>បានប្រើជាញឹកញាប់ ក្នុងផ្ទះ សាលា នៅក្នុងទូរស័ព្ទ ទូទស្សន៏ ម៉ាសុីនថតចម្លង។​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Noto Serif Khmer Light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Noto Serif Khmer Light"/>
              </a:rPr>
              <a:t>Type of micro controller:​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Noto Serif Khmer Light"/>
              </a:rPr>
              <a:t> </a:t>
            </a:r>
            <a:r>
              <a:rPr b="0" lang="en-GB" sz="1800" spc="-1" strike="noStrike">
                <a:solidFill>
                  <a:schemeClr val="dk1"/>
                </a:solidFill>
                <a:latin typeface="Noto Serif Khmer Light"/>
              </a:rPr>
              <a:t>- Harvard Architecture​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Noto Serif Khmer Light"/>
              </a:rPr>
              <a:t> </a:t>
            </a:r>
            <a:r>
              <a:rPr b="0" lang="en-GB" sz="1800" spc="-1" strike="noStrike">
                <a:solidFill>
                  <a:schemeClr val="dk1"/>
                </a:solidFill>
                <a:latin typeface="Noto Serif Khmer Light"/>
              </a:rPr>
              <a:t>- Von Neumann Architecture​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Noto Serif Khmer Light"/>
              </a:rPr>
              <a:t> </a:t>
            </a:r>
            <a:r>
              <a:rPr b="0" lang="en-GB" sz="1800" spc="-1" strike="noStrike">
                <a:solidFill>
                  <a:schemeClr val="dk1"/>
                </a:solidFill>
                <a:latin typeface="Noto Serif Khmer Light"/>
              </a:rPr>
              <a:t>- AVR​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Noto Serif Khmer Light"/>
              </a:rPr>
              <a:t> </a:t>
            </a:r>
            <a:r>
              <a:rPr b="0" lang="en-GB" sz="1800" spc="-1" strike="noStrike">
                <a:solidFill>
                  <a:schemeClr val="dk1"/>
                </a:solidFill>
                <a:latin typeface="Noto Serif Khmer Light"/>
              </a:rPr>
              <a:t>- PIC​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Noto Serif Khmer Light"/>
              </a:rPr>
              <a:t> </a:t>
            </a:r>
            <a:r>
              <a:rPr b="0" lang="en-GB" sz="1800" spc="-1" strike="noStrike">
                <a:solidFill>
                  <a:schemeClr val="dk1"/>
                </a:solidFill>
                <a:latin typeface="Noto Serif Khmer Light"/>
              </a:rPr>
              <a:t>- Hitachi​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Noto Serif Khmer Light"/>
              </a:rPr>
              <a:t> </a:t>
            </a:r>
            <a:r>
              <a:rPr b="0" lang="en-GB" sz="1800" spc="-1" strike="noStrike">
                <a:solidFill>
                  <a:schemeClr val="dk1"/>
                </a:solidFill>
                <a:latin typeface="Noto Serif Khmer Light"/>
              </a:rPr>
              <a:t>- Motorola​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Noto Serif Khmer Light"/>
              </a:rPr>
              <a:t>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5"/>
          <p:cNvSpPr/>
          <p:nvPr/>
        </p:nvSpPr>
        <p:spPr>
          <a:xfrm>
            <a:off x="489960" y="435600"/>
            <a:ext cx="1121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hi-IN" sz="1800" spc="-1" strike="noStrike">
                <a:solidFill>
                  <a:schemeClr val="dk1"/>
                </a:solidFill>
                <a:latin typeface="Rockwell"/>
                <a:cs typeface="Times New Roman"/>
              </a:rPr>
              <a:t>២</a:t>
            </a:r>
            <a:r>
              <a:rPr b="0" lang="en-GB" sz="1800" spc="-1" strike="noStrike">
                <a:solidFill>
                  <a:schemeClr val="dk1"/>
                </a:solidFill>
                <a:latin typeface="Rockwell"/>
              </a:rPr>
              <a:t>.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Picture 6" descr="Chart showing the differences between microprocessors and microcontrollers"/>
          <p:cNvPicPr/>
          <p:nvPr/>
        </p:nvPicPr>
        <p:blipFill>
          <a:blip r:embed="rId1"/>
          <a:stretch/>
        </p:blipFill>
        <p:spPr>
          <a:xfrm>
            <a:off x="2912760" y="210960"/>
            <a:ext cx="5876640" cy="643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"/>
          <p:cNvSpPr/>
          <p:nvPr/>
        </p:nvSpPr>
        <p:spPr>
          <a:xfrm>
            <a:off x="457200" y="457200"/>
            <a:ext cx="11201040" cy="59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Noto Serif Khmer Light"/>
              </a:rPr>
              <a:t>3. Microcontroller </a:t>
            </a:r>
            <a:r>
              <a:rPr b="0" lang="hi-IN" sz="2200" spc="-1" strike="noStrike">
                <a:solidFill>
                  <a:srgbClr val="000000"/>
                </a:solidFill>
                <a:latin typeface="Noto Serif Khmer Light"/>
                <a:cs typeface="Noto Serif Khmer Light"/>
              </a:rPr>
              <a:t>អាចបង្កើតបានជា </a:t>
            </a:r>
            <a:r>
              <a:rPr b="0" lang="en-US" sz="2200" spc="-1" strike="noStrike">
                <a:solidFill>
                  <a:srgbClr val="000000"/>
                </a:solidFill>
                <a:latin typeface="Noto Serif Khmer Light"/>
              </a:rPr>
              <a:t>Computer </a:t>
            </a:r>
            <a:r>
              <a:rPr b="0" lang="hi-IN" sz="2200" spc="-1" strike="noStrike">
                <a:solidFill>
                  <a:srgbClr val="000000"/>
                </a:solidFill>
                <a:latin typeface="Noto Serif Khmer Light"/>
                <a:cs typeface="Noto Serif Khmer Light"/>
              </a:rPr>
              <a:t>ព្រេាះវាមាន</a:t>
            </a:r>
            <a:r>
              <a:rPr b="0" lang="en-US" sz="2200" spc="-1" strike="noStrike">
                <a:solidFill>
                  <a:srgbClr val="000000"/>
                </a:solidFill>
                <a:latin typeface="Noto Serif Khmer Light"/>
              </a:rPr>
              <a:t>CPU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Noto Serif Khmer Light"/>
              </a:rPr>
              <a:t>4. Arduino IDE</a:t>
            </a:r>
            <a:r>
              <a:rPr b="0" lang="hi-IN" sz="2200" spc="-1" strike="noStrike">
                <a:solidFill>
                  <a:srgbClr val="000000"/>
                </a:solidFill>
                <a:latin typeface="Noto Serif Khmer Light"/>
                <a:cs typeface="Noto Serif Khmer Light"/>
              </a:rPr>
              <a:t>ជាកម្មវិធីមួយសម្រាប់អោយអ្នកប្រើប្រាស់សរសេរកូដ បង្កើតកម្មវិធី  </a:t>
            </a:r>
            <a:r>
              <a:rPr b="0" lang="en-US" sz="2200" spc="-1" strike="noStrike">
                <a:solidFill>
                  <a:srgbClr val="000000"/>
                </a:solidFill>
                <a:latin typeface="Noto Serif Khmer Light"/>
              </a:rPr>
              <a:t>arduino </a:t>
            </a:r>
            <a:r>
              <a:rPr b="0" lang="hi-IN" sz="2200" spc="-1" strike="noStrike">
                <a:solidFill>
                  <a:srgbClr val="000000"/>
                </a:solidFill>
                <a:latin typeface="Noto Serif Khmer Light"/>
                <a:cs typeface="Noto Serif Khmer Light"/>
              </a:rPr>
              <a:t>ដើម្បីធ្វើការបញ្ជាទៅលើឪឧបករណ៍អេឡិចត្រូនិច </a:t>
            </a:r>
            <a:r>
              <a:rPr b="0" lang="en-US" sz="2200" spc="-1" strike="noStrike">
                <a:solidFill>
                  <a:srgbClr val="000000"/>
                </a:solidFill>
                <a:latin typeface="Noto Serif Khmer Light"/>
              </a:rPr>
              <a:t>Smart Phone </a:t>
            </a:r>
            <a:r>
              <a:rPr b="0" lang="hi-IN" sz="2200" spc="-1" strike="noStrike">
                <a:solidFill>
                  <a:srgbClr val="000000"/>
                </a:solidFill>
                <a:latin typeface="Noto Serif Khmer Light"/>
                <a:cs typeface="Noto Serif Khmer Light"/>
              </a:rPr>
              <a:t>និង រ៉ូបូតអោយដំណើរការដោយប្រើភាសា </a:t>
            </a:r>
            <a:r>
              <a:rPr b="0" lang="en-US" sz="2200" spc="-1" strike="noStrike">
                <a:solidFill>
                  <a:srgbClr val="000000"/>
                </a:solidFill>
                <a:latin typeface="Noto Serif Khmer Light"/>
              </a:rPr>
              <a:t>C, Python, Assembly </a:t>
            </a:r>
            <a:r>
              <a:rPr b="0" lang="hi-IN" sz="2200" spc="-1" strike="noStrike">
                <a:solidFill>
                  <a:srgbClr val="000000"/>
                </a:solidFill>
                <a:latin typeface="Noto Serif Khmer Light"/>
                <a:cs typeface="Noto Serif Khmer Light"/>
              </a:rPr>
              <a:t>នៅលើកុំព្យូទ័រ រួច</a:t>
            </a:r>
            <a:r>
              <a:rPr b="0" lang="en-US" sz="2200" spc="-1" strike="noStrike">
                <a:solidFill>
                  <a:srgbClr val="000000"/>
                </a:solidFill>
                <a:latin typeface="Noto Serif Khmer Light"/>
              </a:rPr>
              <a:t>upload code </a:t>
            </a:r>
            <a:r>
              <a:rPr b="0" lang="hi-IN" sz="2200" spc="-1" strike="noStrike">
                <a:solidFill>
                  <a:srgbClr val="000000"/>
                </a:solidFill>
                <a:latin typeface="Noto Serif Khmer Light"/>
                <a:cs typeface="Noto Serif Khmer Light"/>
              </a:rPr>
              <a:t>ទៅ</a:t>
            </a:r>
            <a:r>
              <a:rPr b="0" lang="en-US" sz="2200" spc="-1" strike="noStrike">
                <a:solidFill>
                  <a:srgbClr val="000000"/>
                </a:solidFill>
                <a:latin typeface="Noto Serif Khmer Light"/>
              </a:rPr>
              <a:t>arduino board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hi-IN" sz="2200" spc="-1" strike="noStrike">
                <a:solidFill>
                  <a:srgbClr val="000000"/>
                </a:solidFill>
                <a:latin typeface="Noto Serif Khmer Light"/>
                <a:cs typeface="Noto Serif Khmer Light"/>
              </a:rPr>
              <a:t>វាមាន៥ប្រភេទ</a:t>
            </a:r>
            <a:r>
              <a:rPr b="0" lang="en-US" sz="2200" spc="-1" strike="noStrike">
                <a:solidFill>
                  <a:srgbClr val="000000"/>
                </a:solidFill>
                <a:latin typeface="Noto Serif Khmer Light"/>
              </a:rPr>
              <a:t>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Noto Serif Khmer Light"/>
              </a:rPr>
              <a:t>- arduino IDE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Noto Serif Khmer Light"/>
              </a:rPr>
              <a:t>- arduino with ChromeBook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Noto Serif Khmer Light"/>
              </a:rPr>
              <a:t>- micropython with arduino boards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Noto Serif Khmer Light"/>
              </a:rPr>
              <a:t>- arduino PLC IDE</a:t>
            </a:r>
            <a:br>
              <a:rPr sz="2200"/>
            </a:br>
            <a:r>
              <a:rPr b="0" lang="en-US" sz="2200" spc="-1" strike="noStrike">
                <a:solidFill>
                  <a:srgbClr val="000000"/>
                </a:solidFill>
                <a:latin typeface="Noto Serif Khmer Light"/>
              </a:rPr>
              <a:t>- arduino IDE (LEGACY)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Noto Serif Khmer Light"/>
              </a:rPr>
              <a:t>5. </a:t>
            </a:r>
            <a:r>
              <a:rPr b="0" lang="hi-IN" sz="2200" spc="-1" strike="noStrike">
                <a:solidFill>
                  <a:srgbClr val="000000"/>
                </a:solidFill>
                <a:latin typeface="Noto Serif Khmer Light"/>
                <a:cs typeface="Noto Serif Khmer Light"/>
              </a:rPr>
              <a:t>គេប្រើ</a:t>
            </a:r>
            <a:r>
              <a:rPr b="0" lang="en-US" sz="2200" spc="-1" strike="noStrike">
                <a:solidFill>
                  <a:srgbClr val="000000"/>
                </a:solidFill>
                <a:latin typeface="Noto Serif Khmer Light"/>
              </a:rPr>
              <a:t>unoardusim ide </a:t>
            </a:r>
            <a:r>
              <a:rPr b="0" lang="hi-IN" sz="2200" spc="-1" strike="noStrike">
                <a:solidFill>
                  <a:srgbClr val="000000"/>
                </a:solidFill>
                <a:latin typeface="Noto Serif Khmer Light"/>
                <a:cs typeface="Noto Serif Khmer Light"/>
              </a:rPr>
              <a:t>សម្រាប់សរសេរនិង</a:t>
            </a:r>
            <a:r>
              <a:rPr b="0" lang="en-US" sz="2200" spc="-1" strike="noStrike">
                <a:solidFill>
                  <a:srgbClr val="000000"/>
                </a:solidFill>
                <a:latin typeface="Noto Serif Khmer Light"/>
              </a:rPr>
              <a:t>upload code </a:t>
            </a:r>
            <a:r>
              <a:rPr b="0" lang="hi-IN" sz="2200" spc="-1" strike="noStrike">
                <a:solidFill>
                  <a:srgbClr val="000000"/>
                </a:solidFill>
                <a:latin typeface="Noto Serif Khmer Light"/>
                <a:cs typeface="Noto Serif Khmer Light"/>
              </a:rPr>
              <a:t>ទៅក្នុង</a:t>
            </a:r>
            <a:r>
              <a:rPr b="0" lang="en-US" sz="2200" spc="-1" strike="noStrike">
                <a:solidFill>
                  <a:srgbClr val="000000"/>
                </a:solidFill>
                <a:latin typeface="Noto Serif Khmer Light"/>
              </a:rPr>
              <a:t>arduino board simulator</a:t>
            </a:r>
            <a:r>
              <a:rPr b="0" lang="hi-IN" sz="2200" spc="-1" strike="noStrike">
                <a:solidFill>
                  <a:srgbClr val="000000"/>
                </a:solidFill>
                <a:latin typeface="Noto Serif Khmer Light"/>
                <a:cs typeface="Noto Serif Khmer Light"/>
              </a:rPr>
              <a:t>។ គេត្រូវមាន </a:t>
            </a:r>
            <a:r>
              <a:rPr b="0" lang="en-US" sz="2200" spc="-1" strike="noStrike">
                <a:solidFill>
                  <a:srgbClr val="000000"/>
                </a:solidFill>
                <a:latin typeface="Noto Serif Khmer Light"/>
              </a:rPr>
              <a:t>void setup() and void loop()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228600" y="228600"/>
            <a:ext cx="7086240" cy="725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 ! Program to calculate 1 + 3 + 5 + ... + 2n-1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 ! Copyright (C) 2024, Brorojame2030@gmail.com        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include 'emu8086.inc'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org 100h ; the program start at address 100h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.data 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buffer dw 10 dup ('$')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 buffer dw '$', '$', '$', '$', '$', '$', '$', '$', '$', '$'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mov ax, 0 ; sum = 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mov bx, 5 ; n = 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mov si, 1 ; i =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compare: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cmp si, bx ; si - bx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jg print_result ; jump to print_result if si &gt; bx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addition: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push ax ; save ax in stack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mov al, 2 ; ah =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mul si ; (dx ax) = ax * si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sub ax, 1 ; ax = ax -1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mov cx, ax ; cx = ax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pop ax ; restore ax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add ax, cx ; ax = ax + cx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5486400" y="457200"/>
            <a:ext cx="6857640" cy="640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increment: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inc si ; si = si + 1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jmp compare ; jump to compare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print_result:          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mov bx, 10 ; the number 10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mov cx, 0 ; counter in stack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loop1: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mov dx, 0; remainder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div bx ; ax = ax / 10 , dx = a % 10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add dx, '0' ; convert to ascii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push dx ; push dx to stack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inc cx ; increase the counter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cmp ax, 0  ; ax - 0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jnz loop1 ; jump to loop1 if result is not = 0, or if ZF = 0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print:   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pop dx ; restore last number in stack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mov ah, 2 ; output char = dx in DOS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int 21h ; interrupt the program and execute interrupt handler = 21h in DOS      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dec cx ; cx = cx - 1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cmp cx, 0 ; cx - 0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jnz print ; jump to print if result is not = 0, or if ZF = 0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wait: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mov ah, 0 ; read char from buffer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int 16h ; interrupt the program and execute interrupt handler = 16h in DOS  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ret ; exit the program      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/>
          <p:nvPr/>
        </p:nvSpPr>
        <p:spPr>
          <a:xfrm>
            <a:off x="457200" y="228600"/>
            <a:ext cx="11429640" cy="640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// ! Program to calculate 1 + 3 + 5 + ... + 2n-1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void setup()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int n;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Serial.begin(9600);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while (!Serial.available())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delay(100);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 = Serial.parseInt();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int sum = 0;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 (int i = 1; i &lt;= n; i++)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sum += 2 * i - 1;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Serial.print("THis sum is ");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Serial.println(sum);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void loop()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"/>
          <p:cNvSpPr/>
          <p:nvPr/>
        </p:nvSpPr>
        <p:spPr>
          <a:xfrm>
            <a:off x="457200" y="228600"/>
            <a:ext cx="4800240" cy="617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7. ; ! Program to find the even or odd number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; ! Copyright (C) 2024, Brorojame2030@gmail.com  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include 'emu8086.inc'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org 100h ; start the program at address 100h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.data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buffer db 100, ?, 100 dup(0)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integer dw 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.code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; start input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input:  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PRINT 'number = ' ; scan string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mov ah, 0Ah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mov dx, offset buffer ; mov the address of buffer to dx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int 21h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          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mov bl , buffer[1] ; length of string  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mov di , 0         ; sum counter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xor ax,ax ; clear ax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cmp bl,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je last_char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cmp buffer[2], '-'  ; if the number is negative (the char -)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je next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;start loop1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loop1:     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mov si, 1      ; i=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mov ax, 1      ; p = 1 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5486400" y="228600"/>
            <a:ext cx="6400440" cy="640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; start loop_in_loop1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loop_in_loop1:     ; 10 * 10 * ....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mov cx, 10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mul cx ; (dx ax) = ax * cx     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inc si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cmp si, bx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jl loop_in_loop1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; end loop_in_loop1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xor cx,cx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mov cl, buffer[di+2] ; move the char in buffer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sub cx, '0' ; convert to number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mul cx ; multiply ax by cx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next:   ; for next char in buffer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dec bx 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inc di 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push ax   ; push to the stack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cmp bx, 1  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jg loop1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; end loop1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;start last_char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last_char: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xor ax,ax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mov al, buffer[di+2] ; move the last char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sub ax, '0'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push ax   ; push to the stack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;end last_char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xor ax,ax  ;clear ax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xor cx, cx ; clear cx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mov cl, buffer[1]  ; length of string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457200" y="228600"/>
            <a:ext cx="11429640" cy="640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sum: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pop bx    ; pop the top of the stack to bx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add ax, bx   ; ax = ax + bx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dec cx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cmp cx, 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jg sum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 end input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check: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PRINTN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test ax, 1   ; like and (LOGICAl AND) but for flag only, SF = most significant bit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jnz odd ; jump if SF = 0  (if the result is POSITIVE/0 , &gt;= 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 else make it positive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even: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PRINT 'The number is even'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jmp wait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odd: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PRINT 'The number is odd'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jmp wait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wait: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mov ah, 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int 16h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Application>LibreOffice/7.6.5.2$Linux_X86_64 LibreOffice_project/60$Build-2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en-US</dc:language>
  <cp:lastModifiedBy/>
  <dcterms:modified xsi:type="dcterms:W3CDTF">2024-04-01T14:50:21Z</dcterms:modified>
  <cp:revision>496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