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8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661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28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1361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743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21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8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6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1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4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8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3224" y="2404534"/>
            <a:ext cx="9303026" cy="1646302"/>
          </a:xfrm>
        </p:spPr>
        <p:txBody>
          <a:bodyPr>
            <a:normAutofit fontScale="90000"/>
          </a:bodyPr>
          <a:lstStyle/>
          <a:p>
            <a:r>
              <a:rPr lang="ko-KR" altLang="en-US" sz="7200" dirty="0" err="1" smtClean="0"/>
              <a:t>메소드와</a:t>
            </a:r>
            <a:r>
              <a:rPr lang="ko-KR" altLang="en-US" sz="7200" dirty="0" smtClean="0"/>
              <a:t> 변수의 </a:t>
            </a:r>
            <a:r>
              <a:rPr lang="ko-KR" altLang="en-US" sz="7200" dirty="0" err="1" smtClean="0"/>
              <a:t>스코프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z="3600" dirty="0" smtClean="0"/>
              <a:t>김헌진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5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메소드에</a:t>
            </a:r>
            <a:r>
              <a:rPr lang="ko-KR" altLang="en-US" sz="2400" dirty="0" smtClean="0"/>
              <a:t> 대한 이해와 </a:t>
            </a:r>
            <a:r>
              <a:rPr lang="ko-KR" altLang="en-US" sz="2400" dirty="0" err="1" smtClean="0"/>
              <a:t>메소드의</a:t>
            </a:r>
            <a:r>
              <a:rPr lang="ko-KR" altLang="en-US" sz="2400" dirty="0" smtClean="0"/>
              <a:t> 정의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smtClean="0"/>
              <a:t>변수의 </a:t>
            </a:r>
            <a:r>
              <a:rPr lang="ko-KR" altLang="en-US" sz="2400" dirty="0" err="1" smtClean="0"/>
              <a:t>스코프</a:t>
            </a:r>
            <a:endParaRPr lang="en-US" altLang="ko-KR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 err="1" smtClean="0"/>
              <a:t>메소드의</a:t>
            </a:r>
            <a:r>
              <a:rPr lang="ko-KR" altLang="en-US" sz="2400" dirty="0" smtClean="0"/>
              <a:t> 재귀호출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8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메소드에</a:t>
            </a:r>
            <a:r>
              <a:rPr lang="ko-KR" altLang="en-US" dirty="0" smtClean="0"/>
              <a:t> 대한 이해와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12" y="2296160"/>
            <a:ext cx="7242003" cy="1979181"/>
          </a:xfrm>
        </p:spPr>
      </p:pic>
      <p:grpSp>
        <p:nvGrpSpPr>
          <p:cNvPr id="69" name="그룹 68"/>
          <p:cNvGrpSpPr/>
          <p:nvPr/>
        </p:nvGrpSpPr>
        <p:grpSpPr>
          <a:xfrm>
            <a:off x="1230856" y="1722781"/>
            <a:ext cx="7368687" cy="3125938"/>
            <a:chOff x="1204128" y="1687000"/>
            <a:chExt cx="7368687" cy="3125938"/>
          </a:xfrm>
        </p:grpSpPr>
        <p:cxnSp>
          <p:nvCxnSpPr>
            <p:cNvPr id="21" name="직선 연결선 20"/>
            <p:cNvCxnSpPr>
              <a:stCxn id="18" idx="0"/>
              <a:endCxn id="23" idx="2"/>
            </p:cNvCxnSpPr>
            <p:nvPr/>
          </p:nvCxnSpPr>
          <p:spPr>
            <a:xfrm flipH="1" flipV="1">
              <a:off x="2007210" y="2011238"/>
              <a:ext cx="563594" cy="66040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1204128" y="1687001"/>
              <a:ext cx="1606163" cy="3242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</a:rPr>
                <a:t>접근제어 지시자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2082210" y="1687000"/>
              <a:ext cx="6490605" cy="3125938"/>
              <a:chOff x="2082210" y="1687000"/>
              <a:chExt cx="6490605" cy="3125938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5754894" y="2671639"/>
                <a:ext cx="2221571" cy="36576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2082210" y="1690535"/>
                <a:ext cx="4404385" cy="3122403"/>
                <a:chOff x="2082210" y="1690535"/>
                <a:chExt cx="4404385" cy="3122403"/>
              </a:xfrm>
            </p:grpSpPr>
            <p:sp>
              <p:nvSpPr>
                <p:cNvPr id="3" name="타원 2"/>
                <p:cNvSpPr/>
                <p:nvPr/>
              </p:nvSpPr>
              <p:spPr>
                <a:xfrm>
                  <a:off x="4252098" y="2671639"/>
                  <a:ext cx="803082" cy="36576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5003496" y="2671639"/>
                  <a:ext cx="803082" cy="36576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2082210" y="2671639"/>
                  <a:ext cx="977187" cy="36576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3188473" y="2671639"/>
                  <a:ext cx="978010" cy="365760"/>
                </a:xfrm>
                <a:prstGeom prst="ellipse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/>
                <p:cNvCxnSpPr>
                  <a:stCxn id="43" idx="2"/>
                  <a:endCxn id="3" idx="0"/>
                </p:cNvCxnSpPr>
                <p:nvPr/>
              </p:nvCxnSpPr>
              <p:spPr>
                <a:xfrm>
                  <a:off x="4620791" y="2014772"/>
                  <a:ext cx="32848" cy="656867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/>
                <p:cNvCxnSpPr>
                  <a:stCxn id="37" idx="0"/>
                  <a:endCxn id="17" idx="4"/>
                </p:cNvCxnSpPr>
                <p:nvPr/>
              </p:nvCxnSpPr>
              <p:spPr>
                <a:xfrm flipH="1" flipV="1">
                  <a:off x="5405037" y="3037399"/>
                  <a:ext cx="278477" cy="1451302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4880432" y="4488701"/>
                  <a:ext cx="1606163" cy="32423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ysClr val="windowText" lastClr="000000"/>
                      </a:solidFill>
                    </a:rPr>
                    <a:t>메소드</a:t>
                  </a:r>
                  <a:r>
                    <a:rPr lang="ko-KR" altLang="en-US" sz="1400" dirty="0" smtClean="0">
                      <a:solidFill>
                        <a:sysClr val="windowText" lastClr="000000"/>
                      </a:solidFill>
                    </a:rPr>
                    <a:t> 이름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817709" y="1690535"/>
                  <a:ext cx="1606163" cy="32423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err="1" smtClean="0">
                      <a:solidFill>
                        <a:sysClr val="windowText" lastClr="000000"/>
                      </a:solidFill>
                    </a:rPr>
                    <a:t>자료형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50" name="직선 연결선 49"/>
                <p:cNvCxnSpPr>
                  <a:stCxn id="51" idx="0"/>
                </p:cNvCxnSpPr>
                <p:nvPr/>
              </p:nvCxnSpPr>
              <p:spPr>
                <a:xfrm flipV="1">
                  <a:off x="3345227" y="3037399"/>
                  <a:ext cx="331830" cy="1451302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2542145" y="4488701"/>
                  <a:ext cx="1606163" cy="324237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 smtClean="0">
                      <a:solidFill>
                        <a:sysClr val="windowText" lastClr="000000"/>
                      </a:solidFill>
                    </a:rPr>
                    <a:t>클래스 </a:t>
                  </a:r>
                  <a:r>
                    <a:rPr lang="ko-KR" altLang="en-US" sz="1400" dirty="0" err="1" smtClean="0">
                      <a:solidFill>
                        <a:sysClr val="windowText" lastClr="000000"/>
                      </a:solidFill>
                    </a:rPr>
                    <a:t>메소드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cxnSp>
            <p:nvCxnSpPr>
              <p:cNvPr id="58" name="직선 연결선 57"/>
              <p:cNvCxnSpPr>
                <a:stCxn id="59" idx="2"/>
                <a:endCxn id="12" idx="0"/>
              </p:cNvCxnSpPr>
              <p:nvPr/>
            </p:nvCxnSpPr>
            <p:spPr>
              <a:xfrm flipH="1">
                <a:off x="6865680" y="2011237"/>
                <a:ext cx="904054" cy="660402"/>
              </a:xfrm>
              <a:prstGeom prst="line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모서리가 둥근 직사각형 58"/>
              <p:cNvSpPr/>
              <p:nvPr/>
            </p:nvSpPr>
            <p:spPr>
              <a:xfrm>
                <a:off x="6966652" y="1687000"/>
                <a:ext cx="1606163" cy="32423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ysClr val="windowText" lastClr="000000"/>
                    </a:solidFill>
                  </a:rPr>
                  <a:t>매개변수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33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메소드에</a:t>
            </a:r>
            <a:r>
              <a:rPr lang="ko-KR" altLang="en-US" dirty="0" smtClean="0"/>
              <a:t> 대한 이해와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(method) : </a:t>
            </a:r>
            <a:r>
              <a:rPr lang="ko-KR" altLang="en-US" sz="2400" dirty="0" smtClean="0"/>
              <a:t>방법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행</a:t>
            </a:r>
            <a:r>
              <a:rPr lang="ko-KR" altLang="en-US" dirty="0"/>
              <a:t>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…</a:t>
            </a:r>
            <a:endParaRPr lang="en-US" altLang="ko-KR" dirty="0"/>
          </a:p>
          <a:p>
            <a:pPr lvl="1"/>
            <a:r>
              <a:rPr lang="ko-KR" altLang="en-US" dirty="0" smtClean="0"/>
              <a:t>자바스크립트의 </a:t>
            </a:r>
            <a:r>
              <a:rPr lang="en-US" altLang="ko-KR" dirty="0" smtClean="0"/>
              <a:t>function()</a:t>
            </a:r>
          </a:p>
          <a:p>
            <a:pPr lvl="1"/>
            <a:r>
              <a:rPr lang="ko-KR" altLang="en-US" dirty="0" smtClean="0"/>
              <a:t>동사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400" dirty="0" err="1" smtClean="0"/>
              <a:t>자주쓰는</a:t>
            </a:r>
            <a:r>
              <a:rPr lang="ko-KR" altLang="en-US" sz="2400" dirty="0" smtClean="0"/>
              <a:t> 것을 하나의 함수로 표현</a:t>
            </a:r>
            <a:endParaRPr lang="en-US" altLang="ko-KR" sz="2400" dirty="0"/>
          </a:p>
          <a:p>
            <a:pPr lvl="1"/>
            <a:r>
              <a:rPr lang="ko-KR" altLang="en-US" dirty="0" smtClean="0"/>
              <a:t>마치 수학의 함수와 같음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f(x) = x+1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93" y="2160589"/>
            <a:ext cx="3950729" cy="1934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8056" y="5005858"/>
            <a:ext cx="5764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altLang="ko-KR" b="1" dirty="0"/>
              <a:t>private static void </a:t>
            </a:r>
            <a:r>
              <a:rPr lang="nb-NO" altLang="ko-KR" b="1" u="sng" dirty="0"/>
              <a:t>fx(int i) {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sum = </a:t>
            </a:r>
            <a:r>
              <a:rPr lang="en-US" altLang="ko-KR" b="1" dirty="0" err="1"/>
              <a:t>i</a:t>
            </a:r>
            <a:r>
              <a:rPr lang="en-US" altLang="ko-KR" b="1" dirty="0"/>
              <a:t> + 1;</a:t>
            </a:r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System.</a:t>
            </a:r>
            <a:r>
              <a:rPr lang="en-US" altLang="ko-KR" b="1" i="1" dirty="0" err="1" smtClean="0"/>
              <a:t>out.println</a:t>
            </a:r>
            <a:r>
              <a:rPr lang="en-US" altLang="ko-KR" b="1" i="1" dirty="0"/>
              <a:t>("</a:t>
            </a:r>
            <a:r>
              <a:rPr lang="ko-KR" altLang="en-US" b="1" i="1" dirty="0"/>
              <a:t>합은 </a:t>
            </a:r>
            <a:r>
              <a:rPr lang="en-US" altLang="ko-KR" b="1" i="1" dirty="0"/>
              <a:t>= "</a:t>
            </a:r>
            <a:r>
              <a:rPr lang="ko-KR" altLang="en-US" b="1" i="1" dirty="0"/>
              <a:t> </a:t>
            </a:r>
            <a:r>
              <a:rPr lang="en-US" altLang="ko-KR" b="1" i="1" dirty="0"/>
              <a:t>+</a:t>
            </a:r>
            <a:r>
              <a:rPr lang="ko-KR" altLang="en-US" b="1" i="1" dirty="0"/>
              <a:t> </a:t>
            </a:r>
            <a:r>
              <a:rPr lang="en-US" altLang="ko-KR" b="1" i="1" dirty="0"/>
              <a:t>sum + "</a:t>
            </a:r>
            <a:r>
              <a:rPr lang="ko-KR" altLang="en-US" b="1" i="1" dirty="0"/>
              <a:t>입니다</a:t>
            </a:r>
            <a:r>
              <a:rPr lang="en-US" altLang="ko-KR" b="1" i="1" dirty="0"/>
              <a:t>.");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0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메소드에</a:t>
            </a:r>
            <a:r>
              <a:rPr lang="ko-KR" altLang="en-US" dirty="0" smtClean="0"/>
              <a:t> 대한 이해와 </a:t>
            </a:r>
            <a:r>
              <a:rPr lang="ko-KR" altLang="en-US" dirty="0" err="1" smtClean="0"/>
              <a:t>메소드의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메소드</a:t>
            </a:r>
            <a:r>
              <a:rPr lang="ko-KR" altLang="en-US" sz="2400" dirty="0" smtClean="0"/>
              <a:t> 사용</a:t>
            </a:r>
            <a:endParaRPr lang="en-US" altLang="ko-KR" sz="2400" dirty="0" smtClean="0"/>
          </a:p>
          <a:p>
            <a:pPr lvl="2"/>
            <a:r>
              <a:rPr lang="ko-KR" altLang="en-US" sz="1600" dirty="0" smtClean="0"/>
              <a:t>가서 놀아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이거 가지고 가서 놀아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슈퍼 가서 물가지고 돌아와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슈퍼에 갔다가 집으로 가</a:t>
            </a:r>
            <a:endParaRPr lang="en-US" altLang="ko-KR" sz="16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4804237" y="1809545"/>
            <a:ext cx="5314275" cy="2188301"/>
            <a:chOff x="4786685" y="2263510"/>
            <a:chExt cx="5314275" cy="2188301"/>
          </a:xfrm>
        </p:grpSpPr>
        <p:sp>
          <p:nvSpPr>
            <p:cNvPr id="5" name="TextBox 4"/>
            <p:cNvSpPr txBox="1"/>
            <p:nvPr/>
          </p:nvSpPr>
          <p:spPr>
            <a:xfrm>
              <a:off x="4786685" y="2263510"/>
              <a:ext cx="42883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public static void main(String[] </a:t>
              </a:r>
              <a:r>
                <a:rPr lang="en-US" altLang="ko-KR" b="1" dirty="0" err="1"/>
                <a:t>args</a:t>
              </a:r>
              <a:r>
                <a:rPr lang="en-US" altLang="ko-KR" b="1" dirty="0"/>
                <a:t>) </a:t>
              </a:r>
              <a:r>
                <a:rPr lang="en-US" altLang="ko-KR" b="1" dirty="0" smtClean="0"/>
                <a:t>{</a:t>
              </a:r>
            </a:p>
            <a:p>
              <a:r>
                <a:rPr lang="en-US" altLang="ko-KR" b="1" dirty="0"/>
                <a:t>	</a:t>
              </a:r>
              <a:r>
                <a:rPr lang="en-US" altLang="ko-KR" i="1" dirty="0" err="1"/>
                <a:t>startMethod</a:t>
              </a:r>
              <a:r>
                <a:rPr lang="en-US" altLang="ko-KR" i="1" dirty="0" smtClean="0"/>
                <a:t>();</a:t>
              </a:r>
            </a:p>
            <a:p>
              <a:r>
                <a:rPr lang="en-US" altLang="ko-KR" dirty="0" smtClean="0"/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786685" y="3528481"/>
              <a:ext cx="53142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private static void </a:t>
              </a:r>
              <a:r>
                <a:rPr lang="en-US" altLang="ko-KR" b="1" dirty="0" err="1"/>
                <a:t>startMethod</a:t>
              </a:r>
              <a:r>
                <a:rPr lang="en-US" altLang="ko-KR" b="1" dirty="0"/>
                <a:t>() {</a:t>
              </a:r>
            </a:p>
            <a:p>
              <a:r>
                <a:rPr lang="en-US" altLang="ko-KR" b="1" dirty="0" smtClean="0"/>
                <a:t>	</a:t>
              </a:r>
              <a:r>
                <a:rPr lang="en-US" altLang="ko-KR" b="1" dirty="0" err="1" smtClean="0"/>
                <a:t>System.</a:t>
              </a:r>
              <a:r>
                <a:rPr lang="en-US" altLang="ko-KR" b="1" i="1" dirty="0" err="1" smtClean="0"/>
                <a:t>out.println</a:t>
              </a:r>
              <a:r>
                <a:rPr lang="en-US" altLang="ko-KR" b="1" i="1" dirty="0"/>
                <a:t>("</a:t>
              </a:r>
              <a:r>
                <a:rPr lang="ko-KR" altLang="en-US" b="1" i="1" dirty="0" err="1"/>
                <a:t>메소드를</a:t>
              </a:r>
              <a:r>
                <a:rPr lang="ko-KR" altLang="en-US" b="1" i="1" dirty="0"/>
                <a:t> 시작합니다</a:t>
              </a:r>
              <a:r>
                <a:rPr lang="en-US" altLang="ko-KR" b="1" i="1" dirty="0"/>
                <a:t>.");</a:t>
              </a:r>
            </a:p>
            <a:p>
              <a:r>
                <a:rPr lang="en-US" altLang="ko-KR" dirty="0"/>
                <a:t>}</a:t>
              </a:r>
              <a:endParaRPr lang="en-US" altLang="ko-KR" dirty="0" smtClean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6122504" y="2830664"/>
              <a:ext cx="1041621" cy="77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4804237" y="1821736"/>
            <a:ext cx="6255239" cy="2465300"/>
            <a:chOff x="4786685" y="2263510"/>
            <a:chExt cx="6255239" cy="2465300"/>
          </a:xfrm>
        </p:grpSpPr>
        <p:sp>
          <p:nvSpPr>
            <p:cNvPr id="11" name="TextBox 10"/>
            <p:cNvSpPr txBox="1"/>
            <p:nvPr/>
          </p:nvSpPr>
          <p:spPr>
            <a:xfrm>
              <a:off x="4786685" y="2263510"/>
              <a:ext cx="42883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public static void main(String[] </a:t>
              </a:r>
              <a:r>
                <a:rPr lang="en-US" altLang="ko-KR" b="1" dirty="0" err="1"/>
                <a:t>args</a:t>
              </a:r>
              <a:r>
                <a:rPr lang="en-US" altLang="ko-KR" b="1" dirty="0"/>
                <a:t>) </a:t>
              </a:r>
              <a:r>
                <a:rPr lang="en-US" altLang="ko-KR" b="1" dirty="0" smtClean="0"/>
                <a:t>{</a:t>
              </a:r>
            </a:p>
            <a:p>
              <a:r>
                <a:rPr lang="en-US" altLang="ko-KR" i="1" dirty="0" smtClean="0"/>
                <a:t>	</a:t>
              </a:r>
              <a:r>
                <a:rPr lang="en-US" altLang="ko-KR" i="1" dirty="0" err="1" smtClean="0"/>
                <a:t>parameterMethod</a:t>
              </a:r>
              <a:r>
                <a:rPr lang="en-US" altLang="ko-KR" i="1" dirty="0" smtClean="0"/>
                <a:t>(1);</a:t>
              </a:r>
            </a:p>
            <a:p>
              <a:r>
                <a:rPr lang="en-US" altLang="ko-KR" dirty="0" smtClean="0"/>
                <a:t>}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86685" y="3528481"/>
              <a:ext cx="625523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private static void </a:t>
              </a:r>
              <a:r>
                <a:rPr lang="en-US" altLang="ko-KR" b="1" dirty="0" err="1"/>
                <a:t>parameterMethod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int</a:t>
              </a:r>
              <a:r>
                <a:rPr lang="en-US" altLang="ko-KR" b="1" dirty="0"/>
                <a:t> </a:t>
              </a:r>
              <a:r>
                <a:rPr lang="en-US" altLang="ko-KR" b="1" dirty="0" err="1"/>
                <a:t>i</a:t>
              </a:r>
              <a:r>
                <a:rPr lang="en-US" altLang="ko-KR" b="1" dirty="0"/>
                <a:t>) {</a:t>
              </a:r>
            </a:p>
            <a:p>
              <a:r>
                <a:rPr lang="en-US" altLang="ko-KR" b="1" dirty="0" smtClean="0"/>
                <a:t>	</a:t>
              </a:r>
              <a:r>
                <a:rPr lang="en-US" altLang="ko-KR" b="1" dirty="0" err="1" smtClean="0"/>
                <a:t>System.</a:t>
              </a:r>
              <a:r>
                <a:rPr lang="en-US" altLang="ko-KR" b="1" i="1" dirty="0" err="1" smtClean="0"/>
                <a:t>out.println</a:t>
              </a:r>
              <a:r>
                <a:rPr lang="en-US" altLang="ko-KR" b="1" i="1" dirty="0"/>
                <a:t>("</a:t>
              </a:r>
              <a:r>
                <a:rPr lang="ko-KR" altLang="en-US" b="1" i="1" dirty="0"/>
                <a:t>매개변수를 받은 </a:t>
              </a:r>
              <a:r>
                <a:rPr lang="ko-KR" altLang="en-US" b="1" i="1" dirty="0" err="1"/>
                <a:t>메소드</a:t>
              </a:r>
              <a:r>
                <a:rPr lang="ko-KR" altLang="en-US" b="1" i="1" dirty="0"/>
                <a:t> 입니다</a:t>
              </a:r>
              <a:r>
                <a:rPr lang="en-US" altLang="ko-KR" b="1" i="1" dirty="0"/>
                <a:t>. "</a:t>
              </a:r>
            </a:p>
            <a:p>
              <a:r>
                <a:rPr lang="en-US" altLang="ko-KR" dirty="0" smtClean="0"/>
                <a:t>	+</a:t>
              </a:r>
              <a:r>
                <a:rPr lang="ko-KR" altLang="en-US" dirty="0" smtClean="0"/>
                <a:t> </a:t>
              </a:r>
              <a:r>
                <a:rPr lang="en-US" altLang="ko-KR" dirty="0"/>
                <a:t>"</a:t>
              </a:r>
              <a:r>
                <a:rPr lang="ko-KR" altLang="en-US" dirty="0"/>
                <a:t>매개변수는 </a:t>
              </a:r>
              <a:r>
                <a:rPr lang="en-US" altLang="ko-KR" dirty="0"/>
                <a:t>"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</a:t>
              </a:r>
              <a:r>
                <a:rPr lang="en-US" altLang="ko-KR" dirty="0" err="1"/>
                <a:t>i</a:t>
              </a:r>
              <a:r>
                <a:rPr lang="ko-KR" altLang="en-US" dirty="0"/>
                <a:t> </a:t>
              </a:r>
              <a:r>
                <a:rPr lang="en-US" altLang="ko-KR" dirty="0"/>
                <a:t>+</a:t>
              </a:r>
              <a:r>
                <a:rPr lang="ko-KR" altLang="en-US" dirty="0"/>
                <a:t> </a:t>
              </a:r>
              <a:r>
                <a:rPr lang="en-US" altLang="ko-KR" dirty="0"/>
                <a:t>"</a:t>
              </a:r>
              <a:r>
                <a:rPr lang="ko-KR" altLang="en-US" dirty="0"/>
                <a:t>입니다</a:t>
              </a:r>
              <a:r>
                <a:rPr lang="en-US" altLang="ko-KR" dirty="0"/>
                <a:t>.");</a:t>
              </a:r>
            </a:p>
            <a:p>
              <a:r>
                <a:rPr lang="en-US" altLang="ko-KR" dirty="0"/>
                <a:t>}</a:t>
              </a:r>
              <a:endParaRPr lang="en-US" altLang="ko-KR" dirty="0" smtClean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6122504" y="2830664"/>
              <a:ext cx="1041621" cy="77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>
            <a:off x="4804237" y="1821736"/>
            <a:ext cx="5452134" cy="3956427"/>
            <a:chOff x="304517" y="2037520"/>
            <a:chExt cx="5452134" cy="3956427"/>
          </a:xfrm>
        </p:grpSpPr>
        <p:grpSp>
          <p:nvGrpSpPr>
            <p:cNvPr id="18" name="그룹 17"/>
            <p:cNvGrpSpPr/>
            <p:nvPr/>
          </p:nvGrpSpPr>
          <p:grpSpPr>
            <a:xfrm>
              <a:off x="304517" y="2037520"/>
              <a:ext cx="5282215" cy="2742299"/>
              <a:chOff x="4786685" y="2263510"/>
              <a:chExt cx="5282215" cy="2742299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786685" y="2263510"/>
                <a:ext cx="42883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public static void main(String[] </a:t>
                </a:r>
                <a:r>
                  <a:rPr lang="en-US" altLang="ko-KR" b="1" dirty="0" err="1"/>
                  <a:t>args</a:t>
                </a:r>
                <a:r>
                  <a:rPr lang="en-US" altLang="ko-KR" b="1" dirty="0"/>
                  <a:t>) </a:t>
                </a:r>
                <a:r>
                  <a:rPr lang="en-US" altLang="ko-KR" b="1" dirty="0" smtClean="0"/>
                  <a:t>{</a:t>
                </a:r>
              </a:p>
              <a:p>
                <a:r>
                  <a:rPr lang="en-US" altLang="ko-KR" i="1" dirty="0" smtClean="0"/>
                  <a:t>	</a:t>
                </a:r>
                <a:r>
                  <a:rPr lang="en-US" altLang="ko-KR" i="1" dirty="0" err="1"/>
                  <a:t>firstMethod</a:t>
                </a:r>
                <a:r>
                  <a:rPr lang="en-US" altLang="ko-KR" i="1" dirty="0"/>
                  <a:t>();</a:t>
                </a:r>
                <a:endParaRPr lang="en-US" altLang="ko-KR" i="1" dirty="0" smtClean="0"/>
              </a:p>
              <a:p>
                <a:r>
                  <a:rPr lang="en-US" altLang="ko-KR" dirty="0" smtClean="0"/>
                  <a:t>}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786685" y="3528481"/>
                <a:ext cx="528221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private static void </a:t>
                </a:r>
                <a:r>
                  <a:rPr lang="en-US" altLang="ko-KR" b="1" dirty="0" err="1"/>
                  <a:t>firstMethod</a:t>
                </a:r>
                <a:r>
                  <a:rPr lang="en-US" altLang="ko-KR" b="1" dirty="0"/>
                  <a:t>() {</a:t>
                </a:r>
              </a:p>
              <a:p>
                <a:r>
                  <a:rPr lang="en-US" altLang="ko-KR" b="1" dirty="0" smtClean="0"/>
                  <a:t>	</a:t>
                </a:r>
                <a:r>
                  <a:rPr lang="en-US" altLang="ko-KR" b="1" dirty="0" err="1" smtClean="0"/>
                  <a:t>System.</a:t>
                </a:r>
                <a:r>
                  <a:rPr lang="en-US" altLang="ko-KR" b="1" i="1" dirty="0" err="1" smtClean="0"/>
                  <a:t>out.println</a:t>
                </a:r>
                <a:r>
                  <a:rPr lang="en-US" altLang="ko-KR" b="1" i="1" dirty="0"/>
                  <a:t>("</a:t>
                </a:r>
                <a:r>
                  <a:rPr lang="ko-KR" altLang="en-US" b="1" i="1" dirty="0" err="1"/>
                  <a:t>첫번째</a:t>
                </a:r>
                <a:r>
                  <a:rPr lang="ko-KR" altLang="en-US" b="1" i="1" dirty="0"/>
                  <a:t> </a:t>
                </a:r>
                <a:r>
                  <a:rPr lang="ko-KR" altLang="en-US" b="1" i="1" dirty="0" err="1"/>
                  <a:t>메소드</a:t>
                </a:r>
                <a:r>
                  <a:rPr lang="ko-KR" altLang="en-US" b="1" i="1" dirty="0"/>
                  <a:t> 입니다</a:t>
                </a:r>
                <a:r>
                  <a:rPr lang="en-US" altLang="ko-KR" b="1" i="1" dirty="0"/>
                  <a:t>. "</a:t>
                </a:r>
              </a:p>
              <a:p>
                <a:r>
                  <a:rPr lang="en-US" altLang="ko-KR" dirty="0" smtClean="0"/>
                  <a:t>	+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"</a:t>
                </a:r>
                <a:r>
                  <a:rPr lang="ko-KR" altLang="en-US" dirty="0" err="1"/>
                  <a:t>두번째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메소드로</a:t>
                </a:r>
                <a:r>
                  <a:rPr lang="ko-KR" altLang="en-US" dirty="0"/>
                  <a:t> 이동합니다</a:t>
                </a:r>
                <a:r>
                  <a:rPr lang="en-US" altLang="ko-KR" dirty="0"/>
                  <a:t>.");</a:t>
                </a:r>
              </a:p>
              <a:p>
                <a:r>
                  <a:rPr lang="en-US" altLang="ko-KR" i="1" dirty="0" smtClean="0"/>
                  <a:t>	</a:t>
                </a:r>
                <a:r>
                  <a:rPr lang="en-US" altLang="ko-KR" i="1" dirty="0" err="1" smtClean="0"/>
                  <a:t>secondMethod</a:t>
                </a:r>
                <a:r>
                  <a:rPr lang="en-US" altLang="ko-KR" i="1" dirty="0"/>
                  <a:t>();</a:t>
                </a:r>
              </a:p>
              <a:p>
                <a:r>
                  <a:rPr lang="en-US" altLang="ko-KR" dirty="0"/>
                  <a:t>}</a:t>
                </a:r>
                <a:endParaRPr lang="en-US" altLang="ko-KR" dirty="0" smtClean="0"/>
              </a:p>
            </p:txBody>
          </p:sp>
          <p:cxnSp>
            <p:nvCxnSpPr>
              <p:cNvPr id="21" name="직선 화살표 연결선 20"/>
              <p:cNvCxnSpPr/>
              <p:nvPr/>
            </p:nvCxnSpPr>
            <p:spPr>
              <a:xfrm>
                <a:off x="6122504" y="2830664"/>
                <a:ext cx="1041621" cy="771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04517" y="5070617"/>
              <a:ext cx="54521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private static void </a:t>
              </a:r>
              <a:r>
                <a:rPr lang="en-US" altLang="ko-KR" b="1" dirty="0" err="1"/>
                <a:t>secondMethod</a:t>
              </a:r>
              <a:r>
                <a:rPr lang="en-US" altLang="ko-KR" b="1" dirty="0"/>
                <a:t>() {</a:t>
              </a:r>
            </a:p>
            <a:p>
              <a:r>
                <a:rPr lang="en-US" altLang="ko-KR" b="1" dirty="0" smtClean="0"/>
                <a:t>	</a:t>
              </a:r>
              <a:r>
                <a:rPr lang="en-US" altLang="ko-KR" b="1" dirty="0" err="1" smtClean="0"/>
                <a:t>System.</a:t>
              </a:r>
              <a:r>
                <a:rPr lang="en-US" altLang="ko-KR" b="1" i="1" dirty="0" err="1" smtClean="0"/>
                <a:t>out.println</a:t>
              </a:r>
              <a:r>
                <a:rPr lang="en-US" altLang="ko-KR" b="1" i="1" dirty="0"/>
                <a:t>("</a:t>
              </a:r>
              <a:r>
                <a:rPr lang="ko-KR" altLang="en-US" b="1" i="1" dirty="0" err="1"/>
                <a:t>두번째</a:t>
              </a:r>
              <a:r>
                <a:rPr lang="ko-KR" altLang="en-US" b="1" i="1" dirty="0"/>
                <a:t> </a:t>
              </a:r>
              <a:r>
                <a:rPr lang="ko-KR" altLang="en-US" b="1" i="1" dirty="0" err="1"/>
                <a:t>메소드</a:t>
              </a:r>
              <a:r>
                <a:rPr lang="ko-KR" altLang="en-US" b="1" i="1" dirty="0"/>
                <a:t> 입니다</a:t>
              </a:r>
              <a:r>
                <a:rPr lang="en-US" altLang="ko-KR" b="1" i="1" dirty="0" smtClean="0"/>
                <a:t>.");</a:t>
              </a:r>
              <a:endParaRPr lang="en-US" altLang="ko-KR" b="1" i="1" dirty="0"/>
            </a:p>
            <a:p>
              <a:r>
                <a:rPr lang="en-US" altLang="ko-KR" dirty="0" smtClean="0"/>
                <a:t>}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819897" y="4425592"/>
              <a:ext cx="1125727" cy="695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>
            <a:off x="4804237" y="1821736"/>
            <a:ext cx="6029215" cy="3019297"/>
            <a:chOff x="5840262" y="3536181"/>
            <a:chExt cx="6029215" cy="3019297"/>
          </a:xfrm>
        </p:grpSpPr>
        <p:grpSp>
          <p:nvGrpSpPr>
            <p:cNvPr id="14" name="그룹 13"/>
            <p:cNvGrpSpPr/>
            <p:nvPr/>
          </p:nvGrpSpPr>
          <p:grpSpPr>
            <a:xfrm>
              <a:off x="5840262" y="3536181"/>
              <a:ext cx="6029215" cy="3019297"/>
              <a:chOff x="4786685" y="2263510"/>
              <a:chExt cx="6029215" cy="301929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786685" y="2263510"/>
                <a:ext cx="42883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public static void main(String[] </a:t>
                </a:r>
                <a:r>
                  <a:rPr lang="en-US" altLang="ko-KR" b="1" dirty="0" err="1"/>
                  <a:t>args</a:t>
                </a:r>
                <a:r>
                  <a:rPr lang="en-US" altLang="ko-KR" b="1" dirty="0"/>
                  <a:t>) </a:t>
                </a:r>
                <a:r>
                  <a:rPr lang="en-US" altLang="ko-KR" b="1" dirty="0" smtClean="0"/>
                  <a:t>{</a:t>
                </a:r>
              </a:p>
              <a:p>
                <a:r>
                  <a:rPr lang="en-US" altLang="ko-KR" i="1" dirty="0" smtClean="0"/>
                  <a:t>	</a:t>
                </a:r>
                <a:r>
                  <a:rPr lang="en-US" altLang="ko-KR" i="1" dirty="0" err="1" smtClean="0"/>
                  <a:t>returnMethod</a:t>
                </a:r>
                <a:r>
                  <a:rPr lang="en-US" altLang="ko-KR" i="1" dirty="0" smtClean="0"/>
                  <a:t>();</a:t>
                </a:r>
              </a:p>
              <a:p>
                <a:r>
                  <a:rPr lang="en-US" altLang="ko-KR" dirty="0" smtClean="0"/>
                  <a:t>}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86685" y="3528481"/>
                <a:ext cx="602921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private static </a:t>
                </a:r>
                <a:r>
                  <a:rPr lang="en-US" altLang="ko-KR" b="1" dirty="0" err="1"/>
                  <a:t>int</a:t>
                </a:r>
                <a:r>
                  <a:rPr lang="en-US" altLang="ko-KR" b="1" dirty="0"/>
                  <a:t> </a:t>
                </a:r>
                <a:r>
                  <a:rPr lang="en-US" altLang="ko-KR" b="1" dirty="0" err="1"/>
                  <a:t>returnMethod</a:t>
                </a:r>
                <a:r>
                  <a:rPr lang="en-US" altLang="ko-KR" b="1" dirty="0"/>
                  <a:t>() {</a:t>
                </a:r>
              </a:p>
              <a:p>
                <a:r>
                  <a:rPr lang="en-US" altLang="ko-KR" b="1" dirty="0" smtClean="0"/>
                  <a:t>	</a:t>
                </a:r>
                <a:r>
                  <a:rPr lang="en-US" altLang="ko-KR" b="1" dirty="0" err="1" smtClean="0"/>
                  <a:t>int</a:t>
                </a:r>
                <a:r>
                  <a:rPr lang="en-US" altLang="ko-KR" b="1" dirty="0" smtClean="0"/>
                  <a:t> 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 = 100;</a:t>
                </a:r>
              </a:p>
              <a:p>
                <a:r>
                  <a:rPr lang="en-US" altLang="ko-KR" b="1" dirty="0" smtClean="0"/>
                  <a:t>	</a:t>
                </a:r>
                <a:r>
                  <a:rPr lang="en-US" altLang="ko-KR" b="1" dirty="0" err="1" smtClean="0"/>
                  <a:t>System.</a:t>
                </a:r>
                <a:r>
                  <a:rPr lang="en-US" altLang="ko-KR" b="1" i="1" dirty="0" err="1" smtClean="0"/>
                  <a:t>out.println</a:t>
                </a:r>
                <a:r>
                  <a:rPr lang="en-US" altLang="ko-KR" b="1" i="1" dirty="0"/>
                  <a:t>("</a:t>
                </a:r>
                <a:r>
                  <a:rPr lang="ko-KR" altLang="en-US" b="1" i="1" dirty="0"/>
                  <a:t>값을 반환하는 </a:t>
                </a:r>
                <a:r>
                  <a:rPr lang="ko-KR" altLang="en-US" b="1" i="1" dirty="0" err="1"/>
                  <a:t>메소드</a:t>
                </a:r>
                <a:r>
                  <a:rPr lang="ko-KR" altLang="en-US" b="1" i="1" dirty="0"/>
                  <a:t> 입니다</a:t>
                </a:r>
                <a:r>
                  <a:rPr lang="en-US" altLang="ko-KR" b="1" i="1" dirty="0"/>
                  <a:t>. "</a:t>
                </a:r>
              </a:p>
              <a:p>
                <a:r>
                  <a:rPr lang="en-US" altLang="ko-KR" dirty="0" smtClean="0"/>
                  <a:t>	+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"</a:t>
                </a:r>
                <a:r>
                  <a:rPr lang="ko-KR" altLang="en-US" dirty="0"/>
                  <a:t>반환 값은 </a:t>
                </a:r>
                <a:r>
                  <a:rPr lang="en-US" altLang="ko-KR" dirty="0"/>
                  <a:t>"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"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.");</a:t>
                </a:r>
              </a:p>
              <a:p>
                <a:r>
                  <a:rPr lang="en-US" altLang="ko-KR" b="1" dirty="0" smtClean="0"/>
                  <a:t>	return 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;</a:t>
                </a:r>
              </a:p>
              <a:p>
                <a:r>
                  <a:rPr lang="en-US" altLang="ko-KR" dirty="0"/>
                  <a:t>}</a:t>
                </a:r>
                <a:endParaRPr lang="en-US" altLang="ko-KR" dirty="0" smtClean="0"/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>
              <a:xfrm>
                <a:off x="6122504" y="2830664"/>
                <a:ext cx="1041621" cy="771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직선 화살표 연결선 26"/>
            <p:cNvCxnSpPr/>
            <p:nvPr/>
          </p:nvCxnSpPr>
          <p:spPr>
            <a:xfrm flipV="1">
              <a:off x="6660866" y="4158456"/>
              <a:ext cx="409890" cy="1838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31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</a:t>
            </a:r>
            <a:r>
              <a:rPr lang="ko-KR" altLang="en-US" dirty="0" err="1" smtClean="0"/>
              <a:t>스코프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err="1" smtClean="0"/>
              <a:t>스코프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(scope)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영역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행동 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가능 범위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존재할 수 있는 영역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2400" dirty="0"/>
              <a:t>가능 범위</a:t>
            </a:r>
            <a:endParaRPr lang="en-US" altLang="ko-KR" sz="2400" dirty="0"/>
          </a:p>
          <a:p>
            <a:pPr lvl="1"/>
            <a:r>
              <a:rPr lang="en-US" altLang="ko-KR" dirty="0"/>
              <a:t>static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전역변수</a:t>
            </a:r>
            <a:endParaRPr lang="en-US" altLang="ko-KR" dirty="0"/>
          </a:p>
          <a:p>
            <a:pPr lvl="1"/>
            <a:r>
              <a:rPr lang="ko-KR" altLang="en-US" dirty="0"/>
              <a:t>지역변수</a:t>
            </a:r>
            <a:endParaRPr lang="en-US" altLang="ko-KR" dirty="0"/>
          </a:p>
          <a:p>
            <a:pPr lvl="1"/>
            <a:r>
              <a:rPr lang="ko-KR" altLang="en-US" dirty="0" err="1"/>
              <a:t>인스턴스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768" y="2489015"/>
            <a:ext cx="5328521" cy="355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메소드의</a:t>
            </a:r>
            <a:r>
              <a:rPr lang="ko-KR" altLang="en-US" dirty="0" smtClean="0"/>
              <a:t> 재귀호출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재귀 </a:t>
            </a:r>
            <a:r>
              <a:rPr lang="en-US" altLang="ko-KR" sz="2400" dirty="0" smtClean="0"/>
              <a:t>(Recursion) : </a:t>
            </a:r>
            <a:r>
              <a:rPr lang="ko-KR" altLang="en-US" sz="2400" dirty="0" smtClean="0"/>
              <a:t>순환</a:t>
            </a:r>
            <a:endParaRPr lang="en-US" altLang="ko-KR" sz="2400" dirty="0" smtClean="0"/>
          </a:p>
          <a:p>
            <a:pPr lvl="2"/>
            <a:r>
              <a:rPr lang="ko-KR" altLang="en-US" sz="1600" dirty="0" smtClean="0"/>
              <a:t>자료구조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알고리즘적으로 접근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반복문의 새로운 방법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수학적 측면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소스가 깔끔해짐</a:t>
            </a:r>
            <a:endParaRPr lang="en-US" altLang="ko-KR" sz="16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75288" y="968721"/>
            <a:ext cx="45961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private static 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doNotRecursion</a:t>
            </a:r>
            <a:r>
              <a:rPr lang="en-US" altLang="ko-KR" b="1" dirty="0"/>
              <a:t>(</a:t>
            </a:r>
            <a:r>
              <a:rPr lang="en-US" altLang="ko-KR" b="1" dirty="0" err="1"/>
              <a:t>int</a:t>
            </a:r>
            <a:r>
              <a:rPr lang="en-US" altLang="ko-KR" b="1" dirty="0"/>
              <a:t> n) </a:t>
            </a:r>
            <a:r>
              <a:rPr lang="en-US" altLang="ko-KR" b="1" dirty="0" smtClean="0"/>
              <a:t>{</a:t>
            </a:r>
            <a:endParaRPr lang="ko-KR" altLang="en-US" dirty="0"/>
          </a:p>
          <a:p>
            <a:r>
              <a:rPr lang="en-US" altLang="ko-KR" b="1" dirty="0" smtClean="0"/>
              <a:t>	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/>
              <a:t>sum = 1</a:t>
            </a:r>
            <a:r>
              <a:rPr lang="en-US" altLang="ko-KR" b="1" dirty="0" smtClean="0"/>
              <a:t>;</a:t>
            </a:r>
            <a:endParaRPr lang="ko-KR" altLang="en-US" dirty="0"/>
          </a:p>
          <a:p>
            <a:r>
              <a:rPr lang="en-US" altLang="ko-KR" b="1" dirty="0" smtClean="0"/>
              <a:t>	for(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</a:t>
            </a:r>
            <a:r>
              <a:rPr lang="en-US" altLang="ko-KR" b="1" dirty="0" err="1"/>
              <a:t>n;i</a:t>
            </a:r>
            <a:r>
              <a:rPr lang="en-US" altLang="ko-KR" b="1" dirty="0"/>
              <a:t>&gt;1;i--) {</a:t>
            </a:r>
          </a:p>
          <a:p>
            <a:r>
              <a:rPr lang="en-US" altLang="ko-KR" dirty="0" smtClean="0"/>
              <a:t>		sum </a:t>
            </a:r>
            <a:r>
              <a:rPr lang="en-US" altLang="ko-KR" dirty="0"/>
              <a:t>= sum*</a:t>
            </a:r>
            <a:r>
              <a:rPr lang="en-US" altLang="ko-KR" dirty="0" err="1"/>
              <a:t>i</a:t>
            </a:r>
            <a:r>
              <a:rPr lang="en-US" altLang="ko-KR" dirty="0"/>
              <a:t>;</a:t>
            </a:r>
          </a:p>
          <a:p>
            <a:r>
              <a:rPr lang="en-US" altLang="ko-KR" dirty="0" smtClean="0"/>
              <a:t>	}</a:t>
            </a:r>
            <a:endParaRPr lang="ko-KR" altLang="en-US" dirty="0"/>
          </a:p>
          <a:p>
            <a:r>
              <a:rPr lang="en-US" altLang="ko-KR" b="1" dirty="0" smtClean="0"/>
              <a:t>	return </a:t>
            </a:r>
            <a:r>
              <a:rPr lang="en-US" altLang="ko-KR" b="1" dirty="0"/>
              <a:t>sum;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72832" y="3604385"/>
            <a:ext cx="38010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private static </a:t>
            </a:r>
            <a:r>
              <a:rPr lang="en-US" altLang="ko-KR" b="1" dirty="0" err="1"/>
              <a:t>int</a:t>
            </a:r>
            <a:r>
              <a:rPr lang="en-US" altLang="ko-KR" b="1" dirty="0"/>
              <a:t> factorial(</a:t>
            </a:r>
            <a:r>
              <a:rPr lang="en-US" altLang="ko-KR" b="1" dirty="0" err="1"/>
              <a:t>int</a:t>
            </a:r>
            <a:r>
              <a:rPr lang="en-US" altLang="ko-KR" b="1" dirty="0"/>
              <a:t> n) {</a:t>
            </a:r>
          </a:p>
          <a:p>
            <a:r>
              <a:rPr lang="en-US" altLang="ko-KR" b="1" dirty="0" smtClean="0"/>
              <a:t>	if(n</a:t>
            </a:r>
            <a:r>
              <a:rPr lang="en-US" altLang="ko-KR" b="1" dirty="0"/>
              <a:t>==1) {</a:t>
            </a:r>
          </a:p>
          <a:p>
            <a:r>
              <a:rPr lang="en-US" altLang="ko-KR" b="1" dirty="0" smtClean="0"/>
              <a:t>		return </a:t>
            </a:r>
            <a:r>
              <a:rPr lang="en-US" altLang="ko-KR" b="1" dirty="0"/>
              <a:t>1;</a:t>
            </a:r>
          </a:p>
          <a:p>
            <a:r>
              <a:rPr lang="en-US" altLang="ko-KR" dirty="0" smtClean="0"/>
              <a:t>	} </a:t>
            </a:r>
            <a:r>
              <a:rPr lang="en-US" altLang="ko-KR" b="1" dirty="0"/>
              <a:t>else {</a:t>
            </a:r>
          </a:p>
          <a:p>
            <a:r>
              <a:rPr lang="en-US" altLang="ko-KR" b="1" dirty="0" smtClean="0"/>
              <a:t>		return </a:t>
            </a:r>
            <a:r>
              <a:rPr lang="en-US" altLang="ko-KR" b="1" dirty="0"/>
              <a:t>n*</a:t>
            </a:r>
            <a:r>
              <a:rPr lang="en-US" altLang="ko-KR" b="1" i="1" dirty="0"/>
              <a:t>factorial(n-1);</a:t>
            </a:r>
          </a:p>
          <a:p>
            <a:r>
              <a:rPr lang="en-US" altLang="ko-KR" dirty="0" smtClean="0"/>
              <a:t>	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5" idx="2"/>
            <a:endCxn id="8" idx="0"/>
          </p:cNvCxnSpPr>
          <p:nvPr/>
        </p:nvCxnSpPr>
        <p:spPr>
          <a:xfrm>
            <a:off x="8273353" y="3000046"/>
            <a:ext cx="0" cy="60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000" y="2880000"/>
            <a:ext cx="8596668" cy="972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5500" dirty="0" smtClean="0"/>
              <a:t>Q &amp; A</a:t>
            </a:r>
            <a:endParaRPr lang="ko-KR" altLang="en-US" sz="5500" dirty="0"/>
          </a:p>
        </p:txBody>
      </p:sp>
    </p:spTree>
    <p:extLst>
      <p:ext uri="{BB962C8B-B14F-4D97-AF65-F5344CB8AC3E}">
        <p14:creationId xmlns:p14="http://schemas.microsoft.com/office/powerpoint/2010/main" val="36003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529</TotalTime>
  <Words>213</Words>
  <Application>Microsoft Office PowerPoint</Application>
  <PresentationFormat>와이드스크린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메소드와 변수의 스코프</vt:lpstr>
      <vt:lpstr>목차</vt:lpstr>
      <vt:lpstr>메소드에 대한 이해와 메소드의 정의</vt:lpstr>
      <vt:lpstr>메소드에 대한 이해와 메소드의 정의</vt:lpstr>
      <vt:lpstr>메소드에 대한 이해와 메소드의 정의</vt:lpstr>
      <vt:lpstr>변수의 스코프</vt:lpstr>
      <vt:lpstr>메소드의 재귀호출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메소드와 변수의 스코프</dc:title>
  <dc:creator>HunJin Kim</dc:creator>
  <cp:lastModifiedBy>HunJin Kim</cp:lastModifiedBy>
  <cp:revision>23</cp:revision>
  <dcterms:created xsi:type="dcterms:W3CDTF">2015-09-24T11:29:25Z</dcterms:created>
  <dcterms:modified xsi:type="dcterms:W3CDTF">2015-09-30T07:43:26Z</dcterms:modified>
</cp:coreProperties>
</file>