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59" r:id="rId6"/>
    <p:sldId id="260" r:id="rId7"/>
    <p:sldId id="257" r:id="rId8"/>
    <p:sldId id="258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3038-5C8C-4711-AA73-C7F90A05BDA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BE20-7F4E-488E-B6CA-1F8F52E5DB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잠깐 보는 전산이야기와</a:t>
            </a:r>
            <a:endParaRPr lang="en-US" altLang="ko-KR" smtClean="0"/>
          </a:p>
          <a:p>
            <a:r>
              <a:rPr lang="ko-KR" altLang="en-US" smtClean="0"/>
              <a:t>지모씨네 치킨집 이야기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59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QnA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7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1026" name="Picture 2" descr="C:\Users\Coupang\AppData\Local\Microsoft\Windows\Temporary Internet Files\Content.IE5\GJEM9DBP\01_____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49898"/>
            <a:ext cx="2160053" cy="16605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공부\13280575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89" y="2122648"/>
            <a:ext cx="1440160" cy="9610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 rot="2128635">
            <a:off x="2341817" y="3630509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E:\공부\laptop-memo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49369"/>
            <a:ext cx="583241" cy="5442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 rot="20722882">
            <a:off x="4767848" y="3781883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:\공부\StorageReview-Seagate-Constellation-C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07" y="2380345"/>
            <a:ext cx="910605" cy="7606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 rot="984527">
            <a:off x="2026548" y="1745442"/>
            <a:ext cx="348218" cy="526705"/>
          </a:xfrm>
          <a:custGeom>
            <a:avLst/>
            <a:gdLst>
              <a:gd name="connsiteX0" fmla="*/ 66502 w 399011"/>
              <a:gd name="connsiteY0" fmla="*/ 681793 h 681793"/>
              <a:gd name="connsiteX1" fmla="*/ 41563 w 399011"/>
              <a:gd name="connsiteY1" fmla="*/ 640229 h 681793"/>
              <a:gd name="connsiteX2" fmla="*/ 16625 w 399011"/>
              <a:gd name="connsiteY2" fmla="*/ 573727 h 681793"/>
              <a:gd name="connsiteX3" fmla="*/ 8312 w 399011"/>
              <a:gd name="connsiteY3" fmla="*/ 548789 h 681793"/>
              <a:gd name="connsiteX4" fmla="*/ 0 w 399011"/>
              <a:gd name="connsiteY4" fmla="*/ 507225 h 681793"/>
              <a:gd name="connsiteX5" fmla="*/ 8312 w 399011"/>
              <a:gd name="connsiteY5" fmla="*/ 340971 h 681793"/>
              <a:gd name="connsiteX6" fmla="*/ 41563 w 399011"/>
              <a:gd name="connsiteY6" fmla="*/ 299407 h 681793"/>
              <a:gd name="connsiteX7" fmla="*/ 58189 w 399011"/>
              <a:gd name="connsiteY7" fmla="*/ 282782 h 681793"/>
              <a:gd name="connsiteX8" fmla="*/ 182880 w 399011"/>
              <a:gd name="connsiteY8" fmla="*/ 257843 h 681793"/>
              <a:gd name="connsiteX9" fmla="*/ 349134 w 399011"/>
              <a:gd name="connsiteY9" fmla="*/ 291094 h 681793"/>
              <a:gd name="connsiteX10" fmla="*/ 365760 w 399011"/>
              <a:gd name="connsiteY10" fmla="*/ 332658 h 681793"/>
              <a:gd name="connsiteX11" fmla="*/ 357447 w 399011"/>
              <a:gd name="connsiteY11" fmla="*/ 374222 h 681793"/>
              <a:gd name="connsiteX12" fmla="*/ 307571 w 399011"/>
              <a:gd name="connsiteY12" fmla="*/ 399160 h 681793"/>
              <a:gd name="connsiteX13" fmla="*/ 216131 w 399011"/>
              <a:gd name="connsiteY13" fmla="*/ 365909 h 681793"/>
              <a:gd name="connsiteX14" fmla="*/ 191192 w 399011"/>
              <a:gd name="connsiteY14" fmla="*/ 307720 h 681793"/>
              <a:gd name="connsiteX15" fmla="*/ 174567 w 399011"/>
              <a:gd name="connsiteY15" fmla="*/ 257843 h 681793"/>
              <a:gd name="connsiteX16" fmla="*/ 166254 w 399011"/>
              <a:gd name="connsiteY16" fmla="*/ 232905 h 681793"/>
              <a:gd name="connsiteX17" fmla="*/ 174567 w 399011"/>
              <a:gd name="connsiteY17" fmla="*/ 66651 h 681793"/>
              <a:gd name="connsiteX18" fmla="*/ 232756 w 399011"/>
              <a:gd name="connsiteY18" fmla="*/ 33400 h 681793"/>
              <a:gd name="connsiteX19" fmla="*/ 257694 w 399011"/>
              <a:gd name="connsiteY19" fmla="*/ 25087 h 681793"/>
              <a:gd name="connsiteX20" fmla="*/ 299258 w 399011"/>
              <a:gd name="connsiteY20" fmla="*/ 8462 h 681793"/>
              <a:gd name="connsiteX21" fmla="*/ 399011 w 399011"/>
              <a:gd name="connsiteY21" fmla="*/ 149 h 68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9011" h="681793">
                <a:moveTo>
                  <a:pt x="66502" y="681793"/>
                </a:moveTo>
                <a:cubicBezTo>
                  <a:pt x="58189" y="667938"/>
                  <a:pt x="48334" y="654899"/>
                  <a:pt x="41563" y="640229"/>
                </a:cubicBezTo>
                <a:cubicBezTo>
                  <a:pt x="31642" y="618733"/>
                  <a:pt x="24716" y="595976"/>
                  <a:pt x="16625" y="573727"/>
                </a:cubicBezTo>
                <a:cubicBezTo>
                  <a:pt x="13631" y="565492"/>
                  <a:pt x="10437" y="557290"/>
                  <a:pt x="8312" y="548789"/>
                </a:cubicBezTo>
                <a:cubicBezTo>
                  <a:pt x="4885" y="535082"/>
                  <a:pt x="2771" y="521080"/>
                  <a:pt x="0" y="507225"/>
                </a:cubicBezTo>
                <a:cubicBezTo>
                  <a:pt x="2771" y="451807"/>
                  <a:pt x="3505" y="396250"/>
                  <a:pt x="8312" y="340971"/>
                </a:cubicBezTo>
                <a:cubicBezTo>
                  <a:pt x="11023" y="309796"/>
                  <a:pt x="19324" y="317198"/>
                  <a:pt x="41563" y="299407"/>
                </a:cubicBezTo>
                <a:cubicBezTo>
                  <a:pt x="47683" y="294511"/>
                  <a:pt x="50912" y="285693"/>
                  <a:pt x="58189" y="282782"/>
                </a:cubicBezTo>
                <a:cubicBezTo>
                  <a:pt x="93820" y="268530"/>
                  <a:pt x="144842" y="263277"/>
                  <a:pt x="182880" y="257843"/>
                </a:cubicBezTo>
                <a:cubicBezTo>
                  <a:pt x="368752" y="267626"/>
                  <a:pt x="320964" y="215973"/>
                  <a:pt x="349134" y="291094"/>
                </a:cubicBezTo>
                <a:cubicBezTo>
                  <a:pt x="354373" y="305066"/>
                  <a:pt x="360218" y="318803"/>
                  <a:pt x="365760" y="332658"/>
                </a:cubicBezTo>
                <a:cubicBezTo>
                  <a:pt x="362989" y="346513"/>
                  <a:pt x="364457" y="361955"/>
                  <a:pt x="357447" y="374222"/>
                </a:cubicBezTo>
                <a:cubicBezTo>
                  <a:pt x="349864" y="387492"/>
                  <a:pt x="320371" y="394893"/>
                  <a:pt x="307571" y="399160"/>
                </a:cubicBezTo>
                <a:cubicBezTo>
                  <a:pt x="276029" y="394654"/>
                  <a:pt x="236516" y="398526"/>
                  <a:pt x="216131" y="365909"/>
                </a:cubicBezTo>
                <a:cubicBezTo>
                  <a:pt x="150470" y="260853"/>
                  <a:pt x="248767" y="365291"/>
                  <a:pt x="191192" y="307720"/>
                </a:cubicBezTo>
                <a:lnTo>
                  <a:pt x="174567" y="257843"/>
                </a:lnTo>
                <a:lnTo>
                  <a:pt x="166254" y="232905"/>
                </a:lnTo>
                <a:cubicBezTo>
                  <a:pt x="169025" y="177487"/>
                  <a:pt x="167070" y="121629"/>
                  <a:pt x="174567" y="66651"/>
                </a:cubicBezTo>
                <a:cubicBezTo>
                  <a:pt x="176916" y="49424"/>
                  <a:pt x="231184" y="33989"/>
                  <a:pt x="232756" y="33400"/>
                </a:cubicBezTo>
                <a:cubicBezTo>
                  <a:pt x="240960" y="30323"/>
                  <a:pt x="249490" y="28164"/>
                  <a:pt x="257694" y="25087"/>
                </a:cubicBezTo>
                <a:cubicBezTo>
                  <a:pt x="271666" y="19848"/>
                  <a:pt x="284782" y="12081"/>
                  <a:pt x="299258" y="8462"/>
                </a:cubicBezTo>
                <a:cubicBezTo>
                  <a:pt x="340348" y="-1810"/>
                  <a:pt x="359643" y="149"/>
                  <a:pt x="399011" y="14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1656889">
            <a:off x="2132738" y="1727277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HY엽서L" panose="02030600000101010101" pitchFamily="18" charset="-127"/>
                <a:ea typeface="HY엽서L" panose="02030600000101010101" pitchFamily="18" charset="-127"/>
              </a:rPr>
              <a:t>이게 메모리 ㅋㅋ</a:t>
            </a:r>
            <a:endParaRPr lang="ko-KR" altLang="en-US" sz="12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31" name="Picture 7" descr="E:\공부\%EC%86%8C%EB%8B%88%EC%BD%94%EB%A6%AC%EC%95%84_%EB%B0%94%EC%9D%B4%EC%98%A4_M_%EC%8B%9C%EB%A6%AC%EC%A6%88(%ED%99%94%EC%9D%B4%ED%8A%B8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31366"/>
            <a:ext cx="1921268" cy="1344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공부\HP-pc-bi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19738"/>
            <a:ext cx="2376264" cy="1418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쓰지</a:t>
            </a:r>
            <a:r>
              <a:rPr lang="en-US" altLang="ko-KR" smtClean="0"/>
              <a:t>?</a:t>
            </a:r>
            <a:endParaRPr lang="ko-KR" altLang="en-US"/>
          </a:p>
        </p:txBody>
      </p:sp>
      <p:pic>
        <p:nvPicPr>
          <p:cNvPr id="4" name="Picture 6" descr="E:\공부\StorageReview-Seagate-Constellation-C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88" y="2634407"/>
            <a:ext cx="910605" cy="7606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공부\13280575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20" y="2665139"/>
            <a:ext cx="1047730" cy="699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공부\cbe9caa5_3668e2e4_505f_4c73_92c8_dbdee6a656c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64" y="2690682"/>
            <a:ext cx="648072" cy="6480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3086" y="1628800"/>
            <a:ext cx="487345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접근속도의 차이 때문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 rot="18690067">
            <a:off x="3816424" y="3602268"/>
            <a:ext cx="472398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7890067">
            <a:off x="3799618" y="3818292"/>
            <a:ext cx="489203" cy="144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429178" y="2839616"/>
            <a:ext cx="472398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412372" y="3055640"/>
            <a:ext cx="489203" cy="144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63941" y="3645024"/>
            <a:ext cx="607859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smtClean="0"/>
              <a:t>느</a:t>
            </a:r>
            <a:r>
              <a:rPr lang="ko-KR" altLang="en-US" sz="1100"/>
              <a:t>리</a:t>
            </a:r>
            <a:r>
              <a:rPr lang="ko-KR" altLang="en-US" sz="1100" smtClean="0"/>
              <a:t>다</a:t>
            </a:r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1955988" y="4170784"/>
            <a:ext cx="4880548" cy="7703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운영체제</a:t>
            </a:r>
            <a:endParaRPr lang="en-US" altLang="ko-KR" smtClean="0"/>
          </a:p>
          <a:p>
            <a:pPr algn="ctr"/>
            <a:r>
              <a:rPr lang="en-US" altLang="ko-KR" smtClean="0"/>
              <a:t>(OS)</a:t>
            </a:r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311816">
            <a:off x="2861608" y="3602269"/>
            <a:ext cx="472398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3111816">
            <a:off x="2844802" y="3818293"/>
            <a:ext cx="489203" cy="144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24181" y="3645024"/>
            <a:ext cx="607859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smtClean="0"/>
              <a:t>빠르다</a:t>
            </a:r>
            <a:endParaRPr lang="ko-KR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5218390" y="2492896"/>
            <a:ext cx="777777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smtClean="0"/>
              <a:t>더 빠르다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1963086" y="5047100"/>
            <a:ext cx="4880548" cy="770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응용프로그램</a:t>
            </a:r>
            <a:endParaRPr lang="en-US" altLang="ko-KR" smtClean="0"/>
          </a:p>
          <a:p>
            <a:pPr algn="ctr"/>
            <a:r>
              <a:rPr lang="ko-KR" altLang="en-US" smtClean="0"/>
              <a:t>엑셀</a:t>
            </a:r>
            <a:r>
              <a:rPr lang="en-US" altLang="ko-KR" smtClean="0"/>
              <a:t>, </a:t>
            </a:r>
            <a:r>
              <a:rPr lang="ko-KR" altLang="en-US" smtClean="0"/>
              <a:t>게임</a:t>
            </a:r>
            <a:r>
              <a:rPr lang="en-US" altLang="ko-KR" smtClean="0"/>
              <a:t>, JAVA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어떤 원리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2374" y="1543618"/>
            <a:ext cx="419126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컴퓨터가 보는 모든 데이터는 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0 </a:t>
            </a:r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 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 </a:t>
            </a:r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374" y="4147627"/>
            <a:ext cx="1701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엑셀도 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0</a:t>
            </a:r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 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43" y="1988840"/>
            <a:ext cx="275588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A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10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진수 숫자로 </a:t>
            </a:r>
            <a:r>
              <a:rPr lang="en-US" altLang="ko-KR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64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이고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이진수로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1000000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이다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en-US" altLang="ko-KR" sz="14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644" y="2636912"/>
            <a:ext cx="275588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이진수화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되는 과정에는 엄청난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과정과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규칙들이 존재한다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7768" y="1990938"/>
            <a:ext cx="1380506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그러한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규직들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가운데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프로그래밍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언어가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중심에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있다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14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351" y="4563125"/>
            <a:ext cx="172413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아마 무수히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많은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0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과 </a:t>
            </a:r>
            <a:r>
              <a:rPr lang="en-US" altLang="ko-KR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로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되어있을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것이다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14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4147627"/>
            <a:ext cx="239192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실행과 동시에 디스크에서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파일을 읽는다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14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78568"/>
            <a:ext cx="239192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읽음과 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동시에 </a:t>
            </a:r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메모리에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올린다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140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endParaRPr lang="en-US" altLang="ko-KR" sz="14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제대로 개발이 되어 있다면</a:t>
            </a:r>
            <a:r>
              <a:rPr lang="en-US" altLang="ko-KR" sz="1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..</a:t>
            </a:r>
            <a:endParaRPr lang="ko-KR" altLang="en-US" sz="14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064804"/>
            <a:ext cx="1512168" cy="580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운영체제</a:t>
            </a:r>
            <a:endParaRPr lang="en-US" altLang="ko-KR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(OS)</a:t>
            </a:r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4182" y="1628800"/>
            <a:ext cx="1506010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sz="9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26799" y="3064804"/>
            <a:ext cx="1512168" cy="580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하드디스크</a:t>
            </a:r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7" name="꺾인 연결선 16"/>
          <p:cNvCxnSpPr>
            <a:stCxn id="14" idx="0"/>
            <a:endCxn id="16" idx="0"/>
          </p:cNvCxnSpPr>
          <p:nvPr/>
        </p:nvCxnSpPr>
        <p:spPr>
          <a:xfrm rot="16200000" flipH="1">
            <a:off x="5831620" y="1713541"/>
            <a:ext cx="870408" cy="1832118"/>
          </a:xfrm>
          <a:prstGeom prst="bentConnector3">
            <a:avLst>
              <a:gd name="adj1" fmla="val -90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3"/>
            <a:endCxn id="48" idx="3"/>
          </p:cNvCxnSpPr>
          <p:nvPr/>
        </p:nvCxnSpPr>
        <p:spPr>
          <a:xfrm flipH="1" flipV="1">
            <a:off x="6084168" y="2607041"/>
            <a:ext cx="1854799" cy="747873"/>
          </a:xfrm>
          <a:prstGeom prst="bentConnector3">
            <a:avLst>
              <a:gd name="adj1" fmla="val -1232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27099" y="2505685"/>
            <a:ext cx="668773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엑셀 파일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76156" y="5585084"/>
            <a:ext cx="1512168" cy="580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운영체제</a:t>
            </a:r>
            <a:endParaRPr lang="en-US" altLang="ko-KR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(OS)</a:t>
            </a:r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82314" y="4179796"/>
            <a:ext cx="1506010" cy="1337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sz="9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14931" y="5585084"/>
            <a:ext cx="1512168" cy="580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하드디스크</a:t>
            </a:r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꺾인 연결선 35"/>
          <p:cNvCxnSpPr>
            <a:stCxn id="34" idx="3"/>
            <a:endCxn id="35" idx="0"/>
          </p:cNvCxnSpPr>
          <p:nvPr/>
        </p:nvCxnSpPr>
        <p:spPr>
          <a:xfrm>
            <a:off x="5930539" y="4811904"/>
            <a:ext cx="1240476" cy="773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5" idx="3"/>
            <a:endCxn id="56" idx="3"/>
          </p:cNvCxnSpPr>
          <p:nvPr/>
        </p:nvCxnSpPr>
        <p:spPr>
          <a:xfrm flipH="1" flipV="1">
            <a:off x="6052840" y="5126512"/>
            <a:ext cx="1874259" cy="748682"/>
          </a:xfrm>
          <a:prstGeom prst="bentConnector3">
            <a:avLst>
              <a:gd name="adj1" fmla="val -121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15503" y="5011096"/>
            <a:ext cx="880369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smtClean="0"/>
              <a:t>java class</a:t>
            </a:r>
            <a:r>
              <a:rPr lang="ko-KR" altLang="en-US" sz="900" smtClean="0"/>
              <a:t> </a:t>
            </a:r>
            <a:r>
              <a:rPr lang="ko-KR" altLang="en-US" sz="900"/>
              <a:t>파일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4322" y="4238288"/>
            <a:ext cx="734496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b="1" smtClean="0"/>
              <a:t>O/S </a:t>
            </a:r>
            <a:r>
              <a:rPr lang="ko-KR" altLang="en-US" sz="900" b="1" smtClean="0"/>
              <a:t>메모리</a:t>
            </a:r>
            <a:endParaRPr lang="ko-KR" altLang="en-US" sz="900" b="1"/>
          </a:p>
        </p:txBody>
      </p:sp>
      <p:sp>
        <p:nvSpPr>
          <p:cNvPr id="43" name="TextBox 42"/>
          <p:cNvSpPr txBox="1"/>
          <p:nvPr/>
        </p:nvSpPr>
        <p:spPr>
          <a:xfrm>
            <a:off x="4856577" y="1688758"/>
            <a:ext cx="734496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b="1" smtClean="0"/>
              <a:t>O/S </a:t>
            </a:r>
            <a:r>
              <a:rPr lang="ko-KR" altLang="en-US" sz="900" b="1" smtClean="0"/>
              <a:t>메모리</a:t>
            </a:r>
            <a:endParaRPr lang="ko-KR" altLang="en-US" sz="900" b="1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042968" y="2337501"/>
            <a:ext cx="1041200" cy="539080"/>
          </a:xfrm>
          <a:prstGeom prst="roundRect">
            <a:avLst>
              <a:gd name="adj" fmla="val 48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z="9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9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메모리</a:t>
            </a:r>
            <a:endParaRPr lang="ko-KR" altLang="en-US" sz="9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85792" y="2194396"/>
            <a:ext cx="929946" cy="277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엑셀 프로그램</a:t>
            </a:r>
            <a:endParaRPr lang="ko-KR" altLang="en-US" sz="9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11640" y="4856972"/>
            <a:ext cx="1041200" cy="539080"/>
          </a:xfrm>
          <a:prstGeom prst="roundRect">
            <a:avLst>
              <a:gd name="adj" fmla="val 48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z="9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9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메모리</a:t>
            </a:r>
            <a:endParaRPr lang="ko-KR" altLang="en-US" sz="9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56577" y="4673169"/>
            <a:ext cx="1073962" cy="277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Java &amp; JVM</a:t>
            </a:r>
            <a:endParaRPr lang="ko-KR" altLang="en-US" sz="110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88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216688" y="2339588"/>
            <a:ext cx="4608512" cy="1872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사람의 메모리</a:t>
            </a:r>
            <a:endParaRPr lang="ko-KR" altLang="en-US" dirty="0"/>
          </a:p>
        </p:txBody>
      </p:sp>
      <p:sp>
        <p:nvSpPr>
          <p:cNvPr id="4" name="웃는 얼굴 3"/>
          <p:cNvSpPr/>
          <p:nvPr/>
        </p:nvSpPr>
        <p:spPr>
          <a:xfrm>
            <a:off x="1648736" y="2615244"/>
            <a:ext cx="914400" cy="1020488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웃는 얼굴 7"/>
          <p:cNvSpPr/>
          <p:nvPr/>
        </p:nvSpPr>
        <p:spPr>
          <a:xfrm>
            <a:off x="4673072" y="2615244"/>
            <a:ext cx="914400" cy="102048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088896" y="2889360"/>
            <a:ext cx="1152128" cy="2423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4920" y="2566645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3+3=?</a:t>
            </a:r>
            <a:endParaRPr lang="ko-KR" altLang="en-US" sz="1200" dirty="0"/>
          </a:p>
        </p:txBody>
      </p:sp>
      <p:sp>
        <p:nvSpPr>
          <p:cNvPr id="9" name="왼쪽 화살표 8"/>
          <p:cNvSpPr/>
          <p:nvPr/>
        </p:nvSpPr>
        <p:spPr>
          <a:xfrm>
            <a:off x="3037256" y="3131676"/>
            <a:ext cx="1152128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4466" y="334770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6!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1414" y="370774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사람</a:t>
            </a:r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82949" y="3707740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사람</a:t>
            </a:r>
            <a:r>
              <a:rPr lang="en-US" altLang="ko-KR" sz="1200" b="1" dirty="0" smtClean="0"/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48736" y="2051556"/>
            <a:ext cx="1441498" cy="41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사람의 경우</a:t>
            </a:r>
            <a:endParaRPr lang="ko-KR" alt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5926272" y="2256837"/>
            <a:ext cx="224612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“3+3=?” </a:t>
            </a:r>
            <a:r>
              <a:rPr lang="ko-KR" altLang="en-US" dirty="0" smtClean="0"/>
              <a:t>을 </a:t>
            </a:r>
            <a:r>
              <a:rPr lang="ko-KR" altLang="en-US" u="sng" dirty="0" smtClean="0">
                <a:solidFill>
                  <a:srgbClr val="FF0000"/>
                </a:solidFill>
              </a:rPr>
              <a:t>기억</a:t>
            </a:r>
            <a:endParaRPr lang="en-US" altLang="ko-KR" u="sng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0797" y="3266400"/>
            <a:ext cx="188865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을 </a:t>
            </a:r>
            <a:r>
              <a:rPr lang="ko-KR" altLang="en-US" u="sng" dirty="0" smtClean="0">
                <a:solidFill>
                  <a:srgbClr val="FF0000"/>
                </a:solidFill>
              </a:rPr>
              <a:t>기억</a:t>
            </a:r>
            <a:endParaRPr lang="en-US" altLang="ko-KR" u="sng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5077" y="4427820"/>
            <a:ext cx="222368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입을 통해서 말함</a:t>
            </a:r>
          </a:p>
        </p:txBody>
      </p:sp>
      <p:cxnSp>
        <p:nvCxnSpPr>
          <p:cNvPr id="19" name="구부러진 연결선 18"/>
          <p:cNvCxnSpPr>
            <a:stCxn id="7" idx="0"/>
            <a:endCxn id="15" idx="1"/>
          </p:cNvCxnSpPr>
          <p:nvPr/>
        </p:nvCxnSpPr>
        <p:spPr>
          <a:xfrm rot="5400000" flipH="1" flipV="1">
            <a:off x="4713005" y="1353378"/>
            <a:ext cx="125142" cy="23013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8" idx="5"/>
            <a:endCxn id="16" idx="2"/>
          </p:cNvCxnSpPr>
          <p:nvPr/>
        </p:nvCxnSpPr>
        <p:spPr>
          <a:xfrm rot="16200000" flipH="1">
            <a:off x="6244621" y="2695225"/>
            <a:ext cx="149447" cy="1731566"/>
          </a:xfrm>
          <a:prstGeom prst="curvedConnector3">
            <a:avLst>
              <a:gd name="adj1" fmla="val 25296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17" idx="0"/>
            <a:endCxn id="10" idx="2"/>
          </p:cNvCxnSpPr>
          <p:nvPr/>
        </p:nvCxnSpPr>
        <p:spPr>
          <a:xfrm rot="16200000" flipV="1">
            <a:off x="3647761" y="3628660"/>
            <a:ext cx="803121" cy="7951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7140" y="2771636"/>
            <a:ext cx="168026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연산을 수행</a:t>
            </a:r>
            <a:endParaRPr lang="ko-KR" altLang="en-US" dirty="0"/>
          </a:p>
        </p:txBody>
      </p:sp>
      <p:cxnSp>
        <p:nvCxnSpPr>
          <p:cNvPr id="32" name="구부러진 연결선 31"/>
          <p:cNvCxnSpPr>
            <a:stCxn id="8" idx="6"/>
            <a:endCxn id="29" idx="1"/>
          </p:cNvCxnSpPr>
          <p:nvPr/>
        </p:nvCxnSpPr>
        <p:spPr>
          <a:xfrm flipV="1">
            <a:off x="5587472" y="2956302"/>
            <a:ext cx="429668" cy="1691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0254" y="5302260"/>
            <a:ext cx="253947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머리로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기억하는 모든 것은 </a:t>
            </a:r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메모리다</a:t>
            </a:r>
            <a:r>
              <a:rPr lang="en-US" altLang="ko-KR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8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컴퓨터의 메모리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16688" y="2339588"/>
            <a:ext cx="4608512" cy="1872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1648736" y="2615244"/>
            <a:ext cx="914400" cy="1020488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웃는 얼굴 5"/>
          <p:cNvSpPr/>
          <p:nvPr/>
        </p:nvSpPr>
        <p:spPr>
          <a:xfrm>
            <a:off x="4673072" y="3263560"/>
            <a:ext cx="914400" cy="372172"/>
          </a:xfrm>
          <a:prstGeom prst="smileyFace">
            <a:avLst>
              <a:gd name="adj" fmla="val -5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059832" y="2970660"/>
            <a:ext cx="1152128" cy="2423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3037256" y="3237239"/>
            <a:ext cx="1152128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1414" y="37077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사람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1773" y="37077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컴퓨터</a:t>
            </a:r>
            <a:endParaRPr lang="en-US" altLang="ko-KR" sz="12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648736" y="2051556"/>
            <a:ext cx="1441498" cy="41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컴퓨</a:t>
            </a:r>
            <a:r>
              <a:rPr lang="ko-KR" altLang="en-US" sz="1400" b="1" dirty="0"/>
              <a:t>터</a:t>
            </a:r>
            <a:r>
              <a:rPr lang="ko-KR" altLang="en-US" sz="1400" b="1" dirty="0" smtClean="0"/>
              <a:t>의 경우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2987824" y="2636912"/>
            <a:ext cx="1296144" cy="239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Java Code  =&gt; 3+3=?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16016" y="2614846"/>
            <a:ext cx="381092" cy="23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JRE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57064" y="2610536"/>
            <a:ext cx="342248" cy="23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16016" y="2924944"/>
            <a:ext cx="783296" cy="23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DISK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131840" y="3645024"/>
            <a:ext cx="1080120" cy="339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Monitor Output</a:t>
            </a:r>
          </a:p>
          <a:p>
            <a:pPr algn="ctr"/>
            <a:r>
              <a:rPr lang="en-US" altLang="ko-KR" sz="800" dirty="0" smtClean="0"/>
              <a:t> =&gt; 6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2907458"/>
            <a:ext cx="2685351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물리적 공간에 저장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바이트 코드로 컴파일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연산 실행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898348" y="4441058"/>
            <a:ext cx="268535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결과를 모니터에 표시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499312" y="1866890"/>
            <a:ext cx="191110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</p:txBody>
      </p:sp>
      <p:cxnSp>
        <p:nvCxnSpPr>
          <p:cNvPr id="23" name="구부러진 연결선 22"/>
          <p:cNvCxnSpPr>
            <a:stCxn id="15" idx="0"/>
            <a:endCxn id="22" idx="1"/>
          </p:cNvCxnSpPr>
          <p:nvPr/>
        </p:nvCxnSpPr>
        <p:spPr>
          <a:xfrm rot="5400000" flipH="1" flipV="1">
            <a:off x="4274926" y="1412526"/>
            <a:ext cx="585356" cy="186341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6" idx="0"/>
            <a:endCxn id="20" idx="0"/>
          </p:cNvCxnSpPr>
          <p:nvPr/>
        </p:nvCxnSpPr>
        <p:spPr>
          <a:xfrm rot="16200000" flipH="1">
            <a:off x="6056401" y="1465007"/>
            <a:ext cx="292612" cy="2592290"/>
          </a:xfrm>
          <a:prstGeom prst="curvedConnector3">
            <a:avLst>
              <a:gd name="adj1" fmla="val -7812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9" idx="2"/>
            <a:endCxn id="21" idx="0"/>
          </p:cNvCxnSpPr>
          <p:nvPr/>
        </p:nvCxnSpPr>
        <p:spPr>
          <a:xfrm rot="16200000" flipH="1">
            <a:off x="3728303" y="3928336"/>
            <a:ext cx="456319" cy="5691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340" y="5589240"/>
            <a:ext cx="539696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OS </a:t>
            </a:r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메모리 </a:t>
            </a:r>
            <a:r>
              <a:rPr lang="en-US" altLang="ko-KR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프로그램이 실행되어 임시로 보관되는곳이 메모리</a:t>
            </a:r>
            <a:endParaRPr lang="en-US" altLang="ko-KR" sz="110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중 메모리 </a:t>
            </a:r>
            <a:r>
              <a:rPr lang="en-US" altLang="ko-KR" sz="1100">
                <a:latin typeface="HY목각파임B" panose="02030600000101010101" pitchFamily="18" charset="-127"/>
                <a:ea typeface="HY목각파임B" panose="02030600000101010101" pitchFamily="18" charset="-127"/>
              </a:rPr>
              <a:t>:</a:t>
            </a:r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변수할당이나 </a:t>
            </a:r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코드를 저장하는데</a:t>
            </a:r>
            <a:r>
              <a:rPr lang="en-US" altLang="ko-KR" sz="11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사용되는 </a:t>
            </a:r>
            <a:r>
              <a:rPr lang="ko-KR" altLang="en-US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것이 </a:t>
            </a:r>
            <a:r>
              <a:rPr lang="ko-KR" altLang="en-US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메모리다</a:t>
            </a:r>
            <a:r>
              <a:rPr lang="en-US" altLang="ko-KR" sz="11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0152" y="4077072"/>
            <a:ext cx="2460930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실행 중</a:t>
            </a:r>
            <a:r>
              <a:rPr lang="en-US" altLang="ko-KR" dirty="0" smtClean="0"/>
              <a:t>(Runtime)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바이트 코드 </a:t>
            </a:r>
            <a:r>
              <a:rPr lang="ko-KR" altLang="en-US" u="sng" dirty="0" smtClean="0">
                <a:solidFill>
                  <a:srgbClr val="FF0000"/>
                </a:solidFill>
              </a:rPr>
              <a:t>로딩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 </a:t>
            </a:r>
            <a:r>
              <a:rPr lang="ko-KR" altLang="en-US" u="sng" dirty="0" smtClean="0">
                <a:solidFill>
                  <a:srgbClr val="FF0000"/>
                </a:solidFill>
              </a:rPr>
              <a:t>할당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결과 값 </a:t>
            </a:r>
            <a:r>
              <a:rPr lang="ko-KR" altLang="en-US" u="sng" dirty="0" smtClean="0">
                <a:solidFill>
                  <a:srgbClr val="FF0000"/>
                </a:solidFill>
              </a:rPr>
              <a:t>할당</a:t>
            </a:r>
            <a:endParaRPr lang="en-US" altLang="ko-KR" u="sng" dirty="0" smtClean="0">
              <a:solidFill>
                <a:srgbClr val="FF0000"/>
              </a:solidFill>
            </a:endParaRPr>
          </a:p>
        </p:txBody>
      </p:sp>
      <p:cxnSp>
        <p:nvCxnSpPr>
          <p:cNvPr id="34" name="구부러진 연결선 33"/>
          <p:cNvCxnSpPr>
            <a:stCxn id="6" idx="5"/>
            <a:endCxn id="33" idx="1"/>
          </p:cNvCxnSpPr>
          <p:nvPr/>
        </p:nvCxnSpPr>
        <p:spPr>
          <a:xfrm rot="16200000" flipH="1">
            <a:off x="5148852" y="3885937"/>
            <a:ext cx="1096008" cy="48659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메모리 영역</a:t>
            </a:r>
            <a:endParaRPr lang="ko-KR" altLang="en-US" dirty="0"/>
          </a:p>
        </p:txBody>
      </p:sp>
      <p:pic>
        <p:nvPicPr>
          <p:cNvPr id="1027" name="Picture 3" descr="E:\java-study\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6" y="3789041"/>
            <a:ext cx="7807598" cy="23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755576" y="1737648"/>
            <a:ext cx="1800200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Class Area, Code Area, Static Area </a:t>
            </a:r>
            <a:r>
              <a:rPr lang="ko-KR" altLang="en-US" sz="1000" dirty="0" smtClean="0"/>
              <a:t>로 불리어짐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914960" y="1509936"/>
            <a:ext cx="1064752" cy="334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err="1" smtClean="0"/>
              <a:t>메소드</a:t>
            </a:r>
            <a:r>
              <a:rPr lang="ko-KR" altLang="en-US" sz="900" b="1" dirty="0" smtClean="0"/>
              <a:t> 영역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Method Area</a:t>
            </a:r>
            <a:endParaRPr lang="ko-KR" altLang="en-US" sz="9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1737648"/>
            <a:ext cx="1800200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new </a:t>
            </a:r>
            <a:r>
              <a:rPr lang="ko-KR" altLang="en-US" sz="1000" dirty="0" smtClean="0"/>
              <a:t>연산자로 생성된 객체와 배열을 저장하는 공간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044806" y="1509936"/>
            <a:ext cx="1064752" cy="334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힙</a:t>
            </a:r>
            <a:r>
              <a:rPr lang="ko-KR" altLang="en-US" sz="900" b="1" dirty="0" smtClean="0"/>
              <a:t> 영역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Heap Area</a:t>
            </a:r>
            <a:endParaRPr lang="ko-KR" altLang="en-US" sz="9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76056" y="1712496"/>
            <a:ext cx="316835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Last In First Out (LIFO)</a:t>
            </a:r>
          </a:p>
          <a:p>
            <a:pPr algn="ctr"/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호출 시마다 각각의 </a:t>
            </a:r>
            <a:r>
              <a:rPr lang="ko-KR" altLang="en-US" sz="1000" dirty="0" err="1" smtClean="0"/>
              <a:t>스택프레임이</a:t>
            </a:r>
            <a:r>
              <a:rPr lang="ko-KR" altLang="en-US" sz="1000" dirty="0" smtClean="0"/>
              <a:t> 생성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205046" y="1484784"/>
            <a:ext cx="1064752" cy="334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스</a:t>
            </a:r>
            <a:r>
              <a:rPr lang="ko-KR" altLang="en-US" sz="900" b="1" dirty="0" err="1"/>
              <a:t>택</a:t>
            </a:r>
            <a:r>
              <a:rPr lang="ko-KR" altLang="en-US" sz="900" b="1" dirty="0" smtClean="0"/>
              <a:t> 영역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Stack Area</a:t>
            </a:r>
            <a:endParaRPr lang="ko-KR" altLang="en-US" sz="9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5576" y="2780928"/>
            <a:ext cx="34563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자바 외의 다른 언어에서 제공되는 </a:t>
            </a:r>
            <a:r>
              <a:rPr lang="ko-KR" altLang="en-US" sz="1000" dirty="0" err="1" smtClean="0"/>
              <a:t>메서드들이</a:t>
            </a:r>
            <a:r>
              <a:rPr lang="ko-KR" altLang="en-US" sz="1000" dirty="0" smtClean="0"/>
              <a:t> 저장되는 공간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914960" y="2564904"/>
            <a:ext cx="1064752" cy="334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Native Method Stack Area</a:t>
            </a:r>
            <a:endParaRPr lang="ko-KR" altLang="en-US" sz="9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56632" y="2807304"/>
            <a:ext cx="36877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Thread</a:t>
            </a:r>
            <a:r>
              <a:rPr lang="ko-KR" altLang="en-US" sz="1000" dirty="0" smtClean="0"/>
              <a:t>가 생성 될 때마다 생성되는 공간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860032" y="2591280"/>
            <a:ext cx="1064752" cy="334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PC Register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1070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세세한 메모리 영역</a:t>
            </a:r>
            <a:endParaRPr lang="ko-KR" altLang="en-US" dirty="0"/>
          </a:p>
        </p:txBody>
      </p:sp>
      <p:pic>
        <p:nvPicPr>
          <p:cNvPr id="4" name="Picture 2" descr="E:\java-study\Cookbook_JVMArguments_3_Memory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359371"/>
            <a:ext cx="7805737" cy="473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8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 모씨네 치킨집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635462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400"/>
              <a:t>치킨집</a:t>
            </a:r>
            <a:r>
              <a:rPr lang="en-US" altLang="ko-KR" sz="1400"/>
              <a:t>(</a:t>
            </a:r>
            <a:r>
              <a:rPr lang="ko-KR" altLang="en-US" sz="1400"/>
              <a:t>적은손님</a:t>
            </a:r>
            <a:r>
              <a:rPr lang="en-US" altLang="ko-KR" sz="1400" smtClean="0"/>
              <a:t>)</a:t>
            </a:r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주문을 </a:t>
            </a:r>
            <a:r>
              <a:rPr lang="ko-KR" altLang="en-US" sz="1400"/>
              <a:t>한다</a:t>
            </a:r>
            <a:r>
              <a:rPr lang="en-US" altLang="ko-KR" sz="1400"/>
              <a:t>. </a:t>
            </a:r>
            <a:r>
              <a:rPr lang="ko-KR" altLang="en-US" sz="1400"/>
              <a:t>양념 한마리 주세요</a:t>
            </a:r>
            <a:r>
              <a:rPr lang="en-US" altLang="ko-KR" sz="1400" smtClean="0"/>
              <a:t>.</a:t>
            </a:r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주문을 </a:t>
            </a:r>
            <a:r>
              <a:rPr lang="ko-KR" altLang="en-US" sz="1400"/>
              <a:t>받는다</a:t>
            </a:r>
            <a:r>
              <a:rPr lang="en-US" altLang="ko-KR" sz="1400"/>
              <a:t>. </a:t>
            </a:r>
            <a:r>
              <a:rPr lang="ko-KR" altLang="en-US" sz="1400"/>
              <a:t>주문을 기억한다</a:t>
            </a:r>
            <a:r>
              <a:rPr lang="en-US" altLang="ko-KR" sz="1400" smtClean="0"/>
              <a:t>.</a:t>
            </a:r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주문서를 </a:t>
            </a:r>
            <a:r>
              <a:rPr lang="ko-KR" altLang="en-US" sz="1400"/>
              <a:t>요리사에게 전달한다</a:t>
            </a:r>
            <a:r>
              <a:rPr lang="en-US" altLang="ko-KR" sz="1400" smtClean="0"/>
              <a:t>.</a:t>
            </a:r>
          </a:p>
          <a:p>
            <a:pPr fontAlgn="base"/>
            <a:endParaRPr lang="en-US" altLang="ko-KR" sz="1400"/>
          </a:p>
          <a:p>
            <a:pPr fontAlgn="base"/>
            <a:r>
              <a:rPr lang="ko-KR" altLang="en-US" sz="1400"/>
              <a:t>치킨집</a:t>
            </a:r>
            <a:r>
              <a:rPr lang="en-US" altLang="ko-KR" sz="1400"/>
              <a:t>(</a:t>
            </a:r>
            <a:r>
              <a:rPr lang="ko-KR" altLang="en-US" sz="1400"/>
              <a:t>많은손님</a:t>
            </a:r>
            <a:r>
              <a:rPr lang="en-US" altLang="ko-KR" sz="1400" smtClean="0"/>
              <a:t>)</a:t>
            </a:r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가게이름 </a:t>
            </a:r>
            <a:r>
              <a:rPr lang="ko-KR" altLang="en-US" sz="1400"/>
              <a:t>메뉴판 </a:t>
            </a:r>
            <a:r>
              <a:rPr lang="ko-KR" altLang="en-US" sz="1400" smtClean="0"/>
              <a:t>전화번호</a:t>
            </a:r>
            <a:endParaRPr lang="en-US" altLang="ko-KR" sz="1400" smtClean="0"/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</a:t>
            </a:r>
            <a:r>
              <a:rPr lang="en-US" altLang="ko-KR" sz="1400"/>
              <a:t>1+</a:t>
            </a:r>
            <a:r>
              <a:rPr lang="ko-KR" altLang="en-US" sz="1400"/>
              <a:t>주문</a:t>
            </a:r>
            <a:r>
              <a:rPr lang="en-US" altLang="ko-KR" sz="1400"/>
              <a:t>2+</a:t>
            </a:r>
            <a:r>
              <a:rPr lang="ko-KR" altLang="en-US" sz="1400"/>
              <a:t>주문</a:t>
            </a:r>
            <a:r>
              <a:rPr lang="en-US" altLang="ko-KR" sz="1400"/>
              <a:t>3+</a:t>
            </a:r>
            <a:r>
              <a:rPr lang="ko-KR" altLang="en-US" sz="1400"/>
              <a:t>주문</a:t>
            </a:r>
            <a:r>
              <a:rPr lang="en-US" altLang="ko-KR" sz="1400"/>
              <a:t>4 </a:t>
            </a:r>
            <a:r>
              <a:rPr lang="ko-KR" altLang="en-US" sz="1400" smtClean="0"/>
              <a:t>한다</a:t>
            </a:r>
            <a:endParaRPr lang="en-US" altLang="ko-KR" sz="1400" smtClean="0"/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</a:t>
            </a:r>
            <a:r>
              <a:rPr lang="en-US" altLang="ko-KR" sz="1400"/>
              <a:t>5+</a:t>
            </a:r>
            <a:r>
              <a:rPr lang="ko-KR" altLang="en-US" sz="1400"/>
              <a:t>주문</a:t>
            </a:r>
            <a:r>
              <a:rPr lang="en-US" altLang="ko-KR" sz="1400"/>
              <a:t>6+</a:t>
            </a:r>
            <a:r>
              <a:rPr lang="ko-KR" altLang="en-US" sz="1400"/>
              <a:t>주문</a:t>
            </a:r>
            <a:r>
              <a:rPr lang="en-US" altLang="ko-KR" sz="1400"/>
              <a:t>7 </a:t>
            </a:r>
            <a:r>
              <a:rPr lang="ko-KR" altLang="en-US" sz="1400" smtClean="0"/>
              <a:t>한다</a:t>
            </a:r>
            <a:endParaRPr lang="en-US" altLang="ko-KR" sz="1400" smtClean="0"/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</a:t>
            </a:r>
            <a:r>
              <a:rPr lang="en-US" altLang="ko-KR" sz="1400"/>
              <a:t>8 </a:t>
            </a:r>
            <a:r>
              <a:rPr lang="ko-KR" altLang="en-US" sz="1400" smtClean="0"/>
              <a:t>한다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- </a:t>
            </a:r>
            <a:r>
              <a:rPr lang="ko-KR" altLang="en-US" sz="1400" smtClean="0"/>
              <a:t>주문</a:t>
            </a:r>
            <a:r>
              <a:rPr lang="en-US" altLang="ko-KR" sz="1400"/>
              <a:t>9 + </a:t>
            </a:r>
            <a:r>
              <a:rPr lang="ko-KR" altLang="en-US" sz="1400"/>
              <a:t>주문</a:t>
            </a:r>
            <a:r>
              <a:rPr lang="en-US" altLang="ko-KR" sz="1400"/>
              <a:t>10</a:t>
            </a:r>
            <a:r>
              <a:rPr lang="ko-KR" altLang="en-US" sz="1400" smtClean="0"/>
              <a:t>한다</a:t>
            </a:r>
            <a:endParaRPr lang="en-US" altLang="ko-KR" sz="1400" smtClean="0"/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매니져가 도와준다</a:t>
            </a:r>
            <a:endParaRPr lang="en-US" altLang="ko-KR" sz="1400" smtClean="0"/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</a:t>
            </a:r>
            <a:r>
              <a:rPr lang="en-US" altLang="ko-KR" sz="1400"/>
              <a:t>11~</a:t>
            </a:r>
            <a:r>
              <a:rPr lang="ko-KR" altLang="en-US" sz="1400"/>
              <a:t>주무</a:t>
            </a:r>
            <a:r>
              <a:rPr lang="en-US" altLang="ko-KR" sz="1400"/>
              <a:t>30 </a:t>
            </a:r>
            <a:r>
              <a:rPr lang="ko-KR" altLang="en-US" sz="1400"/>
              <a:t>한다</a:t>
            </a:r>
            <a:r>
              <a:rPr lang="en-US" altLang="ko-KR" sz="1400" smtClean="0"/>
              <a:t>.</a:t>
            </a:r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아직 </a:t>
            </a:r>
            <a:r>
              <a:rPr lang="ko-KR" altLang="en-US" sz="1400"/>
              <a:t>주문이 </a:t>
            </a:r>
            <a:r>
              <a:rPr lang="en-US" altLang="ko-KR" sz="1400"/>
              <a:t>1,3,5,7 </a:t>
            </a:r>
            <a:r>
              <a:rPr lang="ko-KR" altLang="en-US" sz="1400"/>
              <a:t>된거 </a:t>
            </a:r>
            <a:r>
              <a:rPr lang="ko-KR" altLang="en-US" sz="1400" smtClean="0"/>
              <a:t>같다</a:t>
            </a:r>
            <a:endParaRPr lang="en-US" altLang="ko-KR" sz="1400" smtClean="0"/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점장이 </a:t>
            </a:r>
            <a:r>
              <a:rPr lang="ko-KR" altLang="en-US" sz="1400"/>
              <a:t>온다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보니까 가관이다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 fontAlgn="base"/>
            <a:r>
              <a:rPr lang="ko-KR" altLang="en-US" sz="1400" smtClean="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주문받는것을 </a:t>
            </a:r>
            <a:r>
              <a:rPr lang="ko-KR" altLang="en-US" sz="1400"/>
              <a:t>멈추고 일도 멈춘채 직원들과 상의해서 된것과 안된걸 정리한다</a:t>
            </a:r>
            <a:r>
              <a:rPr lang="en-US" altLang="ko-KR" sz="1400" smtClean="0"/>
              <a:t>.</a:t>
            </a:r>
          </a:p>
          <a:p>
            <a:pPr fontAlgn="base"/>
            <a:r>
              <a:rPr lang="en-US" altLang="ko-KR" sz="140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된것은 </a:t>
            </a:r>
            <a:r>
              <a:rPr lang="ko-KR" altLang="en-US" sz="1400"/>
              <a:t>기록에서 버리고 안된건 마저 </a:t>
            </a:r>
            <a:r>
              <a:rPr lang="ko-KR" altLang="en-US" sz="1400" smtClean="0"/>
              <a:t>치킨을 만든다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949519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189</TotalTime>
  <Words>394</Words>
  <Application>Microsoft Office PowerPoint</Application>
  <PresentationFormat>화면 슬라이드 쇼(4:3)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New_Education03</vt:lpstr>
      <vt:lpstr>JAVA Memory</vt:lpstr>
      <vt:lpstr>메모리란?</vt:lpstr>
      <vt:lpstr>왜 쓰지?</vt:lpstr>
      <vt:lpstr>어떤 원리?</vt:lpstr>
      <vt:lpstr>사람의 메모리</vt:lpstr>
      <vt:lpstr>컴퓨터의 메모리</vt:lpstr>
      <vt:lpstr>자바 메모리 영역</vt:lpstr>
      <vt:lpstr>세세한 메모리 영역</vt:lpstr>
      <vt:lpstr>지 모씨네 치킨집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sdflower-vm</dc:creator>
  <cp:lastModifiedBy>이성대-돌군</cp:lastModifiedBy>
  <cp:revision>24</cp:revision>
  <dcterms:created xsi:type="dcterms:W3CDTF">2015-09-14T11:34:28Z</dcterms:created>
  <dcterms:modified xsi:type="dcterms:W3CDTF">2015-09-16T00:33:26Z</dcterms:modified>
</cp:coreProperties>
</file>