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44D15-3D5A-4CD9-AA1C-92FEB6CFC5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0813B-C1FF-4CC9-B2A3-D8FDBEE1D312}">
      <dgm:prSet/>
      <dgm:spPr/>
      <dgm:t>
        <a:bodyPr/>
        <a:lstStyle/>
        <a:p>
          <a:r>
            <a:rPr lang="ko-KR" dirty="0"/>
            <a:t>재사용 대기시간을 자주 확인해야 하는</a:t>
          </a:r>
          <a:r>
            <a:rPr lang="en-US" dirty="0"/>
            <a:t> </a:t>
          </a:r>
          <a:r>
            <a:rPr lang="ko-KR" dirty="0"/>
            <a:t>스킬들은 눈에 잘 띄도록 스킬 아이콘의 </a:t>
          </a:r>
          <a:r>
            <a:rPr lang="ko-KR" b="1" dirty="0">
              <a:solidFill>
                <a:srgbClr val="FF0000"/>
              </a:solidFill>
            </a:rPr>
            <a:t>위치를 변경</a:t>
          </a:r>
          <a:r>
            <a:rPr lang="ko-KR" dirty="0"/>
            <a:t>한다</a:t>
          </a:r>
          <a:r>
            <a:rPr lang="en-US" dirty="0"/>
            <a:t>.</a:t>
          </a:r>
        </a:p>
      </dgm:t>
    </dgm:pt>
    <dgm:pt modelId="{C5BBFAB8-C5A6-4C85-96C9-2EC81BAB4DE6}" type="parTrans" cxnId="{B15E0A8F-CB0D-44AF-AB17-004BC17FDA85}">
      <dgm:prSet/>
      <dgm:spPr/>
      <dgm:t>
        <a:bodyPr/>
        <a:lstStyle/>
        <a:p>
          <a:endParaRPr lang="en-US"/>
        </a:p>
      </dgm:t>
    </dgm:pt>
    <dgm:pt modelId="{21F74173-F9E4-48FD-AB0E-128EC0A3F5BF}" type="sibTrans" cxnId="{B15E0A8F-CB0D-44AF-AB17-004BC17FDA85}">
      <dgm:prSet/>
      <dgm:spPr/>
      <dgm:t>
        <a:bodyPr/>
        <a:lstStyle/>
        <a:p>
          <a:endParaRPr lang="en-US"/>
        </a:p>
      </dgm:t>
    </dgm:pt>
    <dgm:pt modelId="{B4481411-50EA-4788-825C-02C0572ADC27}">
      <dgm:prSet/>
      <dgm:spPr/>
      <dgm:t>
        <a:bodyPr/>
        <a:lstStyle/>
        <a:p>
          <a:r>
            <a:rPr lang="ko-KR" dirty="0"/>
            <a:t>상대적으로 긴 재사용 대기시간을 가진 스킬은 </a:t>
          </a:r>
          <a:r>
            <a:rPr lang="ko-KR" b="1" dirty="0">
              <a:solidFill>
                <a:srgbClr val="FF0000"/>
              </a:solidFill>
            </a:rPr>
            <a:t>페이드인</a:t>
          </a:r>
          <a:r>
            <a:rPr lang="en-US" b="1" dirty="0">
              <a:solidFill>
                <a:srgbClr val="FF0000"/>
              </a:solidFill>
            </a:rPr>
            <a:t>/</a:t>
          </a:r>
          <a:r>
            <a:rPr lang="ko-KR" b="1" dirty="0">
              <a:solidFill>
                <a:srgbClr val="FF0000"/>
              </a:solidFill>
            </a:rPr>
            <a:t>아웃 효과</a:t>
          </a:r>
          <a:r>
            <a:rPr lang="ko-KR" dirty="0"/>
            <a:t>를 이용해 유저가 알아차릴 수 있도록 한다</a:t>
          </a:r>
          <a:r>
            <a:rPr lang="en-US" dirty="0"/>
            <a:t>.</a:t>
          </a:r>
        </a:p>
      </dgm:t>
    </dgm:pt>
    <dgm:pt modelId="{B841799A-3C7D-475F-8D1D-2189E45704A0}" type="parTrans" cxnId="{50008830-CF2C-4168-B423-FC3FE2BBD52E}">
      <dgm:prSet/>
      <dgm:spPr/>
      <dgm:t>
        <a:bodyPr/>
        <a:lstStyle/>
        <a:p>
          <a:endParaRPr lang="en-US"/>
        </a:p>
      </dgm:t>
    </dgm:pt>
    <dgm:pt modelId="{4AE2A939-9A6E-4E3F-9D4A-CE0A41CCA21E}" type="sibTrans" cxnId="{50008830-CF2C-4168-B423-FC3FE2BBD52E}">
      <dgm:prSet/>
      <dgm:spPr/>
      <dgm:t>
        <a:bodyPr/>
        <a:lstStyle/>
        <a:p>
          <a:endParaRPr lang="en-US"/>
        </a:p>
      </dgm:t>
    </dgm:pt>
    <dgm:pt modelId="{C82F6325-2293-4BAA-911F-B7BAE3CDA3BD}">
      <dgm:prSet/>
      <dgm:spPr/>
      <dgm:t>
        <a:bodyPr/>
        <a:lstStyle/>
        <a:p>
          <a:r>
            <a:rPr lang="ko-KR" altLang="en-US" b="1" dirty="0">
              <a:solidFill>
                <a:srgbClr val="FF0000"/>
              </a:solidFill>
            </a:rPr>
            <a:t>이펙트나 사운드</a:t>
          </a:r>
          <a:r>
            <a:rPr lang="ko-KR" altLang="en-US" dirty="0"/>
            <a:t>를 이용해 </a:t>
          </a:r>
          <a:r>
            <a:rPr lang="ko-KR" dirty="0"/>
            <a:t>시스템 상 중요한 버프</a:t>
          </a:r>
          <a:r>
            <a:rPr lang="en-US" dirty="0"/>
            <a:t>/</a:t>
          </a:r>
          <a:r>
            <a:rPr lang="ko-KR" dirty="0" err="1"/>
            <a:t>디버프</a:t>
          </a:r>
          <a:r>
            <a:rPr lang="ko-KR" altLang="en-US" dirty="0" err="1"/>
            <a:t>를</a:t>
          </a:r>
          <a:r>
            <a:rPr lang="ko-KR" altLang="en-US" dirty="0"/>
            <a:t> 표시한다</a:t>
          </a:r>
          <a:r>
            <a:rPr lang="en-US" altLang="ko-KR" dirty="0"/>
            <a:t>.</a:t>
          </a:r>
          <a:endParaRPr lang="en-US" dirty="0"/>
        </a:p>
      </dgm:t>
    </dgm:pt>
    <dgm:pt modelId="{626A06FA-242E-4A44-BC23-D4439C786BE2}" type="parTrans" cxnId="{26AA5E01-31C1-46B1-81C2-8795C8CC7C87}">
      <dgm:prSet/>
      <dgm:spPr/>
      <dgm:t>
        <a:bodyPr/>
        <a:lstStyle/>
        <a:p>
          <a:endParaRPr lang="en-US"/>
        </a:p>
      </dgm:t>
    </dgm:pt>
    <dgm:pt modelId="{A01686B1-CEFB-4FCC-B979-D090F72C5757}" type="sibTrans" cxnId="{26AA5E01-31C1-46B1-81C2-8795C8CC7C87}">
      <dgm:prSet/>
      <dgm:spPr/>
      <dgm:t>
        <a:bodyPr/>
        <a:lstStyle/>
        <a:p>
          <a:endParaRPr lang="en-US"/>
        </a:p>
      </dgm:t>
    </dgm:pt>
    <dgm:pt modelId="{046ECD81-B96B-41BB-A2AE-880D7453F57A}" type="pres">
      <dgm:prSet presAssocID="{4AA44D15-3D5A-4CD9-AA1C-92FEB6CFC5AD}" presName="linear" presStyleCnt="0">
        <dgm:presLayoutVars>
          <dgm:animLvl val="lvl"/>
          <dgm:resizeHandles val="exact"/>
        </dgm:presLayoutVars>
      </dgm:prSet>
      <dgm:spPr/>
    </dgm:pt>
    <dgm:pt modelId="{75B03401-55EE-4CB2-8DAA-F67032E0A512}" type="pres">
      <dgm:prSet presAssocID="{7070813B-C1FF-4CC9-B2A3-D8FDBEE1D3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954E3A-6787-4EF9-A413-CBC63AEC2EEE}" type="pres">
      <dgm:prSet presAssocID="{21F74173-F9E4-48FD-AB0E-128EC0A3F5BF}" presName="spacer" presStyleCnt="0"/>
      <dgm:spPr/>
    </dgm:pt>
    <dgm:pt modelId="{4F45A894-4C40-4A8B-A5DB-6FA5F3C315B9}" type="pres">
      <dgm:prSet presAssocID="{B4481411-50EA-4788-825C-02C0572ADC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A97019-21F6-4ABA-99C9-7CEDE5DC138A}" type="pres">
      <dgm:prSet presAssocID="{4AE2A939-9A6E-4E3F-9D4A-CE0A41CCA21E}" presName="spacer" presStyleCnt="0"/>
      <dgm:spPr/>
    </dgm:pt>
    <dgm:pt modelId="{2B952FD0-ECEF-4ED3-9668-C4C10EB1845F}" type="pres">
      <dgm:prSet presAssocID="{C82F6325-2293-4BAA-911F-B7BAE3CDA3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AA5E01-31C1-46B1-81C2-8795C8CC7C87}" srcId="{4AA44D15-3D5A-4CD9-AA1C-92FEB6CFC5AD}" destId="{C82F6325-2293-4BAA-911F-B7BAE3CDA3BD}" srcOrd="2" destOrd="0" parTransId="{626A06FA-242E-4A44-BC23-D4439C786BE2}" sibTransId="{A01686B1-CEFB-4FCC-B979-D090F72C5757}"/>
    <dgm:cxn modelId="{DC16071D-786F-40C8-BD6E-D58101E51806}" type="presOf" srcId="{4AA44D15-3D5A-4CD9-AA1C-92FEB6CFC5AD}" destId="{046ECD81-B96B-41BB-A2AE-880D7453F57A}" srcOrd="0" destOrd="0" presId="urn:microsoft.com/office/officeart/2005/8/layout/vList2"/>
    <dgm:cxn modelId="{B3D4781D-6B35-470F-AAE0-D4D7820980A9}" type="presOf" srcId="{C82F6325-2293-4BAA-911F-B7BAE3CDA3BD}" destId="{2B952FD0-ECEF-4ED3-9668-C4C10EB1845F}" srcOrd="0" destOrd="0" presId="urn:microsoft.com/office/officeart/2005/8/layout/vList2"/>
    <dgm:cxn modelId="{50008830-CF2C-4168-B423-FC3FE2BBD52E}" srcId="{4AA44D15-3D5A-4CD9-AA1C-92FEB6CFC5AD}" destId="{B4481411-50EA-4788-825C-02C0572ADC27}" srcOrd="1" destOrd="0" parTransId="{B841799A-3C7D-475F-8D1D-2189E45704A0}" sibTransId="{4AE2A939-9A6E-4E3F-9D4A-CE0A41CCA21E}"/>
    <dgm:cxn modelId="{59DE486D-DC21-42AE-944C-219FB0181B39}" type="presOf" srcId="{7070813B-C1FF-4CC9-B2A3-D8FDBEE1D312}" destId="{75B03401-55EE-4CB2-8DAA-F67032E0A512}" srcOrd="0" destOrd="0" presId="urn:microsoft.com/office/officeart/2005/8/layout/vList2"/>
    <dgm:cxn modelId="{B15E0A8F-CB0D-44AF-AB17-004BC17FDA85}" srcId="{4AA44D15-3D5A-4CD9-AA1C-92FEB6CFC5AD}" destId="{7070813B-C1FF-4CC9-B2A3-D8FDBEE1D312}" srcOrd="0" destOrd="0" parTransId="{C5BBFAB8-C5A6-4C85-96C9-2EC81BAB4DE6}" sibTransId="{21F74173-F9E4-48FD-AB0E-128EC0A3F5BF}"/>
    <dgm:cxn modelId="{9A8A72BC-9B86-47B4-957F-A0EB25B17E4C}" type="presOf" srcId="{B4481411-50EA-4788-825C-02C0572ADC27}" destId="{4F45A894-4C40-4A8B-A5DB-6FA5F3C315B9}" srcOrd="0" destOrd="0" presId="urn:microsoft.com/office/officeart/2005/8/layout/vList2"/>
    <dgm:cxn modelId="{2FEA5037-59FA-49B9-820A-AA60A5B5796D}" type="presParOf" srcId="{046ECD81-B96B-41BB-A2AE-880D7453F57A}" destId="{75B03401-55EE-4CB2-8DAA-F67032E0A512}" srcOrd="0" destOrd="0" presId="urn:microsoft.com/office/officeart/2005/8/layout/vList2"/>
    <dgm:cxn modelId="{607DA6C8-0036-4F6F-8FEA-E131EFD784A5}" type="presParOf" srcId="{046ECD81-B96B-41BB-A2AE-880D7453F57A}" destId="{5A954E3A-6787-4EF9-A413-CBC63AEC2EEE}" srcOrd="1" destOrd="0" presId="urn:microsoft.com/office/officeart/2005/8/layout/vList2"/>
    <dgm:cxn modelId="{3E8AD894-4886-4EF3-A2B1-D9DC05D00959}" type="presParOf" srcId="{046ECD81-B96B-41BB-A2AE-880D7453F57A}" destId="{4F45A894-4C40-4A8B-A5DB-6FA5F3C315B9}" srcOrd="2" destOrd="0" presId="urn:microsoft.com/office/officeart/2005/8/layout/vList2"/>
    <dgm:cxn modelId="{B4F307F3-F9A1-4C74-8F38-141A843311F7}" type="presParOf" srcId="{046ECD81-B96B-41BB-A2AE-880D7453F57A}" destId="{DCA97019-21F6-4ABA-99C9-7CEDE5DC138A}" srcOrd="3" destOrd="0" presId="urn:microsoft.com/office/officeart/2005/8/layout/vList2"/>
    <dgm:cxn modelId="{CF63EA7C-8CE4-4F64-AF4D-3728CB2FE4FB}" type="presParOf" srcId="{046ECD81-B96B-41BB-A2AE-880D7453F57A}" destId="{2B952FD0-ECEF-4ED3-9668-C4C10EB184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03401-55EE-4CB2-8DAA-F67032E0A512}">
      <dsp:nvSpPr>
        <dsp:cNvPr id="0" name=""/>
        <dsp:cNvSpPr/>
      </dsp:nvSpPr>
      <dsp:spPr>
        <a:xfrm>
          <a:off x="0" y="62713"/>
          <a:ext cx="6513603" cy="187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재사용 대기시간을 자주 확인해야 하는</a:t>
          </a:r>
          <a:r>
            <a:rPr lang="en-US" sz="2500" kern="1200" dirty="0"/>
            <a:t> </a:t>
          </a:r>
          <a:r>
            <a:rPr lang="ko-KR" sz="2500" kern="1200" dirty="0"/>
            <a:t>스킬들은 눈에 잘 띄도록 스킬 아이콘의 </a:t>
          </a:r>
          <a:r>
            <a:rPr lang="ko-KR" sz="2500" b="1" kern="1200" dirty="0">
              <a:solidFill>
                <a:srgbClr val="FF0000"/>
              </a:solidFill>
            </a:rPr>
            <a:t>위치를 변경</a:t>
          </a:r>
          <a:r>
            <a:rPr lang="ko-KR" sz="2500" kern="1200" dirty="0"/>
            <a:t>한다</a:t>
          </a:r>
          <a:r>
            <a:rPr lang="en-US" sz="2500" kern="1200" dirty="0"/>
            <a:t>.</a:t>
          </a:r>
        </a:p>
      </dsp:txBody>
      <dsp:txXfrm>
        <a:off x="91384" y="154097"/>
        <a:ext cx="6330835" cy="1689232"/>
      </dsp:txXfrm>
    </dsp:sp>
    <dsp:sp modelId="{4F45A894-4C40-4A8B-A5DB-6FA5F3C315B9}">
      <dsp:nvSpPr>
        <dsp:cNvPr id="0" name=""/>
        <dsp:cNvSpPr/>
      </dsp:nvSpPr>
      <dsp:spPr>
        <a:xfrm>
          <a:off x="0" y="2006713"/>
          <a:ext cx="6513603" cy="1872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상대적으로 긴 재사용 대기시간을 가진 스킬은 </a:t>
          </a:r>
          <a:r>
            <a:rPr lang="ko-KR" sz="2500" b="1" kern="1200" dirty="0">
              <a:solidFill>
                <a:srgbClr val="FF0000"/>
              </a:solidFill>
            </a:rPr>
            <a:t>페이드인</a:t>
          </a:r>
          <a:r>
            <a:rPr lang="en-US" sz="2500" b="1" kern="1200" dirty="0">
              <a:solidFill>
                <a:srgbClr val="FF0000"/>
              </a:solidFill>
            </a:rPr>
            <a:t>/</a:t>
          </a:r>
          <a:r>
            <a:rPr lang="ko-KR" sz="2500" b="1" kern="1200" dirty="0">
              <a:solidFill>
                <a:srgbClr val="FF0000"/>
              </a:solidFill>
            </a:rPr>
            <a:t>아웃 효과</a:t>
          </a:r>
          <a:r>
            <a:rPr lang="ko-KR" sz="2500" kern="1200" dirty="0"/>
            <a:t>를 이용해 유저가 알아차릴 수 있도록 한다</a:t>
          </a:r>
          <a:r>
            <a:rPr lang="en-US" sz="2500" kern="1200" dirty="0"/>
            <a:t>.</a:t>
          </a:r>
        </a:p>
      </dsp:txBody>
      <dsp:txXfrm>
        <a:off x="91384" y="2098097"/>
        <a:ext cx="6330835" cy="1689232"/>
      </dsp:txXfrm>
    </dsp:sp>
    <dsp:sp modelId="{2B952FD0-ECEF-4ED3-9668-C4C10EB1845F}">
      <dsp:nvSpPr>
        <dsp:cNvPr id="0" name=""/>
        <dsp:cNvSpPr/>
      </dsp:nvSpPr>
      <dsp:spPr>
        <a:xfrm>
          <a:off x="0" y="3950713"/>
          <a:ext cx="6513603" cy="1872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0000"/>
              </a:solidFill>
            </a:rPr>
            <a:t>이펙트나 사운드</a:t>
          </a:r>
          <a:r>
            <a:rPr lang="ko-KR" altLang="en-US" sz="2500" kern="1200" dirty="0"/>
            <a:t>를 이용해 </a:t>
          </a:r>
          <a:r>
            <a:rPr lang="ko-KR" sz="2500" kern="1200" dirty="0"/>
            <a:t>시스템 상 중요한 버프</a:t>
          </a:r>
          <a:r>
            <a:rPr lang="en-US" sz="2500" kern="1200" dirty="0"/>
            <a:t>/</a:t>
          </a:r>
          <a:r>
            <a:rPr lang="ko-KR" sz="2500" kern="1200" dirty="0" err="1"/>
            <a:t>디버프</a:t>
          </a:r>
          <a:r>
            <a:rPr lang="ko-KR" altLang="en-US" sz="2500" kern="1200" dirty="0" err="1"/>
            <a:t>를</a:t>
          </a:r>
          <a:r>
            <a:rPr lang="ko-KR" altLang="en-US" sz="2500" kern="1200" dirty="0"/>
            <a:t> 표시한다</a:t>
          </a:r>
          <a:r>
            <a:rPr lang="en-US" altLang="ko-KR" sz="2500" kern="1200" dirty="0"/>
            <a:t>.</a:t>
          </a:r>
          <a:endParaRPr lang="en-US" sz="2500" kern="1200" dirty="0"/>
        </a:p>
      </dsp:txBody>
      <dsp:txXfrm>
        <a:off x="91384" y="4042097"/>
        <a:ext cx="6330835" cy="168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A373D-A606-4EE1-989D-F87AE349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DE7A8-78D7-4BDC-8821-88CCF44C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30079-917D-4E8C-9221-FAD52FE7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0E1FE-00CF-4EB8-8360-39234E5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7112-07FF-4F22-87FE-8C92CBFE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A8387-20C5-4A3B-99AF-4C0C530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6B3E7-4526-443D-A611-6F11FE77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B3D98-1196-4B8F-A390-4B961DC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D19A9-925B-4A94-AE14-C86BBEA0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17D95-35CF-4C04-A99C-9CDAA74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8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D9532-33D8-480A-ABA0-16CFBDEAE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C17D9-BA09-45B8-A226-DF9E50AD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F793F-28B9-4EA9-B247-B3368A20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5991-7276-4DEB-98FA-519D8210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F62C9-5EB4-43E0-9C4B-7F2ACD4E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D669-D29E-4DD3-A4FA-7D8AF664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14162-3A4B-4245-A530-AAD47210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A98EF-2E75-42DC-BE70-62E20DBB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67C88-7173-4F58-B168-14413899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86BE2-3AEC-4294-A031-7627562E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0042F-4FB4-4741-8555-0D9B3AA2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E3540-1B8A-4846-B658-6C06F1C3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86FBE-7C77-48BA-A63D-68B33EAB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57BA3-AA43-4370-BF96-9391FB1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B9770-304F-4F35-8EF5-0DA7197E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9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1088-1DD0-491C-848D-C83EDF74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7171E-496A-43B0-83B9-60E726857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8BA7F-E9DD-41D6-AAD0-B0DE6C92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2E811-70BF-421C-8E2E-015CBE7B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26104-B674-442C-AF71-57EF0085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1B384-F541-4969-9413-E13926A4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6001-D569-45F4-B72E-AD93C401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431C6-19E5-4E1C-A750-9B9C9A6B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55CC6-7FDC-4A9E-B4F9-08D5EA23F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F471D-C8D9-4BE9-849E-6E578AE5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715329-A926-4079-9099-D63492EB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2A8E3C-5654-4EC0-9573-D903BD8A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B01E3-204A-4B0F-9C31-C3310A12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B64973-2D70-486B-BBC4-BB32C30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1BC4A-7AF4-47C9-AD34-EEE7B0AE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60D510-933B-4E75-9183-FEA0E4BA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8B121-2233-476D-8215-75EBA36A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814384-4DFE-43F4-91CF-2B951B8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28BEE-59E4-409C-9B65-8637B752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8729-764E-4305-95CF-7FF9A418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BFCFC-5272-4167-81CA-30CE1485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C79E7-2797-448E-9A15-9E7F5434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926EB-9B39-48D2-B615-2D6C7AA3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B0F85-A447-4C1E-8534-3F9AFEA2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4B1B8-690A-4F91-B26D-CB7D0CC5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3AF2B-D489-4D5D-B98F-4D88F814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B75AE-DEA7-4279-B4AF-C485C4B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A2C4C-5160-4AF0-9256-D9FFAA59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9BF1D6-6480-4A18-B2BD-176DAEDA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EB6CC-182B-44F7-9983-3706BBE4B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AF7F3-818D-4638-BDD3-DE94BF63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F7916-F0A9-4DFF-9BF3-C0ADD88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FDB1E-01DE-4053-8837-7B10D7C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8B3430-AB69-4001-84D9-0C9BE114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64C3D-53C9-42C7-8D5A-43E5642E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68CCC-2BF2-4548-8904-6D91D82D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C770-526E-4382-AA53-C8DD544D176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897F0-760C-4CB4-99BE-F686FFD7D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4569F-E7CC-4039-A44F-E4F8EC47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6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AD610-4251-43DF-A6D7-FEABCF674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게임인터페이스설계</a:t>
            </a:r>
            <a:br>
              <a:rPr lang="en-US" altLang="ko-KR" dirty="0"/>
            </a:br>
            <a:r>
              <a:rPr lang="ko-KR" altLang="en-US" sz="3200" dirty="0"/>
              <a:t>기말프로젝트 기획서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A4A87-63F5-4E32-AD6C-2F179519E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2014180005 </a:t>
            </a:r>
            <a:r>
              <a:rPr lang="ko-KR" altLang="en-US" dirty="0"/>
              <a:t>김기태</a:t>
            </a:r>
            <a:endParaRPr lang="en-US" altLang="ko-KR" dirty="0"/>
          </a:p>
          <a:p>
            <a:r>
              <a:rPr lang="en-US" altLang="ko-KR" dirty="0"/>
              <a:t>2019182014 </a:t>
            </a:r>
            <a:r>
              <a:rPr lang="ko-KR" altLang="en-US" dirty="0" err="1"/>
              <a:t>김휘수</a:t>
            </a:r>
            <a:endParaRPr lang="en-US" altLang="ko-KR" dirty="0"/>
          </a:p>
          <a:p>
            <a:r>
              <a:rPr lang="en-US" altLang="ko-KR" dirty="0"/>
              <a:t>2016180007 </a:t>
            </a:r>
            <a:r>
              <a:rPr lang="ko-KR" altLang="en-US" dirty="0"/>
              <a:t>김명규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010-2682-6510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6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icUI - Addons - World of Warcraft - CurseForge">
            <a:extLst>
              <a:ext uri="{FF2B5EF4-FFF2-40B4-BE49-F238E27FC236}">
                <a16:creationId xmlns:a16="http://schemas.microsoft.com/office/drawing/2014/main" id="{151E4F59-4F01-43B2-9545-C7E9A44A6D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C87836-3E0B-44E2-92F0-BC069282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dirty="0"/>
              <a:t>1. MMORPG UI </a:t>
            </a:r>
            <a:r>
              <a:rPr lang="ko-KR" altLang="en-US" sz="3600" dirty="0"/>
              <a:t>문제점 파악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D48948-4403-4E6F-843F-40E06FF9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1400" dirty="0"/>
              <a:t>WOW</a:t>
            </a:r>
            <a:r>
              <a:rPr lang="ko-KR" altLang="en-US" sz="1400" dirty="0"/>
              <a:t>의 스킬 </a:t>
            </a:r>
            <a:r>
              <a:rPr lang="en-US" altLang="ko-KR" sz="1400" dirty="0"/>
              <a:t>UI</a:t>
            </a:r>
            <a:r>
              <a:rPr lang="ko-KR" altLang="en-US" sz="1400" dirty="0"/>
              <a:t> 문제점에 대하여</a:t>
            </a:r>
            <a:r>
              <a:rPr lang="en-US" altLang="ko-KR" sz="1400" dirty="0"/>
              <a:t>…</a:t>
            </a:r>
          </a:p>
          <a:p>
            <a:pPr marL="0" latinLnBrk="0"/>
            <a:r>
              <a:rPr lang="ko-KR" altLang="en-US" sz="1050" dirty="0"/>
              <a:t>사용하는 스킬이 많지만 스킬 아이콘은 작고 </a:t>
            </a:r>
            <a:r>
              <a:rPr lang="en-US" altLang="ko-KR" sz="1050" dirty="0"/>
              <a:t>UI</a:t>
            </a:r>
            <a:r>
              <a:rPr lang="ko-KR" altLang="en-US" sz="1050" dirty="0"/>
              <a:t>가 아래에 치우쳐 있어 전투를 진행하면서 스킬의 재사용 대기시간을 확인하기 어렵다</a:t>
            </a:r>
            <a:r>
              <a:rPr lang="en-US" altLang="ko-KR" sz="1050" dirty="0"/>
              <a:t>.</a:t>
            </a:r>
          </a:p>
          <a:p>
            <a:pPr marL="0" latinLnBrk="0"/>
            <a:r>
              <a:rPr lang="ko-KR" altLang="en-US" sz="1050" dirty="0"/>
              <a:t>버프</a:t>
            </a:r>
            <a:r>
              <a:rPr lang="en-US" altLang="ko-KR" sz="1050" dirty="0"/>
              <a:t>/</a:t>
            </a:r>
            <a:r>
              <a:rPr lang="ko-KR" altLang="en-US" sz="1050" dirty="0" err="1"/>
              <a:t>디버프가</a:t>
            </a:r>
            <a:r>
              <a:rPr lang="ko-KR" altLang="en-US" sz="1050" dirty="0"/>
              <a:t> 화면 우상단에 작게 표시되기에 유저가 인지하기 쉽지 않다</a:t>
            </a:r>
            <a:r>
              <a:rPr lang="en-US" altLang="ko-KR" sz="1050" dirty="0"/>
              <a:t>.</a:t>
            </a:r>
          </a:p>
          <a:p>
            <a:pPr marL="0" latinLnBrk="0"/>
            <a:endParaRPr lang="en-US" altLang="ko-KR" sz="900" dirty="0"/>
          </a:p>
          <a:p>
            <a:pPr latinLnBrk="0"/>
            <a:endParaRPr lang="en-US" altLang="ko-KR" sz="900" dirty="0"/>
          </a:p>
          <a:p>
            <a:pPr latinLnBrk="0"/>
            <a:endParaRPr lang="en-US" altLang="ko-KR" sz="900" dirty="0"/>
          </a:p>
          <a:p>
            <a:pPr latinLnBrk="0"/>
            <a:endParaRPr lang="en-US" altLang="ko-KR" sz="900" dirty="0"/>
          </a:p>
          <a:p>
            <a:pPr marL="0" latinLnBrk="0"/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4431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0F10EB-9192-45AF-91BE-D1A408FE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2. UI</a:t>
            </a:r>
            <a:r>
              <a:rPr lang="ko-KR" altLang="en-US">
                <a:solidFill>
                  <a:srgbClr val="FFFFFF"/>
                </a:solidFill>
              </a:rPr>
              <a:t> 문제 해결 방법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C33D39-160A-42D1-B2F3-7E92E41F9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608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53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AD1D4D32-B22B-4782-9C12-F4CFB8857D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473075"/>
            <a:ext cx="6513513" cy="3430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urcetree] History 한글 깨짐 현상 수정">
            <a:extLst>
              <a:ext uri="{FF2B5EF4-FFF2-40B4-BE49-F238E27FC236}">
                <a16:creationId xmlns:a16="http://schemas.microsoft.com/office/drawing/2014/main" id="{11E70898-9FD7-44A5-A5DC-2795A4E7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975100"/>
            <a:ext cx="4003675" cy="2376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어도비 포토샵 - 위키백과, 우리 모두의 백과사전">
            <a:extLst>
              <a:ext uri="{FF2B5EF4-FFF2-40B4-BE49-F238E27FC236}">
                <a16:creationId xmlns:a16="http://schemas.microsoft.com/office/drawing/2014/main" id="{B910F2D7-9EF9-4C5A-B308-68309CA47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13" y="3975100"/>
            <a:ext cx="2438400" cy="2376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E96DF-87BD-4811-AC95-04FBDD6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3. </a:t>
            </a:r>
            <a:r>
              <a:rPr lang="ko-KR" altLang="en-US">
                <a:solidFill>
                  <a:srgbClr val="FFFFFF"/>
                </a:solidFill>
              </a:rPr>
              <a:t>개발 방법</a:t>
            </a:r>
          </a:p>
        </p:txBody>
      </p:sp>
    </p:spTree>
    <p:extLst>
      <p:ext uri="{BB962C8B-B14F-4D97-AF65-F5344CB8AC3E}">
        <p14:creationId xmlns:p14="http://schemas.microsoft.com/office/powerpoint/2010/main" val="282527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3D306-8603-44A3-95C2-08AFC0E5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역할분담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185204B-7883-41B4-B477-366D08BC5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941192"/>
              </p:ext>
            </p:extLst>
          </p:nvPr>
        </p:nvGraphicFramePr>
        <p:xfrm>
          <a:off x="6033662" y="1361672"/>
          <a:ext cx="4268009" cy="413232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65518">
                  <a:extLst>
                    <a:ext uri="{9D8B030D-6E8A-4147-A177-3AD203B41FA5}">
                      <a16:colId xmlns:a16="http://schemas.microsoft.com/office/drawing/2014/main" val="1466388601"/>
                    </a:ext>
                  </a:extLst>
                </a:gridCol>
                <a:gridCol w="2402491">
                  <a:extLst>
                    <a:ext uri="{9D8B030D-6E8A-4147-A177-3AD203B41FA5}">
                      <a16:colId xmlns:a16="http://schemas.microsoft.com/office/drawing/2014/main" val="2512675117"/>
                    </a:ext>
                  </a:extLst>
                </a:gridCol>
              </a:tblGrid>
              <a:tr h="1190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900" b="1" cap="none" spc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marL="176022" marR="125730" marT="251460" marB="2514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900" b="1" cap="none" spc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 marL="176022" marR="125730" marT="251460" marB="2514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20046"/>
                  </a:ext>
                </a:extLst>
              </a:tr>
              <a:tr h="980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cap="none" spc="0">
                          <a:solidFill>
                            <a:schemeClr val="tx1"/>
                          </a:solidFill>
                        </a:rPr>
                        <a:t>김기태</a:t>
                      </a:r>
                    </a:p>
                  </a:txBody>
                  <a:tcPr marL="176022" marR="125730" marT="12573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 cap="none" spc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176022" marR="125730" marT="12573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531539"/>
                  </a:ext>
                </a:extLst>
              </a:tr>
              <a:tr h="980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cap="none" spc="0">
                          <a:solidFill>
                            <a:schemeClr val="tx1"/>
                          </a:solidFill>
                        </a:rPr>
                        <a:t>김명규</a:t>
                      </a:r>
                    </a:p>
                  </a:txBody>
                  <a:tcPr marL="176022" marR="125730" marT="12573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 cap="none" spc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3300" cap="none" spc="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76022" marR="125730" marT="12573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06881"/>
                  </a:ext>
                </a:extLst>
              </a:tr>
              <a:tr h="980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cap="none" spc="0" err="1">
                          <a:solidFill>
                            <a:schemeClr val="tx1"/>
                          </a:solidFill>
                        </a:rPr>
                        <a:t>김휘수</a:t>
                      </a:r>
                      <a:endParaRPr lang="ko-KR" alt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6022" marR="125730" marT="12573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 cap="none" spc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3300" cap="none" spc="0">
                          <a:solidFill>
                            <a:schemeClr val="tx1"/>
                          </a:solidFill>
                        </a:rPr>
                        <a:t>디자인</a:t>
                      </a:r>
                    </a:p>
                  </a:txBody>
                  <a:tcPr marL="176022" marR="125730" marT="12573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42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5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EF20D8-51D5-4D4B-9390-F2BEAAC1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rgbClr val="FFFFFF"/>
                </a:solidFill>
              </a:rPr>
              <a:t>5. </a:t>
            </a:r>
            <a:r>
              <a:rPr lang="ko-KR" altLang="en-US" sz="3200">
                <a:solidFill>
                  <a:srgbClr val="FFFFFF"/>
                </a:solidFill>
              </a:rPr>
              <a:t>개발일정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F7CEF04-923B-49C6-AA32-E389C4C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18985"/>
              </p:ext>
            </p:extLst>
          </p:nvPr>
        </p:nvGraphicFramePr>
        <p:xfrm>
          <a:off x="4662488" y="1780003"/>
          <a:ext cx="6904038" cy="317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67">
                  <a:extLst>
                    <a:ext uri="{9D8B030D-6E8A-4147-A177-3AD203B41FA5}">
                      <a16:colId xmlns:a16="http://schemas.microsoft.com/office/drawing/2014/main" val="3279390278"/>
                    </a:ext>
                  </a:extLst>
                </a:gridCol>
                <a:gridCol w="1385162">
                  <a:extLst>
                    <a:ext uri="{9D8B030D-6E8A-4147-A177-3AD203B41FA5}">
                      <a16:colId xmlns:a16="http://schemas.microsoft.com/office/drawing/2014/main" val="1017778019"/>
                    </a:ext>
                  </a:extLst>
                </a:gridCol>
                <a:gridCol w="4936509">
                  <a:extLst>
                    <a:ext uri="{9D8B030D-6E8A-4147-A177-3AD203B41FA5}">
                      <a16:colId xmlns:a16="http://schemas.microsoft.com/office/drawing/2014/main" val="131792710"/>
                    </a:ext>
                  </a:extLst>
                </a:gridCol>
              </a:tblGrid>
              <a:tr h="72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/>
                        <a:t>주차</a:t>
                      </a:r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/>
                        <a:t>계획</a:t>
                      </a:r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세부 내용</a:t>
                      </a:r>
                    </a:p>
                  </a:txBody>
                  <a:tcPr marL="97968" marR="97968" marT="48984" marB="48984" anchor="ctr"/>
                </a:tc>
                <a:extLst>
                  <a:ext uri="{0D108BD9-81ED-4DB2-BD59-A6C34878D82A}">
                    <a16:rowId xmlns:a16="http://schemas.microsoft.com/office/drawing/2014/main" val="2529506316"/>
                  </a:ext>
                </a:extLst>
              </a:tr>
              <a:tr h="72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/>
                        <a:t>1</a:t>
                      </a:r>
                      <a:endParaRPr lang="ko-KR" altLang="en-US" sz="1900"/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/>
                        <a:t>게임 기획</a:t>
                      </a:r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게임 장르</a:t>
                      </a:r>
                      <a:r>
                        <a:rPr lang="en-US" altLang="ko-KR" sz="1900" dirty="0"/>
                        <a:t>, UI </a:t>
                      </a:r>
                      <a:r>
                        <a:rPr lang="ko-KR" altLang="en-US" sz="1900" dirty="0"/>
                        <a:t>문제점 파악</a:t>
                      </a:r>
                      <a:r>
                        <a:rPr lang="en-US" altLang="ko-KR" sz="1900" dirty="0"/>
                        <a:t>, UI </a:t>
                      </a:r>
                      <a:r>
                        <a:rPr lang="ko-KR" altLang="en-US" sz="1900" dirty="0"/>
                        <a:t>개선 방향</a:t>
                      </a:r>
                      <a:r>
                        <a:rPr lang="en-US" altLang="ko-KR" sz="1900" dirty="0"/>
                        <a:t>, </a:t>
                      </a:r>
                      <a:r>
                        <a:rPr lang="ko-KR" altLang="en-US" sz="1900" dirty="0"/>
                        <a:t>개발 범위 등 결정</a:t>
                      </a:r>
                    </a:p>
                  </a:txBody>
                  <a:tcPr marL="97968" marR="97968" marT="48984" marB="48984" anchor="ctr"/>
                </a:tc>
                <a:extLst>
                  <a:ext uri="{0D108BD9-81ED-4DB2-BD59-A6C34878D82A}">
                    <a16:rowId xmlns:a16="http://schemas.microsoft.com/office/drawing/2014/main" val="674399288"/>
                  </a:ext>
                </a:extLst>
              </a:tr>
              <a:tr h="431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/>
                        <a:t>2</a:t>
                      </a:r>
                      <a:endParaRPr lang="ko-KR" altLang="en-US" sz="1900"/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스킬 </a:t>
                      </a:r>
                      <a:r>
                        <a:rPr lang="en-US" altLang="ko-KR" sz="1900" dirty="0"/>
                        <a:t>UI</a:t>
                      </a:r>
                      <a:endParaRPr lang="ko-KR" altLang="en-US" sz="1900" dirty="0"/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스킬 아이콘 위치 변경</a:t>
                      </a:r>
                      <a:r>
                        <a:rPr lang="en-US" altLang="ko-KR" sz="1900" dirty="0"/>
                        <a:t>, </a:t>
                      </a:r>
                      <a:r>
                        <a:rPr lang="ko-KR" altLang="en-US" sz="1900" dirty="0"/>
                        <a:t>페이드인</a:t>
                      </a:r>
                      <a:r>
                        <a:rPr lang="en-US" altLang="ko-KR" sz="1900" dirty="0"/>
                        <a:t>/</a:t>
                      </a:r>
                      <a:r>
                        <a:rPr lang="ko-KR" altLang="en-US" sz="1900" dirty="0"/>
                        <a:t>아웃</a:t>
                      </a:r>
                    </a:p>
                  </a:txBody>
                  <a:tcPr marL="97968" marR="97968" marT="48984" marB="48984" anchor="ctr"/>
                </a:tc>
                <a:extLst>
                  <a:ext uri="{0D108BD9-81ED-4DB2-BD59-A6C34878D82A}">
                    <a16:rowId xmlns:a16="http://schemas.microsoft.com/office/drawing/2014/main" val="2146109915"/>
                  </a:ext>
                </a:extLst>
              </a:tr>
              <a:tr h="431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/>
                        <a:t>3</a:t>
                      </a:r>
                      <a:endParaRPr lang="ko-KR" altLang="en-US" sz="1900"/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버프 </a:t>
                      </a:r>
                      <a:r>
                        <a:rPr lang="en-US" altLang="ko-KR" sz="1900" dirty="0"/>
                        <a:t>UI</a:t>
                      </a:r>
                      <a:endParaRPr lang="ko-KR" altLang="en-US" sz="1900" dirty="0"/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이펙트나 사운드를 이용한 버프 </a:t>
                      </a:r>
                      <a:r>
                        <a:rPr lang="en-US" altLang="ko-KR" sz="1900" dirty="0"/>
                        <a:t>UI</a:t>
                      </a:r>
                      <a:endParaRPr lang="ko-KR" altLang="en-US" sz="1900" dirty="0"/>
                    </a:p>
                  </a:txBody>
                  <a:tcPr marL="97968" marR="97968" marT="48984" marB="48984" anchor="ctr"/>
                </a:tc>
                <a:extLst>
                  <a:ext uri="{0D108BD9-81ED-4DB2-BD59-A6C34878D82A}">
                    <a16:rowId xmlns:a16="http://schemas.microsoft.com/office/drawing/2014/main" val="1248061995"/>
                  </a:ext>
                </a:extLst>
              </a:tr>
              <a:tr h="431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/>
                        <a:t>4</a:t>
                      </a:r>
                      <a:endParaRPr lang="ko-KR" altLang="en-US" sz="1900"/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씬</a:t>
                      </a:r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메인 씬 외의 씬 제작</a:t>
                      </a:r>
                    </a:p>
                  </a:txBody>
                  <a:tcPr marL="97968" marR="97968" marT="48984" marB="48984" anchor="ctr"/>
                </a:tc>
                <a:extLst>
                  <a:ext uri="{0D108BD9-81ED-4DB2-BD59-A6C34878D82A}">
                    <a16:rowId xmlns:a16="http://schemas.microsoft.com/office/drawing/2014/main" val="3833890007"/>
                  </a:ext>
                </a:extLst>
              </a:tr>
              <a:tr h="431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/>
                        <a:t>5</a:t>
                      </a:r>
                      <a:endParaRPr lang="ko-KR" altLang="en-US" sz="1900"/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발표 준비</a:t>
                      </a:r>
                    </a:p>
                  </a:txBody>
                  <a:tcPr marL="97968" marR="97968" marT="48984" marB="4898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/>
                        <a:t>PPT</a:t>
                      </a:r>
                      <a:r>
                        <a:rPr lang="ko-KR" altLang="en-US" sz="1900" dirty="0"/>
                        <a:t> 제작</a:t>
                      </a:r>
                      <a:r>
                        <a:rPr lang="en-US" altLang="ko-KR" sz="1900" dirty="0"/>
                        <a:t>, </a:t>
                      </a:r>
                      <a:r>
                        <a:rPr lang="ko-KR" altLang="en-US" sz="1900" dirty="0"/>
                        <a:t>발표 대본 준비</a:t>
                      </a:r>
                    </a:p>
                  </a:txBody>
                  <a:tcPr marL="97968" marR="97968" marT="48984" marB="48984" anchor="ctr"/>
                </a:tc>
                <a:extLst>
                  <a:ext uri="{0D108BD9-81ED-4DB2-BD59-A6C34878D82A}">
                    <a16:rowId xmlns:a16="http://schemas.microsoft.com/office/drawing/2014/main" val="98170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183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게임인터페이스설계 기말프로젝트 기획서</vt:lpstr>
      <vt:lpstr>1. MMORPG UI 문제점 파악</vt:lpstr>
      <vt:lpstr>2. UI 문제 해결 방법</vt:lpstr>
      <vt:lpstr>3. 개발 방법</vt:lpstr>
      <vt:lpstr>4. 역할분담</vt:lpstr>
      <vt:lpstr>5. 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게임인터페이스설계 기말프로젝트</dc:title>
  <dc:creator>명규</dc:creator>
  <cp:lastModifiedBy>명규</cp:lastModifiedBy>
  <cp:revision>56</cp:revision>
  <dcterms:created xsi:type="dcterms:W3CDTF">2021-04-30T11:53:09Z</dcterms:created>
  <dcterms:modified xsi:type="dcterms:W3CDTF">2021-05-06T11:44:50Z</dcterms:modified>
</cp:coreProperties>
</file>