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518" r:id="rId2"/>
    <p:sldId id="579" r:id="rId3"/>
    <p:sldId id="589" r:id="rId4"/>
    <p:sldId id="590" r:id="rId5"/>
    <p:sldId id="591" r:id="rId6"/>
    <p:sldId id="594" r:id="rId7"/>
    <p:sldId id="580" r:id="rId8"/>
    <p:sldId id="581" r:id="rId9"/>
    <p:sldId id="582" r:id="rId10"/>
    <p:sldId id="595" r:id="rId11"/>
    <p:sldId id="585" r:id="rId12"/>
    <p:sldId id="596" r:id="rId13"/>
    <p:sldId id="587" r:id="rId14"/>
    <p:sldId id="588" r:id="rId15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yeokMin Kim" initials="HK" lastIdx="1" clrIdx="0">
    <p:extLst>
      <p:ext uri="{19B8F6BF-5375-455C-9EA6-DF929625EA0E}">
        <p15:presenceInfo xmlns:p15="http://schemas.microsoft.com/office/powerpoint/2012/main" userId="733f8d9107d1432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FFC000"/>
    <a:srgbClr val="969696"/>
    <a:srgbClr val="95BFD7"/>
    <a:srgbClr val="0000FF"/>
    <a:srgbClr val="E6F0F6"/>
    <a:srgbClr val="7AAFCC"/>
    <a:srgbClr val="3399FF"/>
    <a:srgbClr val="E9E9E9"/>
    <a:srgbClr val="F2C6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911" autoAdjust="0"/>
    <p:restoredTop sz="80372" autoAdjust="0"/>
  </p:normalViewPr>
  <p:slideViewPr>
    <p:cSldViewPr snapToGrid="0" showGuides="1">
      <p:cViewPr>
        <p:scale>
          <a:sx n="66" d="100"/>
          <a:sy n="66" d="100"/>
        </p:scale>
        <p:origin x="-18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98" d="100"/>
          <a:sy n="98" d="100"/>
        </p:scale>
        <p:origin x="-3564" y="-96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5-11T20:28:44.652" idx="1">
    <p:pos x="10" y="10"/>
    <p:text>ㅇ</p:text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332"/>
          </a:xfrm>
          <a:prstGeom prst="rect">
            <a:avLst/>
          </a:prstGeom>
        </p:spPr>
        <p:txBody>
          <a:bodyPr vert="horz" lIns="92482" tIns="46241" rIns="92482" bIns="46241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2" y="0"/>
            <a:ext cx="2945660" cy="496332"/>
          </a:xfrm>
          <a:prstGeom prst="rect">
            <a:avLst/>
          </a:prstGeom>
        </p:spPr>
        <p:txBody>
          <a:bodyPr vert="horz" lIns="92482" tIns="46241" rIns="92482" bIns="46241" rtlCol="0"/>
          <a:lstStyle>
            <a:lvl1pPr algn="r">
              <a:defRPr sz="1200"/>
            </a:lvl1pPr>
          </a:lstStyle>
          <a:p>
            <a:fld id="{6504578D-DAD0-4A03-9110-AE666029E785}" type="datetimeFigureOut">
              <a:rPr lang="ko-KR" altLang="en-US" smtClean="0"/>
              <a:pPr/>
              <a:t>2017-05-30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60" cy="496332"/>
          </a:xfrm>
          <a:prstGeom prst="rect">
            <a:avLst/>
          </a:prstGeom>
        </p:spPr>
        <p:txBody>
          <a:bodyPr vert="horz" lIns="92482" tIns="46241" rIns="92482" bIns="46241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2" y="9428583"/>
            <a:ext cx="2945660" cy="496332"/>
          </a:xfrm>
          <a:prstGeom prst="rect">
            <a:avLst/>
          </a:prstGeom>
        </p:spPr>
        <p:txBody>
          <a:bodyPr vert="horz" lIns="92482" tIns="46241" rIns="92482" bIns="46241" rtlCol="0" anchor="b"/>
          <a:lstStyle>
            <a:lvl1pPr algn="r">
              <a:defRPr sz="1200"/>
            </a:lvl1pPr>
          </a:lstStyle>
          <a:p>
            <a:fld id="{0A60F720-D37E-4ABE-A286-B119B69ED6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327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247" cy="496895"/>
          </a:xfrm>
          <a:prstGeom prst="rect">
            <a:avLst/>
          </a:prstGeom>
        </p:spPr>
        <p:txBody>
          <a:bodyPr vert="horz" lIns="92482" tIns="46241" rIns="92482" bIns="46241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826" y="0"/>
            <a:ext cx="2946246" cy="496895"/>
          </a:xfrm>
          <a:prstGeom prst="rect">
            <a:avLst/>
          </a:prstGeom>
        </p:spPr>
        <p:txBody>
          <a:bodyPr vert="horz" lIns="92482" tIns="46241" rIns="92482" bIns="46241" rtlCol="0"/>
          <a:lstStyle>
            <a:lvl1pPr algn="r">
              <a:defRPr sz="1200"/>
            </a:lvl1pPr>
          </a:lstStyle>
          <a:p>
            <a:fld id="{3C872D2D-EBA3-4702-851B-B3C864A0A14F}" type="datetimeFigureOut">
              <a:rPr lang="ko-KR" altLang="en-US" smtClean="0"/>
              <a:pPr/>
              <a:t>2017-05-30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82" tIns="46241" rIns="92482" bIns="46241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288" y="4714872"/>
            <a:ext cx="5439101" cy="4467228"/>
          </a:xfrm>
          <a:prstGeom prst="rect">
            <a:avLst/>
          </a:prstGeom>
        </p:spPr>
        <p:txBody>
          <a:bodyPr vert="horz" lIns="92482" tIns="46241" rIns="92482" bIns="46241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136"/>
            <a:ext cx="2946247" cy="496894"/>
          </a:xfrm>
          <a:prstGeom prst="rect">
            <a:avLst/>
          </a:prstGeom>
        </p:spPr>
        <p:txBody>
          <a:bodyPr vert="horz" lIns="92482" tIns="46241" rIns="92482" bIns="46241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826" y="9428136"/>
            <a:ext cx="2946246" cy="496894"/>
          </a:xfrm>
          <a:prstGeom prst="rect">
            <a:avLst/>
          </a:prstGeom>
        </p:spPr>
        <p:txBody>
          <a:bodyPr vert="horz" lIns="92482" tIns="46241" rIns="92482" bIns="46241" rtlCol="0" anchor="b"/>
          <a:lstStyle>
            <a:lvl1pPr algn="r">
              <a:defRPr sz="1200"/>
            </a:lvl1pPr>
          </a:lstStyle>
          <a:p>
            <a:fld id="{5D0C72EF-E707-40DB-B82C-7AE5DDA460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875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sz="1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F7CEE0-FD45-4AF2-A47D-49C157DBBFF8}" type="slidenum">
              <a:rPr lang="en-US" altLang="ko-KR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altLang="ko-K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0507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176213" indent="-176213">
              <a:buFont typeface="Wingdings" pitchFamily="2" charset="2"/>
              <a:buChar char="§"/>
              <a:tabLst>
                <a:tab pos="176213" algn="l"/>
              </a:tabLst>
            </a:pP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F7CEE0-FD45-4AF2-A47D-49C157DBBFF8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47892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176213" marR="0" lvl="0" indent="-176213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>
                <a:tab pos="176213" algn="l"/>
              </a:tabLst>
              <a:defRPr/>
            </a:pPr>
            <a:r>
              <a:rPr lang="ko-KR" altLang="en-US" dirty="0" smtClean="0">
                <a:latin typeface="+mn-ea"/>
                <a:ea typeface="+mn-ea"/>
              </a:rPr>
              <a:t>추천숙소</a:t>
            </a:r>
            <a:r>
              <a:rPr lang="en-US" altLang="ko-KR" dirty="0" smtClean="0">
                <a:latin typeface="+mn-ea"/>
                <a:ea typeface="+mn-ea"/>
              </a:rPr>
              <a:t>, </a:t>
            </a:r>
            <a:r>
              <a:rPr lang="ko-KR" altLang="en-US" dirty="0" smtClean="0">
                <a:latin typeface="+mn-ea"/>
                <a:ea typeface="+mn-ea"/>
              </a:rPr>
              <a:t>회원가입 홈페이지</a:t>
            </a:r>
            <a:r>
              <a:rPr lang="en-US" altLang="ko-KR" dirty="0" smtClean="0">
                <a:latin typeface="+mn-ea"/>
                <a:ea typeface="+mn-ea"/>
              </a:rPr>
              <a:t>, </a:t>
            </a:r>
            <a:r>
              <a:rPr lang="ko-KR" altLang="en-US" dirty="0" err="1" smtClean="0">
                <a:latin typeface="+mn-ea"/>
                <a:ea typeface="+mn-ea"/>
              </a:rPr>
              <a:t>카테고리별</a:t>
            </a:r>
            <a:r>
              <a:rPr lang="ko-KR" altLang="en-US" dirty="0" smtClean="0">
                <a:latin typeface="+mn-ea"/>
                <a:ea typeface="+mn-ea"/>
              </a:rPr>
              <a:t> 숙소지</a:t>
            </a:r>
            <a:r>
              <a:rPr lang="en-US" altLang="ko-KR" dirty="0" smtClean="0">
                <a:latin typeface="+mn-ea"/>
                <a:ea typeface="+mn-ea"/>
              </a:rPr>
              <a:t>, </a:t>
            </a:r>
            <a:r>
              <a:rPr lang="ko-KR" altLang="en-US" dirty="0" smtClean="0">
                <a:latin typeface="+mn-ea"/>
                <a:ea typeface="+mn-ea"/>
              </a:rPr>
              <a:t>첫 여행 숙소지</a:t>
            </a:r>
            <a:r>
              <a:rPr lang="en-US" altLang="ko-KR" dirty="0" smtClean="0">
                <a:latin typeface="+mn-ea"/>
                <a:ea typeface="+mn-ea"/>
              </a:rPr>
              <a:t>, </a:t>
            </a:r>
            <a:r>
              <a:rPr lang="ko-KR" altLang="en-US" dirty="0" smtClean="0">
                <a:latin typeface="+mn-ea"/>
                <a:ea typeface="+mn-ea"/>
              </a:rPr>
              <a:t>신규고객</a:t>
            </a:r>
          </a:p>
          <a:p>
            <a:pPr marL="176213" indent="-176213">
              <a:buFont typeface="Wingdings" pitchFamily="2" charset="2"/>
              <a:buChar char="§"/>
              <a:tabLst>
                <a:tab pos="176213" algn="l"/>
              </a:tabLst>
            </a:pP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F7CEE0-FD45-4AF2-A47D-49C157DBBFF8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897114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176213" marR="0" lvl="0" indent="-176213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>
                <a:tab pos="176213" algn="l"/>
              </a:tabLst>
              <a:defRPr/>
            </a:pP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F7CEE0-FD45-4AF2-A47D-49C157DBBFF8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213326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176213" indent="-176213">
              <a:buFont typeface="Wingdings" pitchFamily="2" charset="2"/>
              <a:buChar char="§"/>
              <a:tabLst>
                <a:tab pos="176213" algn="l"/>
              </a:tabLst>
            </a:pP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F7CEE0-FD45-4AF2-A47D-49C157DBBFF8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307445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176213" indent="-176213">
              <a:buFont typeface="Wingdings" pitchFamily="2" charset="2"/>
              <a:buChar char="§"/>
              <a:tabLst>
                <a:tab pos="176213" algn="l"/>
              </a:tabLst>
            </a:pP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F7CEE0-FD45-4AF2-A47D-49C157DBBFF8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716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Font typeface="Wingdings" pitchFamily="2" charset="2"/>
              <a:buNone/>
              <a:tabLst>
                <a:tab pos="176213" algn="l"/>
              </a:tabLst>
            </a:pP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F7CEE0-FD45-4AF2-A47D-49C157DBBFF8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53258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Font typeface="Wingdings" pitchFamily="2" charset="2"/>
              <a:buNone/>
              <a:tabLst>
                <a:tab pos="176213" algn="l"/>
              </a:tabLst>
            </a:pPr>
            <a:endParaRPr lang="en-US" altLang="ko-KR" baseline="0" dirty="0" smtClean="0"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F7CEE0-FD45-4AF2-A47D-49C157DBBFF8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7824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176213" indent="-176213">
              <a:buFont typeface="Wingdings" pitchFamily="2" charset="2"/>
              <a:buChar char="§"/>
              <a:tabLst>
                <a:tab pos="176213" algn="l"/>
              </a:tabLst>
            </a:pP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F7CEE0-FD45-4AF2-A47D-49C157DBBFF8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17388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176213" indent="-176213">
              <a:buFont typeface="Wingdings" pitchFamily="2" charset="2"/>
              <a:buChar char="§"/>
              <a:tabLst>
                <a:tab pos="176213" algn="l"/>
              </a:tabLst>
            </a:pP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F7CEE0-FD45-4AF2-A47D-49C157DBBFF8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94023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176213" indent="-176213">
              <a:buFont typeface="Wingdings" pitchFamily="2" charset="2"/>
              <a:buChar char="§"/>
              <a:tabLst>
                <a:tab pos="176213" algn="l"/>
              </a:tabLst>
            </a:pP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F7CEE0-FD45-4AF2-A47D-49C157DBBFF8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981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176213" indent="-176213">
              <a:buFont typeface="Wingdings" pitchFamily="2" charset="2"/>
              <a:buChar char="§"/>
              <a:tabLst>
                <a:tab pos="176213" algn="l"/>
              </a:tabLst>
            </a:pP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F7CEE0-FD45-4AF2-A47D-49C157DBBFF8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915409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0938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176213" indent="-176213">
              <a:buFont typeface="Wingdings" pitchFamily="2" charset="2"/>
              <a:buChar char="§"/>
              <a:tabLst>
                <a:tab pos="176213" algn="l"/>
              </a:tabLst>
            </a:pP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05D5F-957D-4541-A1B5-EE16AC3D117C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8150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176213" indent="-176213">
              <a:buFont typeface="Wingdings" pitchFamily="2" charset="2"/>
              <a:buChar char="§"/>
              <a:tabLst>
                <a:tab pos="176213" algn="l"/>
              </a:tabLst>
            </a:pP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F7CEE0-FD45-4AF2-A47D-49C157DBBFF8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43700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07_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7848" y="214912"/>
            <a:ext cx="7488832" cy="549792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7848" y="1025397"/>
            <a:ext cx="8496944" cy="45259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85750" indent="-285750">
              <a:buFont typeface="Wingdings" pitchFamily="2" charset="2"/>
              <a:buChar char="l"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539750" indent="-182563">
              <a:buFont typeface="나눔고딕" pitchFamily="50" charset="-127"/>
              <a:buChar char="⁻"/>
              <a:tabLst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804863" indent="-228600">
              <a:buFont typeface="Wingdings" pitchFamily="2" charset="2"/>
              <a:buChar char="§"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079500" indent="-228600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491879" y="6507804"/>
            <a:ext cx="2140435" cy="259852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79547A4C-7978-4272-B632-C18EBDAF42B1}" type="slidenum">
              <a:rPr lang="ko-KR" altLang="en-US" smtClean="0"/>
              <a:pPr/>
              <a:t>‹#›</a:t>
            </a:fld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395536" y="908720"/>
            <a:ext cx="835292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ine 28"/>
          <p:cNvSpPr>
            <a:spLocks noChangeShapeType="1"/>
          </p:cNvSpPr>
          <p:nvPr userDrawn="1"/>
        </p:nvSpPr>
        <p:spPr bwMode="auto">
          <a:xfrm>
            <a:off x="273050" y="6524625"/>
            <a:ext cx="8640000" cy="0"/>
          </a:xfrm>
          <a:prstGeom prst="line">
            <a:avLst/>
          </a:prstGeom>
          <a:noFill/>
          <a:ln w="6350">
            <a:solidFill>
              <a:srgbClr val="33333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Rectangle 10"/>
          <p:cNvSpPr txBox="1">
            <a:spLocks noChangeArrowheads="1"/>
          </p:cNvSpPr>
          <p:nvPr userDrawn="1"/>
        </p:nvSpPr>
        <p:spPr bwMode="auto">
          <a:xfrm>
            <a:off x="6739421" y="6588125"/>
            <a:ext cx="23114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DF92ED-97C9-4351-9E53-03CF245B620E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7908" y="377825"/>
            <a:ext cx="5632938" cy="274638"/>
          </a:xfrm>
          <a:prstGeom prst="rect">
            <a:avLst/>
          </a:prstGeom>
        </p:spPr>
        <p:txBody>
          <a:bodyPr wrap="none"/>
          <a:lstStyle/>
          <a:p>
            <a:r>
              <a:rPr lang="en-US" altLang="ko-KR" dirty="0" smtClean="0"/>
              <a:t>I. </a:t>
            </a:r>
            <a:r>
              <a:rPr lang="ko-KR" altLang="en-US" dirty="0" err="1" smtClean="0"/>
              <a:t>컨텐츠</a:t>
            </a:r>
            <a:r>
              <a:rPr lang="ko-KR" altLang="en-US" dirty="0" smtClean="0"/>
              <a:t> 페이지입니다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245610"/>
            <a:ext cx="5915000" cy="41805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2" name="텍스트 개체 틀 2"/>
          <p:cNvSpPr>
            <a:spLocks noGrp="1"/>
          </p:cNvSpPr>
          <p:nvPr>
            <p:ph type="body" idx="13"/>
          </p:nvPr>
        </p:nvSpPr>
        <p:spPr>
          <a:xfrm>
            <a:off x="388279" y="917030"/>
            <a:ext cx="8360185" cy="78377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latinLnBrk="0">
              <a:buNone/>
              <a:defRPr sz="16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505200" y="6475109"/>
            <a:ext cx="2133600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4CFF1E87-0CB3-4A77-88FC-270DB9EBD952}" type="slidenum">
              <a:rPr kumimoji="0" lang="ko-KR" altLang="en-US" smtClean="0">
                <a:solidFill>
                  <a:srgbClr val="000000">
                    <a:lumMod val="75000"/>
                    <a:lumOff val="25000"/>
                  </a:srgbClr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ko-KR" altLang="en-US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467544" y="6453336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 userDrawn="1"/>
        </p:nvSpPr>
        <p:spPr>
          <a:xfrm>
            <a:off x="5753156" y="6548572"/>
            <a:ext cx="1944216" cy="200055"/>
          </a:xfrm>
          <a:prstGeom prst="rect">
            <a:avLst/>
          </a:prstGeom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70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나눔고딕"/>
                <a:ea typeface="나눔고딕"/>
              </a:rPr>
              <a:t>Theories and Practices in IT Consulting</a:t>
            </a:r>
            <a:endParaRPr kumimoji="0" lang="ko-KR" altLang="en-US" sz="700" dirty="0" smtClean="0">
              <a:solidFill>
                <a:srgbClr val="000000">
                  <a:lumMod val="75000"/>
                  <a:lumOff val="25000"/>
                </a:srgbClr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341088" y="391908"/>
            <a:ext cx="8191500" cy="711201"/>
          </a:xfrm>
          <a:prstGeom prst="rect">
            <a:avLst/>
          </a:prstGeom>
        </p:spPr>
        <p:txBody>
          <a:bodyPr/>
          <a:lstStyle>
            <a:lvl1pPr algn="ctr">
              <a:defRPr sz="22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3"/>
          <p:cNvSpPr txBox="1">
            <a:spLocks noGrp="1"/>
          </p:cNvSpPr>
          <p:nvPr userDrawn="1"/>
        </p:nvSpPr>
        <p:spPr bwMode="auto">
          <a:xfrm>
            <a:off x="5993978" y="6349314"/>
            <a:ext cx="21336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fld id="{B388E9D6-9C57-4DD8-BC16-0E45FFDA4FB7}" type="slidenum">
              <a:rPr lang="en-US" altLang="ko-KR" sz="14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r">
                <a:defRPr/>
              </a:pPr>
              <a:t>‹#›</a:t>
            </a:fld>
            <a:r>
              <a:rPr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75" r:id="rId2"/>
    <p:sldLayoutId id="2147483676" r:id="rId3"/>
    <p:sldLayoutId id="2147483677" r:id="rId4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1438" y="2074331"/>
            <a:ext cx="6093939" cy="170821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457200" indent="-457200" algn="ctr" latinLnBrk="0">
              <a:lnSpc>
                <a:spcPct val="200000"/>
              </a:lnSpc>
            </a:pPr>
            <a:r>
              <a:rPr kumimoji="1" lang="ko-KR" altLang="en-US" sz="4400" b="1" dirty="0" smtClean="0">
                <a:latin typeface="맑은 고딕" pitchFamily="50" charset="-127"/>
                <a:ea typeface="맑은 고딕" pitchFamily="50" charset="-127"/>
              </a:rPr>
              <a:t>분석기획 실습</a:t>
            </a:r>
            <a:endParaRPr kumimoji="1" lang="en-US" altLang="ko-KR" sz="44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47A4C-7978-4272-B632-C18EBDAF42B1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73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91089" y="2111848"/>
            <a:ext cx="3618289" cy="3240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분석 질문 구체화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05160" y="1884713"/>
            <a:ext cx="2280809" cy="3264777"/>
            <a:chOff x="323528" y="1884713"/>
            <a:chExt cx="2280809" cy="3264777"/>
          </a:xfrm>
        </p:grpSpPr>
        <p:grpSp>
          <p:nvGrpSpPr>
            <p:cNvPr id="2" name="그룹 1"/>
            <p:cNvGrpSpPr/>
            <p:nvPr/>
          </p:nvGrpSpPr>
          <p:grpSpPr>
            <a:xfrm>
              <a:off x="323528" y="1884713"/>
              <a:ext cx="2280809" cy="3264777"/>
              <a:chOff x="323528" y="1884713"/>
              <a:chExt cx="2280809" cy="3264777"/>
            </a:xfrm>
          </p:grpSpPr>
          <p:pic>
            <p:nvPicPr>
              <p:cNvPr id="35843" name="Picture 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23528" y="1884713"/>
                <a:ext cx="2280809" cy="3264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6" name="Picture 3"/>
              <p:cNvPicPr>
                <a:picLocks noChangeAspect="1" noChangeArrowheads="1"/>
              </p:cNvPicPr>
              <p:nvPr/>
            </p:nvPicPr>
            <p:blipFill rotWithShape="1">
              <a:blip r:embed="rId4" cstate="print"/>
              <a:srcRect l="15970" t="28096" r="45920" b="64293"/>
              <a:stretch/>
            </p:blipFill>
            <p:spPr bwMode="auto">
              <a:xfrm>
                <a:off x="902425" y="2500823"/>
                <a:ext cx="869225" cy="2484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pic>
          <p:nvPicPr>
            <p:cNvPr id="18" name="Picture 3"/>
            <p:cNvPicPr>
              <a:picLocks noChangeAspect="1" noChangeArrowheads="1"/>
            </p:cNvPicPr>
            <p:nvPr/>
          </p:nvPicPr>
          <p:blipFill rotWithShape="1">
            <a:blip r:embed="rId4" cstate="print"/>
            <a:srcRect l="46766" t="3006" r="32074" b="91707"/>
            <a:stretch/>
          </p:blipFill>
          <p:spPr bwMode="auto">
            <a:xfrm>
              <a:off x="1784350" y="2132401"/>
              <a:ext cx="482600" cy="1726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5" name="TextBox 76"/>
          <p:cNvSpPr txBox="1">
            <a:spLocks noChangeArrowheads="1"/>
          </p:cNvSpPr>
          <p:nvPr/>
        </p:nvSpPr>
        <p:spPr bwMode="auto">
          <a:xfrm>
            <a:off x="276824" y="2655098"/>
            <a:ext cx="13687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rgbClr val="927969"/>
              </a:buClr>
              <a:tabLst>
                <a:tab pos="630238" algn="l"/>
              </a:tabLst>
            </a:pPr>
            <a:r>
              <a:rPr lang="ko-KR" altLang="en-US" sz="1200" b="1" u="sng" dirty="0" smtClean="0">
                <a:latin typeface="+mj-lt"/>
                <a:ea typeface="나눔손글씨 펜" pitchFamily="66" charset="-127"/>
              </a:rPr>
              <a:t>신규 고객 첫 여행지 숙소를 예측</a:t>
            </a:r>
            <a:endParaRPr lang="en-US" altLang="ko-KR" sz="1200" b="1" u="sng" dirty="0" smtClean="0">
              <a:latin typeface="+mj-lt"/>
              <a:ea typeface="나눔손글씨 펜" pitchFamily="66" charset="-127"/>
            </a:endParaRPr>
          </a:p>
          <a:p>
            <a:pPr algn="ctr">
              <a:buClr>
                <a:srgbClr val="927969"/>
              </a:buClr>
              <a:tabLst>
                <a:tab pos="630238" algn="l"/>
              </a:tabLst>
            </a:pPr>
            <a:r>
              <a:rPr lang="ko-KR" altLang="en-US" sz="1200" b="1" dirty="0" smtClean="0">
                <a:latin typeface="+mj-lt"/>
                <a:ea typeface="나눔손글씨 펜" pitchFamily="66" charset="-127"/>
              </a:rPr>
              <a:t>할 수 있는 능력이 필요합니다</a:t>
            </a:r>
            <a:r>
              <a:rPr lang="en-US" altLang="ko-KR" sz="1200" b="1" dirty="0" smtClean="0">
                <a:latin typeface="+mj-lt"/>
                <a:ea typeface="나눔손글씨 펜" pitchFamily="66" charset="-127"/>
              </a:rPr>
              <a:t>.</a:t>
            </a:r>
            <a:endParaRPr lang="en-US" altLang="ko-KR" sz="1200" b="1" dirty="0">
              <a:latin typeface="+mj-lt"/>
              <a:ea typeface="나눔손글씨 펜" pitchFamily="66" charset="-127"/>
            </a:endParaRPr>
          </a:p>
        </p:txBody>
      </p:sp>
      <p:sp>
        <p:nvSpPr>
          <p:cNvPr id="21" name="TextBox 76"/>
          <p:cNvSpPr txBox="1">
            <a:spLocks noChangeArrowheads="1"/>
          </p:cNvSpPr>
          <p:nvPr/>
        </p:nvSpPr>
        <p:spPr bwMode="auto">
          <a:xfrm>
            <a:off x="891092" y="2054462"/>
            <a:ext cx="136871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rgbClr val="927969"/>
              </a:buClr>
              <a:tabLst>
                <a:tab pos="630238" algn="l"/>
              </a:tabLst>
            </a:pPr>
            <a:r>
              <a:rPr lang="ko-KR" altLang="en-US" sz="1050" b="1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나눔손글씨 펜" pitchFamily="66" charset="-127"/>
              </a:rPr>
              <a:t>고객만족 및 </a:t>
            </a:r>
            <a:endParaRPr lang="en-US" altLang="ko-KR" sz="1050" b="1" dirty="0" smtClean="0">
              <a:solidFill>
                <a:schemeClr val="bg1">
                  <a:lumMod val="65000"/>
                </a:schemeClr>
              </a:solidFill>
              <a:latin typeface="+mj-lt"/>
              <a:ea typeface="나눔손글씨 펜" pitchFamily="66" charset="-127"/>
            </a:endParaRPr>
          </a:p>
          <a:p>
            <a:pPr algn="r">
              <a:buClr>
                <a:srgbClr val="927969"/>
              </a:buClr>
              <a:tabLst>
                <a:tab pos="630238" algn="l"/>
              </a:tabLst>
            </a:pPr>
            <a:r>
              <a:rPr lang="ko-KR" altLang="en-US" sz="1050" b="1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나눔손글씨 펜" pitchFamily="66" charset="-127"/>
              </a:rPr>
              <a:t>매출증대</a:t>
            </a:r>
            <a:r>
              <a:rPr lang="en-US" altLang="ko-KR" sz="1050" b="1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나눔손글씨 펜" pitchFamily="66" charset="-127"/>
              </a:rPr>
              <a:t>...</a:t>
            </a:r>
            <a:endParaRPr lang="en-US" altLang="ko-KR" sz="1050" b="1" dirty="0">
              <a:solidFill>
                <a:schemeClr val="bg1">
                  <a:lumMod val="65000"/>
                </a:schemeClr>
              </a:solidFill>
              <a:latin typeface="+mj-lt"/>
              <a:ea typeface="나눔손글씨 펜" pitchFamily="66" charset="-127"/>
            </a:endParaRPr>
          </a:p>
        </p:txBody>
      </p:sp>
      <p:sp>
        <p:nvSpPr>
          <p:cNvPr id="11" name="모서리가 접힌 도형 10"/>
          <p:cNvSpPr/>
          <p:nvPr/>
        </p:nvSpPr>
        <p:spPr>
          <a:xfrm>
            <a:off x="4203389" y="2918816"/>
            <a:ext cx="676697" cy="340453"/>
          </a:xfrm>
          <a:prstGeom prst="foldedCorner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ko-KR" altLang="en-US" sz="900" b="1" dirty="0" smtClean="0"/>
              <a:t>신규고객</a:t>
            </a:r>
            <a:endParaRPr lang="ko-KR" altLang="en-US" sz="900" b="1" dirty="0"/>
          </a:p>
        </p:txBody>
      </p:sp>
      <p:sp>
        <p:nvSpPr>
          <p:cNvPr id="35" name="모서리가 접힌 도형 34"/>
          <p:cNvSpPr/>
          <p:nvPr/>
        </p:nvSpPr>
        <p:spPr>
          <a:xfrm>
            <a:off x="5146784" y="2950939"/>
            <a:ext cx="1072212" cy="340453"/>
          </a:xfrm>
          <a:prstGeom prst="foldedCorner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ko-KR" altLang="en-US" sz="900" b="1" dirty="0" smtClean="0"/>
              <a:t>회원가입</a:t>
            </a:r>
            <a:endParaRPr lang="en-US" altLang="ko-KR" sz="900" b="1" dirty="0" smtClean="0"/>
          </a:p>
          <a:p>
            <a:pPr algn="ctr"/>
            <a:r>
              <a:rPr lang="ko-KR" altLang="en-US" sz="900" b="1" dirty="0" smtClean="0"/>
              <a:t>홈페이지</a:t>
            </a:r>
            <a:endParaRPr lang="ko-KR" altLang="en-US" sz="900" b="1" dirty="0"/>
          </a:p>
        </p:txBody>
      </p:sp>
      <p:sp>
        <p:nvSpPr>
          <p:cNvPr id="37" name="모서리가 접힌 도형 36"/>
          <p:cNvSpPr/>
          <p:nvPr/>
        </p:nvSpPr>
        <p:spPr>
          <a:xfrm>
            <a:off x="5142065" y="4203395"/>
            <a:ext cx="1072212" cy="340453"/>
          </a:xfrm>
          <a:prstGeom prst="foldedCorner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ko-KR" altLang="en-US" sz="900" b="1" dirty="0" smtClean="0"/>
              <a:t>첫 여행 숙소지</a:t>
            </a:r>
            <a:endParaRPr lang="ko-KR" altLang="en-US" sz="900" b="1" dirty="0"/>
          </a:p>
        </p:txBody>
      </p:sp>
      <p:sp>
        <p:nvSpPr>
          <p:cNvPr id="38" name="모서리가 접힌 도형 37"/>
          <p:cNvSpPr/>
          <p:nvPr/>
        </p:nvSpPr>
        <p:spPr>
          <a:xfrm>
            <a:off x="5142065" y="3526634"/>
            <a:ext cx="1072212" cy="412424"/>
          </a:xfrm>
          <a:prstGeom prst="foldedCorner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ko-KR" altLang="en-US" sz="900" b="1" dirty="0" err="1" smtClean="0"/>
              <a:t>카테고리별</a:t>
            </a:r>
            <a:endParaRPr lang="en-US" altLang="ko-KR" sz="900" b="1" dirty="0"/>
          </a:p>
          <a:p>
            <a:pPr algn="ctr"/>
            <a:r>
              <a:rPr lang="ko-KR" altLang="en-US" sz="900" b="1" dirty="0" smtClean="0"/>
              <a:t>숙소지</a:t>
            </a:r>
            <a:endParaRPr lang="ko-KR" altLang="en-US" sz="900" b="1" dirty="0"/>
          </a:p>
        </p:txBody>
      </p:sp>
      <p:grpSp>
        <p:nvGrpSpPr>
          <p:cNvPr id="17" name="그룹 16"/>
          <p:cNvGrpSpPr/>
          <p:nvPr/>
        </p:nvGrpSpPr>
        <p:grpSpPr>
          <a:xfrm>
            <a:off x="2662849" y="3981408"/>
            <a:ext cx="2024124" cy="1910503"/>
            <a:chOff x="3062258" y="736990"/>
            <a:chExt cx="2024124" cy="1910503"/>
          </a:xfrm>
        </p:grpSpPr>
        <p:pic>
          <p:nvPicPr>
            <p:cNvPr id="48" name="Picture 34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20850399">
              <a:off x="3062258" y="736990"/>
              <a:ext cx="2024124" cy="19105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9" name="TextBox 76"/>
            <p:cNvSpPr txBox="1">
              <a:spLocks noChangeArrowheads="1"/>
            </p:cNvSpPr>
            <p:nvPr/>
          </p:nvSpPr>
          <p:spPr bwMode="auto">
            <a:xfrm rot="20383412">
              <a:off x="3181466" y="1326277"/>
              <a:ext cx="1799460" cy="95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buClr>
                  <a:srgbClr val="927969"/>
                </a:buClr>
                <a:tabLst>
                  <a:tab pos="630238" algn="l"/>
                </a:tabLst>
              </a:pPr>
              <a:r>
                <a:rPr lang="ko-KR" altLang="en-US" sz="1400" b="1" dirty="0" smtClean="0">
                  <a:latin typeface="나눔손글씨 펜" pitchFamily="66" charset="-127"/>
                  <a:ea typeface="나눔손글씨 펜" pitchFamily="66" charset="-127"/>
                </a:rPr>
                <a:t>배낭여행</a:t>
              </a:r>
              <a:r>
                <a:rPr lang="en-US" altLang="ko-KR" sz="1400" b="1" dirty="0" smtClean="0">
                  <a:latin typeface="나눔손글씨 펜" pitchFamily="66" charset="-127"/>
                  <a:ea typeface="나눔손글씨 펜" pitchFamily="66" charset="-127"/>
                </a:rPr>
                <a:t>, </a:t>
              </a:r>
              <a:r>
                <a:rPr lang="ko-KR" altLang="en-US" sz="1400" b="1" dirty="0" smtClean="0">
                  <a:latin typeface="나눔손글씨 펜" pitchFamily="66" charset="-127"/>
                  <a:ea typeface="나눔손글씨 펜" pitchFamily="66" charset="-127"/>
                </a:rPr>
                <a:t>자전거 여행</a:t>
              </a:r>
              <a:r>
                <a:rPr lang="en-US" altLang="ko-KR" sz="1400" b="1" dirty="0" smtClean="0">
                  <a:latin typeface="나눔손글씨 펜" pitchFamily="66" charset="-127"/>
                  <a:ea typeface="나눔손글씨 펜" pitchFamily="66" charset="-127"/>
                </a:rPr>
                <a:t>, </a:t>
              </a:r>
              <a:r>
                <a:rPr lang="ko-KR" altLang="en-US" sz="1400" b="1" dirty="0" err="1" smtClean="0">
                  <a:latin typeface="나눔손글씨 펜" pitchFamily="66" charset="-127"/>
                  <a:ea typeface="나눔손글씨 펜" pitchFamily="66" charset="-127"/>
                </a:rPr>
                <a:t>먹방여행</a:t>
              </a:r>
              <a:r>
                <a:rPr lang="ko-KR" altLang="en-US" sz="1400" b="1" dirty="0" smtClean="0">
                  <a:latin typeface="나눔손글씨 펜" pitchFamily="66" charset="-127"/>
                  <a:ea typeface="나눔손글씨 펜" pitchFamily="66" charset="-127"/>
                </a:rPr>
                <a:t> 등 </a:t>
              </a:r>
              <a:r>
                <a:rPr lang="ko-KR" altLang="en-US" sz="1400" b="1" dirty="0" err="1" smtClean="0">
                  <a:latin typeface="나눔손글씨 펜" pitchFamily="66" charset="-127"/>
                  <a:ea typeface="나눔손글씨 펜" pitchFamily="66" charset="-127"/>
                </a:rPr>
                <a:t>컨셉별</a:t>
              </a:r>
              <a:r>
                <a:rPr lang="ko-KR" altLang="en-US" sz="1400" b="1" dirty="0" smtClean="0">
                  <a:latin typeface="나눔손글씨 펜" pitchFamily="66" charset="-127"/>
                  <a:ea typeface="나눔손글씨 펜" pitchFamily="66" charset="-127"/>
                </a:rPr>
                <a:t> 숙소지 추천 시 만족도가 높은가</a:t>
              </a:r>
              <a:r>
                <a:rPr lang="en-US" altLang="ko-KR" sz="1400" b="1" dirty="0" smtClean="0">
                  <a:latin typeface="나눔손글씨 펜" pitchFamily="66" charset="-127"/>
                  <a:ea typeface="나눔손글씨 펜" pitchFamily="66" charset="-127"/>
                </a:rPr>
                <a:t>?</a:t>
              </a:r>
              <a:endParaRPr lang="en-US" altLang="ko-KR" sz="1400" b="1" dirty="0">
                <a:latin typeface="나눔손글씨 펜" pitchFamily="66" charset="-127"/>
                <a:ea typeface="나눔손글씨 펜" pitchFamily="66" charset="-127"/>
              </a:endParaRPr>
            </a:p>
          </p:txBody>
        </p:sp>
      </p:grpSp>
      <p:cxnSp>
        <p:nvCxnSpPr>
          <p:cNvPr id="40" name="구부러진 연결선 39"/>
          <p:cNvCxnSpPr>
            <a:stCxn id="38" idx="1"/>
            <a:endCxn id="39" idx="3"/>
          </p:cNvCxnSpPr>
          <p:nvPr/>
        </p:nvCxnSpPr>
        <p:spPr>
          <a:xfrm rot="10800000" flipV="1">
            <a:off x="4525763" y="3732845"/>
            <a:ext cx="616303" cy="1003101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/>
          <p:cNvGrpSpPr/>
          <p:nvPr/>
        </p:nvGrpSpPr>
        <p:grpSpPr>
          <a:xfrm>
            <a:off x="1932437" y="895686"/>
            <a:ext cx="2024124" cy="1910503"/>
            <a:chOff x="3062258" y="736990"/>
            <a:chExt cx="2024124" cy="1910503"/>
          </a:xfrm>
        </p:grpSpPr>
        <p:pic>
          <p:nvPicPr>
            <p:cNvPr id="46" name="Picture 34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20850399">
              <a:off x="3062258" y="736990"/>
              <a:ext cx="2024124" cy="19105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TextBox 76"/>
            <p:cNvSpPr txBox="1">
              <a:spLocks noChangeArrowheads="1"/>
            </p:cNvSpPr>
            <p:nvPr/>
          </p:nvSpPr>
          <p:spPr bwMode="auto">
            <a:xfrm rot="20383412">
              <a:off x="3181466" y="1326277"/>
              <a:ext cx="1799460" cy="95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buClr>
                  <a:srgbClr val="927969"/>
                </a:buClr>
                <a:tabLst>
                  <a:tab pos="630238" algn="l"/>
                </a:tabLst>
              </a:pPr>
              <a:r>
                <a:rPr lang="ko-KR" altLang="en-US" sz="1400" b="1" dirty="0" smtClean="0">
                  <a:latin typeface="나눔손글씨 펜" pitchFamily="66" charset="-127"/>
                  <a:ea typeface="나눔손글씨 펜" pitchFamily="66" charset="-127"/>
                </a:rPr>
                <a:t>신규고객이 추천한 숙소를 선택하기 위한 적정 가격을 어떻게 측정해야 하는가</a:t>
              </a:r>
              <a:r>
                <a:rPr lang="en-US" altLang="ko-KR" sz="1400" b="1" dirty="0" smtClean="0">
                  <a:latin typeface="나눔손글씨 펜" pitchFamily="66" charset="-127"/>
                  <a:ea typeface="나눔손글씨 펜" pitchFamily="66" charset="-127"/>
                </a:rPr>
                <a:t>?</a:t>
              </a:r>
              <a:endParaRPr lang="en-US" altLang="ko-KR" sz="1400" b="1" dirty="0">
                <a:latin typeface="나눔손글씨 펜" pitchFamily="66" charset="-127"/>
                <a:ea typeface="나눔손글씨 펜" pitchFamily="66" charset="-127"/>
              </a:endParaRPr>
            </a:p>
          </p:txBody>
        </p:sp>
      </p:grpSp>
      <p:cxnSp>
        <p:nvCxnSpPr>
          <p:cNvPr id="44" name="구부러진 연결선 43"/>
          <p:cNvCxnSpPr>
            <a:stCxn id="11" idx="1"/>
          </p:cNvCxnSpPr>
          <p:nvPr/>
        </p:nvCxnSpPr>
        <p:spPr>
          <a:xfrm rot="10800000">
            <a:off x="3688041" y="2318809"/>
            <a:ext cx="515348" cy="770234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접힌 도형 53"/>
          <p:cNvSpPr/>
          <p:nvPr/>
        </p:nvSpPr>
        <p:spPr>
          <a:xfrm>
            <a:off x="6437094" y="3002506"/>
            <a:ext cx="741261" cy="340453"/>
          </a:xfrm>
          <a:prstGeom prst="foldedCorner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ko-KR" altLang="en-US" sz="900" b="1" dirty="0" smtClean="0"/>
              <a:t>추천 숙소거리</a:t>
            </a:r>
            <a:endParaRPr lang="ko-KR" altLang="en-US" sz="900" b="1" dirty="0"/>
          </a:p>
        </p:txBody>
      </p:sp>
      <p:grpSp>
        <p:nvGrpSpPr>
          <p:cNvPr id="55" name="그룹 54"/>
          <p:cNvGrpSpPr/>
          <p:nvPr/>
        </p:nvGrpSpPr>
        <p:grpSpPr>
          <a:xfrm rot="1785508">
            <a:off x="5493487" y="4568602"/>
            <a:ext cx="2024124" cy="1910503"/>
            <a:chOff x="3062258" y="736990"/>
            <a:chExt cx="2024124" cy="1910503"/>
          </a:xfrm>
        </p:grpSpPr>
        <p:pic>
          <p:nvPicPr>
            <p:cNvPr id="56" name="Picture 34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20850399">
              <a:off x="3062258" y="736990"/>
              <a:ext cx="2024124" cy="19105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7" name="TextBox 76"/>
            <p:cNvSpPr txBox="1">
              <a:spLocks noChangeArrowheads="1"/>
            </p:cNvSpPr>
            <p:nvPr/>
          </p:nvSpPr>
          <p:spPr bwMode="auto">
            <a:xfrm rot="20383412">
              <a:off x="3181467" y="1326278"/>
              <a:ext cx="1799460" cy="95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buClr>
                  <a:srgbClr val="927969"/>
                </a:buClr>
                <a:tabLst>
                  <a:tab pos="630238" algn="l"/>
                </a:tabLst>
              </a:pPr>
              <a:r>
                <a:rPr lang="ko-KR" altLang="en-US" sz="1400" b="1" dirty="0" smtClean="0">
                  <a:latin typeface="나눔손글씨 펜" pitchFamily="66" charset="-127"/>
                  <a:ea typeface="나눔손글씨 펜" pitchFamily="66" charset="-127"/>
                </a:rPr>
                <a:t>기존고객의 첫 여행 숙소지가 숙소를 추천하는데 영향이 있는가</a:t>
              </a:r>
              <a:r>
                <a:rPr lang="en-US" altLang="ko-KR" sz="1400" b="1" dirty="0" smtClean="0">
                  <a:latin typeface="나눔손글씨 펜" pitchFamily="66" charset="-127"/>
                  <a:ea typeface="나눔손글씨 펜" pitchFamily="66" charset="-127"/>
                </a:rPr>
                <a:t>?</a:t>
              </a:r>
              <a:endParaRPr lang="en-US" altLang="ko-KR" sz="1400" b="1" dirty="0">
                <a:latin typeface="나눔손글씨 펜" pitchFamily="66" charset="-127"/>
                <a:ea typeface="나눔손글씨 펜" pitchFamily="66" charset="-127"/>
              </a:endParaRPr>
            </a:p>
          </p:txBody>
        </p:sp>
      </p:grpSp>
      <p:cxnSp>
        <p:nvCxnSpPr>
          <p:cNvPr id="58" name="구부러진 연결선 57"/>
          <p:cNvCxnSpPr>
            <a:stCxn id="37" idx="2"/>
          </p:cNvCxnSpPr>
          <p:nvPr/>
        </p:nvCxnSpPr>
        <p:spPr>
          <a:xfrm rot="16200000" flipH="1">
            <a:off x="5670973" y="4551045"/>
            <a:ext cx="486345" cy="471949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62"/>
          <p:cNvGrpSpPr/>
          <p:nvPr/>
        </p:nvGrpSpPr>
        <p:grpSpPr>
          <a:xfrm rot="1433347">
            <a:off x="5805605" y="491015"/>
            <a:ext cx="2024124" cy="1910503"/>
            <a:chOff x="3062258" y="736990"/>
            <a:chExt cx="2024124" cy="1910503"/>
          </a:xfrm>
        </p:grpSpPr>
        <p:pic>
          <p:nvPicPr>
            <p:cNvPr id="64" name="Picture 34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20850399">
              <a:off x="3062258" y="736990"/>
              <a:ext cx="2024124" cy="19105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5" name="TextBox 76"/>
            <p:cNvSpPr txBox="1">
              <a:spLocks noChangeArrowheads="1"/>
            </p:cNvSpPr>
            <p:nvPr/>
          </p:nvSpPr>
          <p:spPr bwMode="auto">
            <a:xfrm rot="20383412">
              <a:off x="3181467" y="1110834"/>
              <a:ext cx="1799460" cy="1384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buClr>
                  <a:srgbClr val="927969"/>
                </a:buClr>
                <a:tabLst>
                  <a:tab pos="630238" algn="l"/>
                </a:tabLst>
              </a:pPr>
              <a:r>
                <a:rPr lang="ko-KR" altLang="en-US" sz="1400" b="1" dirty="0" smtClean="0">
                  <a:latin typeface="나눔손글씨 펜" pitchFamily="66" charset="-127"/>
                  <a:ea typeface="나눔손글씨 펜" pitchFamily="66" charset="-127"/>
                </a:rPr>
                <a:t>회원가입 시 </a:t>
              </a:r>
              <a:endParaRPr lang="en-US" altLang="ko-KR" sz="1400" b="1" dirty="0" smtClean="0">
                <a:latin typeface="나눔손글씨 펜" pitchFamily="66" charset="-127"/>
                <a:ea typeface="나눔손글씨 펜" pitchFamily="66" charset="-127"/>
              </a:endParaRPr>
            </a:p>
            <a:p>
              <a:pPr algn="ctr">
                <a:buClr>
                  <a:srgbClr val="927969"/>
                </a:buClr>
                <a:tabLst>
                  <a:tab pos="630238" algn="l"/>
                </a:tabLst>
              </a:pPr>
              <a:r>
                <a:rPr lang="ko-KR" altLang="en-US" sz="1400" b="1" dirty="0" smtClean="0">
                  <a:latin typeface="나눔손글씨 펜" pitchFamily="66" charset="-127"/>
                  <a:ea typeface="나눔손글씨 펜" pitchFamily="66" charset="-127"/>
                </a:rPr>
                <a:t>취미</a:t>
              </a:r>
              <a:r>
                <a:rPr lang="en-US" altLang="ko-KR" sz="1400" b="1" dirty="0" smtClean="0">
                  <a:latin typeface="나눔손글씨 펜" pitchFamily="66" charset="-127"/>
                  <a:ea typeface="나눔손글씨 펜" pitchFamily="66" charset="-127"/>
                </a:rPr>
                <a:t>, </a:t>
              </a:r>
              <a:r>
                <a:rPr lang="ko-KR" altLang="en-US" sz="1400" b="1" dirty="0" err="1" smtClean="0">
                  <a:latin typeface="나눔손글씨 펜" pitchFamily="66" charset="-127"/>
                  <a:ea typeface="나눔손글씨 펜" pitchFamily="66" charset="-127"/>
                </a:rPr>
                <a:t>자녀수</a:t>
              </a:r>
              <a:r>
                <a:rPr lang="en-US" altLang="ko-KR" sz="1400" b="1" dirty="0" smtClean="0">
                  <a:latin typeface="나눔손글씨 펜" pitchFamily="66" charset="-127"/>
                  <a:ea typeface="나눔손글씨 펜" pitchFamily="66" charset="-127"/>
                </a:rPr>
                <a:t>, </a:t>
              </a:r>
              <a:r>
                <a:rPr lang="ko-KR" altLang="en-US" sz="1400" b="1" dirty="0" smtClean="0">
                  <a:latin typeface="나눔손글씨 펜" pitchFamily="66" charset="-127"/>
                  <a:ea typeface="나눔손글씨 펜" pitchFamily="66" charset="-127"/>
                </a:rPr>
                <a:t>직업</a:t>
              </a:r>
              <a:r>
                <a:rPr lang="en-US" altLang="ko-KR" sz="1400" b="1" dirty="0" smtClean="0">
                  <a:latin typeface="나눔손글씨 펜" pitchFamily="66" charset="-127"/>
                  <a:ea typeface="나눔손글씨 펜" pitchFamily="66" charset="-127"/>
                </a:rPr>
                <a:t>, </a:t>
              </a:r>
              <a:r>
                <a:rPr lang="ko-KR" altLang="en-US" sz="1400" b="1" dirty="0" smtClean="0">
                  <a:latin typeface="나눔손글씨 펜" pitchFamily="66" charset="-127"/>
                  <a:ea typeface="나눔손글씨 펜" pitchFamily="66" charset="-127"/>
                </a:rPr>
                <a:t>나이</a:t>
              </a:r>
              <a:r>
                <a:rPr lang="en-US" altLang="ko-KR" sz="1400" b="1" dirty="0" smtClean="0">
                  <a:latin typeface="나눔손글씨 펜" pitchFamily="66" charset="-127"/>
                  <a:ea typeface="나눔손글씨 펜" pitchFamily="66" charset="-127"/>
                </a:rPr>
                <a:t>, </a:t>
              </a:r>
              <a:r>
                <a:rPr lang="ko-KR" altLang="en-US" sz="1400" b="1" dirty="0" smtClean="0">
                  <a:latin typeface="나눔손글씨 펜" pitchFamily="66" charset="-127"/>
                  <a:ea typeface="나눔손글씨 펜" pitchFamily="66" charset="-127"/>
                </a:rPr>
                <a:t>국적 등 어떠한 정보를 통해 신규고객에게 추천이 가능한가</a:t>
              </a:r>
              <a:r>
                <a:rPr lang="en-US" altLang="ko-KR" sz="1400" b="1" dirty="0" smtClean="0">
                  <a:latin typeface="나눔손글씨 펜" pitchFamily="66" charset="-127"/>
                  <a:ea typeface="나눔손글씨 펜" pitchFamily="66" charset="-127"/>
                </a:rPr>
                <a:t>?</a:t>
              </a:r>
              <a:endParaRPr lang="en-US" altLang="ko-KR" sz="1400" b="1" dirty="0">
                <a:latin typeface="나눔손글씨 펜" pitchFamily="66" charset="-127"/>
                <a:ea typeface="나눔손글씨 펜" pitchFamily="66" charset="-127"/>
              </a:endParaRPr>
            </a:p>
          </p:txBody>
        </p:sp>
      </p:grpSp>
      <p:cxnSp>
        <p:nvCxnSpPr>
          <p:cNvPr id="61" name="구부러진 연결선 60"/>
          <p:cNvCxnSpPr>
            <a:stCxn id="35" idx="0"/>
            <a:endCxn id="65" idx="2"/>
          </p:cNvCxnSpPr>
          <p:nvPr/>
        </p:nvCxnSpPr>
        <p:spPr>
          <a:xfrm rot="5400000" flipH="1" flipV="1">
            <a:off x="5854515" y="2070122"/>
            <a:ext cx="709193" cy="1052442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그룹 67"/>
          <p:cNvGrpSpPr/>
          <p:nvPr/>
        </p:nvGrpSpPr>
        <p:grpSpPr>
          <a:xfrm rot="2767820">
            <a:off x="7142508" y="3110656"/>
            <a:ext cx="2024124" cy="1910503"/>
            <a:chOff x="3062258" y="736990"/>
            <a:chExt cx="2024124" cy="1910503"/>
          </a:xfrm>
        </p:grpSpPr>
        <p:pic>
          <p:nvPicPr>
            <p:cNvPr id="69" name="Picture 34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20850399">
              <a:off x="3062258" y="736990"/>
              <a:ext cx="2024124" cy="19105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0" name="TextBox 76"/>
            <p:cNvSpPr txBox="1">
              <a:spLocks noChangeArrowheads="1"/>
            </p:cNvSpPr>
            <p:nvPr/>
          </p:nvSpPr>
          <p:spPr bwMode="auto">
            <a:xfrm rot="20383412">
              <a:off x="3181467" y="1218556"/>
              <a:ext cx="1799460" cy="11695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buClr>
                  <a:srgbClr val="927969"/>
                </a:buClr>
                <a:tabLst>
                  <a:tab pos="630238" algn="l"/>
                </a:tabLst>
              </a:pPr>
              <a:r>
                <a:rPr lang="ko-KR" altLang="en-US" sz="1400" b="1" dirty="0" smtClean="0">
                  <a:latin typeface="나눔손글씨 펜" pitchFamily="66" charset="-127"/>
                  <a:ea typeface="나눔손글씨 펜" pitchFamily="66" charset="-127"/>
                </a:rPr>
                <a:t>추천하는 숙소의 거리가 짧을수록 만족도가 높은가</a:t>
              </a:r>
              <a:r>
                <a:rPr lang="en-US" altLang="ko-KR" sz="1400" b="1" dirty="0" smtClean="0">
                  <a:latin typeface="나눔손글씨 펜" pitchFamily="66" charset="-127"/>
                  <a:ea typeface="나눔손글씨 펜" pitchFamily="66" charset="-127"/>
                </a:rPr>
                <a:t>? </a:t>
              </a:r>
              <a:r>
                <a:rPr lang="ko-KR" altLang="en-US" sz="1400" b="1" dirty="0" smtClean="0">
                  <a:latin typeface="나눔손글씨 펜" pitchFamily="66" charset="-127"/>
                  <a:ea typeface="나눔손글씨 펜" pitchFamily="66" charset="-127"/>
                </a:rPr>
                <a:t>첫 여행지의 </a:t>
              </a:r>
              <a:r>
                <a:rPr lang="ko-KR" altLang="en-US" sz="1400" b="1" dirty="0" err="1" smtClean="0">
                  <a:latin typeface="나눔손글씨 펜" pitchFamily="66" charset="-127"/>
                  <a:ea typeface="나눔손글씨 펜" pitchFamily="66" charset="-127"/>
                </a:rPr>
                <a:t>거리별</a:t>
              </a:r>
              <a:r>
                <a:rPr lang="ko-KR" altLang="en-US" sz="1400" b="1" dirty="0" smtClean="0">
                  <a:latin typeface="나눔손글씨 펜" pitchFamily="66" charset="-127"/>
                  <a:ea typeface="나눔손글씨 펜" pitchFamily="66" charset="-127"/>
                </a:rPr>
                <a:t> 만족도가 어떻게 되는가</a:t>
              </a:r>
              <a:r>
                <a:rPr lang="en-US" altLang="ko-KR" sz="1400" b="1" dirty="0" smtClean="0">
                  <a:latin typeface="나눔손글씨 펜" pitchFamily="66" charset="-127"/>
                  <a:ea typeface="나눔손글씨 펜" pitchFamily="66" charset="-127"/>
                </a:rPr>
                <a:t>?</a:t>
              </a:r>
              <a:endParaRPr lang="en-US" altLang="ko-KR" sz="1400" b="1" dirty="0">
                <a:latin typeface="나눔손글씨 펜" pitchFamily="66" charset="-127"/>
                <a:ea typeface="나눔손글씨 펜" pitchFamily="66" charset="-127"/>
              </a:endParaRPr>
            </a:p>
          </p:txBody>
        </p:sp>
      </p:grpSp>
      <p:cxnSp>
        <p:nvCxnSpPr>
          <p:cNvPr id="75" name="구부러진 연결선 74"/>
          <p:cNvCxnSpPr>
            <a:stCxn id="54" idx="3"/>
            <a:endCxn id="70" idx="1"/>
          </p:cNvCxnSpPr>
          <p:nvPr/>
        </p:nvCxnSpPr>
        <p:spPr>
          <a:xfrm>
            <a:off x="7178355" y="3172733"/>
            <a:ext cx="91218" cy="582768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/>
          <p:cNvGrpSpPr/>
          <p:nvPr/>
        </p:nvGrpSpPr>
        <p:grpSpPr>
          <a:xfrm>
            <a:off x="3744361" y="549616"/>
            <a:ext cx="2302834" cy="1624817"/>
            <a:chOff x="2260630" y="3035989"/>
            <a:chExt cx="2302834" cy="1624817"/>
          </a:xfrm>
        </p:grpSpPr>
        <p:pic>
          <p:nvPicPr>
            <p:cNvPr id="83" name="Picture 7"/>
            <p:cNvPicPr>
              <a:picLocks noChangeAspect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 rot="21195515">
              <a:off x="2260630" y="3035989"/>
              <a:ext cx="2302834" cy="16248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4" name="TextBox 76"/>
            <p:cNvSpPr txBox="1">
              <a:spLocks noChangeArrowheads="1"/>
            </p:cNvSpPr>
            <p:nvPr/>
          </p:nvSpPr>
          <p:spPr bwMode="auto">
            <a:xfrm rot="21195515">
              <a:off x="2474716" y="3282407"/>
              <a:ext cx="1799460" cy="1077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buClr>
                  <a:srgbClr val="927969"/>
                </a:buClr>
                <a:tabLst>
                  <a:tab pos="630238" algn="l"/>
                </a:tabLst>
              </a:pPr>
              <a:r>
                <a:rPr lang="ko-KR" altLang="en-US" sz="1600" b="1" dirty="0" smtClean="0">
                  <a:latin typeface="나눔손글씨 펜" pitchFamily="66" charset="-127"/>
                  <a:ea typeface="나눔손글씨 펜" pitchFamily="66" charset="-127"/>
                </a:rPr>
                <a:t>신규 고객의 </a:t>
              </a:r>
              <a:endParaRPr lang="en-US" altLang="ko-KR" sz="1600" b="1" dirty="0" smtClean="0">
                <a:latin typeface="나눔손글씨 펜" pitchFamily="66" charset="-127"/>
                <a:ea typeface="나눔손글씨 펜" pitchFamily="66" charset="-127"/>
              </a:endParaRPr>
            </a:p>
            <a:p>
              <a:pPr algn="ctr">
                <a:buClr>
                  <a:srgbClr val="927969"/>
                </a:buClr>
                <a:tabLst>
                  <a:tab pos="630238" algn="l"/>
                </a:tabLst>
              </a:pPr>
              <a:r>
                <a:rPr lang="ko-KR" altLang="en-US" sz="1600" b="1" dirty="0" err="1" smtClean="0">
                  <a:latin typeface="나눔손글씨 펜" pitchFamily="66" charset="-127"/>
                  <a:ea typeface="나눔손글씨 펜" pitchFamily="66" charset="-127"/>
                </a:rPr>
                <a:t>첫여행지</a:t>
              </a:r>
              <a:r>
                <a:rPr lang="ko-KR" altLang="en-US" sz="1600" b="1" dirty="0" smtClean="0">
                  <a:latin typeface="나눔손글씨 펜" pitchFamily="66" charset="-127"/>
                  <a:ea typeface="나눔손글씨 펜" pitchFamily="66" charset="-127"/>
                </a:rPr>
                <a:t> 숙소에 대한 만족도 </a:t>
              </a:r>
              <a:endParaRPr lang="en-US" altLang="ko-KR" sz="1600" b="1" dirty="0" smtClean="0">
                <a:latin typeface="나눔손글씨 펜" pitchFamily="66" charset="-127"/>
                <a:ea typeface="나눔손글씨 펜" pitchFamily="66" charset="-127"/>
              </a:endParaRPr>
            </a:p>
            <a:p>
              <a:pPr algn="ctr">
                <a:buClr>
                  <a:srgbClr val="927969"/>
                </a:buClr>
                <a:tabLst>
                  <a:tab pos="630238" algn="l"/>
                </a:tabLst>
              </a:pPr>
              <a:r>
                <a:rPr lang="ko-KR" altLang="en-US" sz="1600" b="1" dirty="0" smtClean="0">
                  <a:latin typeface="나눔손글씨 펜" pitchFamily="66" charset="-127"/>
                  <a:ea typeface="나눔손글씨 펜" pitchFamily="66" charset="-127"/>
                </a:rPr>
                <a:t>점수는</a:t>
              </a:r>
              <a:r>
                <a:rPr lang="en-US" altLang="ko-KR" sz="1600" b="1" dirty="0" smtClean="0">
                  <a:latin typeface="나눔손글씨 펜" pitchFamily="66" charset="-127"/>
                  <a:ea typeface="나눔손글씨 펜" pitchFamily="66" charset="-127"/>
                </a:rPr>
                <a:t>?</a:t>
              </a:r>
              <a:endParaRPr lang="en-US" altLang="ko-KR" sz="1600" b="1" dirty="0">
                <a:latin typeface="나눔손글씨 펜" pitchFamily="66" charset="-127"/>
                <a:ea typeface="나눔손글씨 펜" pitchFamily="66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267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의사결정 요소 모형화</a:t>
            </a:r>
          </a:p>
        </p:txBody>
      </p:sp>
      <p:sp>
        <p:nvSpPr>
          <p:cNvPr id="36" name="Rectangle 107"/>
          <p:cNvSpPr/>
          <p:nvPr/>
        </p:nvSpPr>
        <p:spPr>
          <a:xfrm>
            <a:off x="1541817" y="5208233"/>
            <a:ext cx="795491" cy="569912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ko-KR" altLang="en-US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의사결정</a:t>
            </a:r>
            <a:r>
              <a:rPr kumimoji="0" lang="en-US" altLang="ko-KR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kumimoji="0" lang="en-US" altLang="ko-KR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kumimoji="0" lang="ko-KR" altLang="en-US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활동</a:t>
            </a:r>
            <a:endParaRPr kumimoji="0" lang="en-US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Oval 108"/>
          <p:cNvSpPr/>
          <p:nvPr/>
        </p:nvSpPr>
        <p:spPr>
          <a:xfrm>
            <a:off x="2420621" y="5181245"/>
            <a:ext cx="897231" cy="622300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분석</a:t>
            </a:r>
            <a:r>
              <a:rPr kumimoji="0"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kumimoji="0" lang="en-US" altLang="ko-KR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kumimoji="0" lang="ko-KR" altLang="en-US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컨텍스트</a:t>
            </a:r>
            <a:endParaRPr kumimoji="0" lang="en-US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Hexagon 109"/>
          <p:cNvSpPr/>
          <p:nvPr/>
        </p:nvSpPr>
        <p:spPr>
          <a:xfrm>
            <a:off x="796150" y="5208233"/>
            <a:ext cx="662354" cy="569912"/>
          </a:xfrm>
          <a:prstGeom prst="hexagon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ko-KR" altLang="en-US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추구하는</a:t>
            </a:r>
            <a:r>
              <a:rPr kumimoji="0" lang="en-US" altLang="ko-KR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kumimoji="0" lang="en-US" altLang="ko-KR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kumimoji="0" lang="ko-KR" altLang="en-US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가치</a:t>
            </a:r>
            <a:endParaRPr kumimoji="0" lang="en-US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Rectangle 110"/>
          <p:cNvSpPr/>
          <p:nvPr/>
        </p:nvSpPr>
        <p:spPr>
          <a:xfrm>
            <a:off x="675546" y="4963775"/>
            <a:ext cx="3722077" cy="1081087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dot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200" kern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66"/>
          <p:cNvSpPr txBox="1">
            <a:spLocks noChangeArrowheads="1"/>
          </p:cNvSpPr>
          <p:nvPr/>
        </p:nvSpPr>
        <p:spPr bwMode="auto">
          <a:xfrm>
            <a:off x="801534" y="4747862"/>
            <a:ext cx="1124026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27969"/>
              </a:buClr>
              <a:tabLst>
                <a:tab pos="630238" algn="l"/>
              </a:tabLst>
            </a:pPr>
            <a:r>
              <a:rPr kumimoji="1" lang="en-US" altLang="ko-KR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kumimoji="1" lang="ko-KR" altLang="en-US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표기방식 </a:t>
            </a:r>
            <a:r>
              <a:rPr kumimoji="1" lang="en-US" altLang="ko-KR" sz="12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43" name="Oval 120"/>
          <p:cNvSpPr/>
          <p:nvPr/>
        </p:nvSpPr>
        <p:spPr>
          <a:xfrm>
            <a:off x="3401165" y="5181245"/>
            <a:ext cx="897231" cy="622300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 anchor="ctr"/>
          <a:lstStyle/>
          <a:p>
            <a:pPr algn="ctr">
              <a:defRPr/>
            </a:pPr>
            <a:r>
              <a:rPr lang="ko-KR" altLang="en-US" sz="1200" b="1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Malgun Gothic"/>
              </a:rPr>
              <a:t>분석</a:t>
            </a:r>
            <a:r>
              <a:rPr lang="en-US" altLang="ko-KR" sz="1200" b="1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Malgun Gothic"/>
              </a:rPr>
              <a:t/>
            </a:r>
            <a:br>
              <a:rPr lang="en-US" altLang="ko-KR" sz="1200" b="1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Malgun Gothic"/>
              </a:rPr>
            </a:br>
            <a:r>
              <a:rPr lang="ko-KR" altLang="en-US" sz="1200" b="1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Malgun Gothic"/>
              </a:rPr>
              <a:t>컨텍스트</a:t>
            </a:r>
            <a:endParaRPr lang="en-US" altLang="ko-KR" sz="1200" b="1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Malgun Gothic"/>
            </a:endParaRPr>
          </a:p>
        </p:txBody>
      </p:sp>
      <p:sp>
        <p:nvSpPr>
          <p:cNvPr id="52" name="Hexagon 3"/>
          <p:cNvSpPr/>
          <p:nvPr/>
        </p:nvSpPr>
        <p:spPr>
          <a:xfrm>
            <a:off x="66260" y="3022490"/>
            <a:ext cx="1259640" cy="820738"/>
          </a:xfrm>
          <a:prstGeom prst="hexagon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lnSpc>
                <a:spcPct val="120000"/>
              </a:lnSpc>
              <a:defRPr/>
            </a:pP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신규 고객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가입자 증가 및 </a:t>
            </a:r>
            <a:r>
              <a:rPr lang="ko-KR" altLang="en-US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이탈율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감소</a:t>
            </a: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Rectangle 1"/>
          <p:cNvSpPr/>
          <p:nvPr/>
        </p:nvSpPr>
        <p:spPr>
          <a:xfrm>
            <a:off x="1500685" y="3022490"/>
            <a:ext cx="1122362" cy="820738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lvl="0" algn="ctr">
              <a:lnSpc>
                <a:spcPct val="120000"/>
              </a:lnSpc>
              <a:defRPr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신규 고객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만족도 증가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Oval 2"/>
          <p:cNvSpPr/>
          <p:nvPr/>
        </p:nvSpPr>
        <p:spPr>
          <a:xfrm>
            <a:off x="2817069" y="2941738"/>
            <a:ext cx="1186812" cy="938796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12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Malgun Gothic"/>
              </a:rPr>
              <a:t>추천 여행지 숙소 만족도 </a:t>
            </a:r>
            <a:r>
              <a:rPr lang="en-US" altLang="ko-KR" sz="12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Malgun Gothic"/>
              </a:rPr>
              <a:t/>
            </a:r>
            <a:br>
              <a:rPr lang="en-US" altLang="ko-KR" sz="12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Malgun Gothic"/>
              </a:rPr>
            </a:br>
            <a:r>
              <a:rPr lang="ko-KR" altLang="en-US" sz="12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Malgun Gothic"/>
              </a:rPr>
              <a:t>지수화</a:t>
            </a:r>
            <a:endParaRPr lang="ko-KR" altLang="en-US" sz="12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Malgun Gothic"/>
            </a:endParaRPr>
          </a:p>
        </p:txBody>
      </p:sp>
      <p:sp>
        <p:nvSpPr>
          <p:cNvPr id="56" name="Oval 2"/>
          <p:cNvSpPr/>
          <p:nvPr/>
        </p:nvSpPr>
        <p:spPr>
          <a:xfrm>
            <a:off x="4489069" y="3346034"/>
            <a:ext cx="991800" cy="801069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 anchor="ctr"/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1200" b="1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Malgun Gothic"/>
              </a:rPr>
              <a:t>거리별</a:t>
            </a:r>
            <a:r>
              <a:rPr lang="ko-KR" altLang="en-US" sz="12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Malgun Gothic"/>
              </a:rPr>
              <a:t> 특성</a:t>
            </a:r>
            <a:endParaRPr lang="ko-KR" altLang="en-US" sz="1200" b="1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Malgun Gothic"/>
            </a:endParaRPr>
          </a:p>
        </p:txBody>
      </p:sp>
      <p:sp>
        <p:nvSpPr>
          <p:cNvPr id="57" name="Oval 2"/>
          <p:cNvSpPr/>
          <p:nvPr/>
        </p:nvSpPr>
        <p:spPr>
          <a:xfrm>
            <a:off x="4489069" y="1823907"/>
            <a:ext cx="991800" cy="801069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 anchor="ctr"/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12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Malgun Gothic"/>
              </a:rPr>
              <a:t>신규고객 특성</a:t>
            </a:r>
            <a:endParaRPr lang="ko-KR" altLang="en-US" sz="1200" b="1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Malgun Gothic"/>
            </a:endParaRPr>
          </a:p>
        </p:txBody>
      </p:sp>
      <p:sp>
        <p:nvSpPr>
          <p:cNvPr id="58" name="Oval 2"/>
          <p:cNvSpPr/>
          <p:nvPr/>
        </p:nvSpPr>
        <p:spPr>
          <a:xfrm>
            <a:off x="4489069" y="4524291"/>
            <a:ext cx="991800" cy="801069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 anchor="ctr"/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12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Malgun Gothic"/>
              </a:rPr>
              <a:t>숙소지 </a:t>
            </a:r>
            <a:r>
              <a:rPr lang="ko-KR" altLang="en-US" sz="12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Malgun Gothic"/>
              </a:rPr>
              <a:t>특성</a:t>
            </a:r>
            <a:endParaRPr lang="ko-KR" altLang="en-US" sz="1200" b="1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Malgun Gothic"/>
            </a:endParaRPr>
          </a:p>
        </p:txBody>
      </p:sp>
      <p:cxnSp>
        <p:nvCxnSpPr>
          <p:cNvPr id="59" name="Straight Arrow Connector 55"/>
          <p:cNvCxnSpPr>
            <a:stCxn id="57" idx="2"/>
            <a:endCxn id="54" idx="6"/>
          </p:cNvCxnSpPr>
          <p:nvPr/>
        </p:nvCxnSpPr>
        <p:spPr>
          <a:xfrm flipH="1">
            <a:off x="4003881" y="2224442"/>
            <a:ext cx="485188" cy="1186694"/>
          </a:xfrm>
          <a:prstGeom prst="straightConnector1">
            <a:avLst/>
          </a:prstGeom>
          <a:ln w="19050" cmpd="sng">
            <a:solidFill>
              <a:srgbClr val="80808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55"/>
          <p:cNvCxnSpPr>
            <a:stCxn id="56" idx="2"/>
            <a:endCxn id="54" idx="6"/>
          </p:cNvCxnSpPr>
          <p:nvPr/>
        </p:nvCxnSpPr>
        <p:spPr>
          <a:xfrm flipH="1" flipV="1">
            <a:off x="4003881" y="3411136"/>
            <a:ext cx="485188" cy="335433"/>
          </a:xfrm>
          <a:prstGeom prst="straightConnector1">
            <a:avLst/>
          </a:prstGeom>
          <a:ln w="19050" cmpd="sng">
            <a:solidFill>
              <a:srgbClr val="80808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55"/>
          <p:cNvCxnSpPr>
            <a:stCxn id="58" idx="2"/>
            <a:endCxn id="54" idx="6"/>
          </p:cNvCxnSpPr>
          <p:nvPr/>
        </p:nvCxnSpPr>
        <p:spPr>
          <a:xfrm flipH="1" flipV="1">
            <a:off x="4003881" y="3411136"/>
            <a:ext cx="485188" cy="1513690"/>
          </a:xfrm>
          <a:prstGeom prst="straightConnector1">
            <a:avLst/>
          </a:prstGeom>
          <a:ln w="19050" cmpd="sng">
            <a:solidFill>
              <a:srgbClr val="80808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Oval 2"/>
          <p:cNvSpPr/>
          <p:nvPr/>
        </p:nvSpPr>
        <p:spPr>
          <a:xfrm>
            <a:off x="6632328" y="1329822"/>
            <a:ext cx="1262545" cy="1019748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 anchor="ctr"/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12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Malgun Gothic"/>
              </a:rPr>
              <a:t>회원가입</a:t>
            </a:r>
            <a:endParaRPr lang="en-US" altLang="ko-KR" sz="1200" b="1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Malgun Gothic"/>
            </a:endParaRPr>
          </a:p>
          <a:p>
            <a:pPr algn="ctr">
              <a:lnSpc>
                <a:spcPct val="120000"/>
              </a:lnSpc>
              <a:defRPr/>
            </a:pPr>
            <a:r>
              <a:rPr lang="ko-KR" altLang="en-US" sz="12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Malgun Gothic"/>
              </a:rPr>
              <a:t>홈페이지</a:t>
            </a:r>
            <a:endParaRPr lang="ko-KR" altLang="en-US" sz="1200" b="1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Malgun Gothic"/>
            </a:endParaRPr>
          </a:p>
        </p:txBody>
      </p:sp>
      <p:sp>
        <p:nvSpPr>
          <p:cNvPr id="74" name="Oval 2"/>
          <p:cNvSpPr/>
          <p:nvPr/>
        </p:nvSpPr>
        <p:spPr>
          <a:xfrm>
            <a:off x="6632328" y="2564603"/>
            <a:ext cx="1262545" cy="1019748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 anchor="ctr"/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12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Malgun Gothic"/>
              </a:rPr>
              <a:t>추천숙소</a:t>
            </a:r>
            <a:endParaRPr lang="en-US" altLang="ko-KR" sz="1200" b="1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Malgun Gothic"/>
            </a:endParaRPr>
          </a:p>
          <a:p>
            <a:pPr algn="ctr">
              <a:lnSpc>
                <a:spcPct val="120000"/>
              </a:lnSpc>
              <a:defRPr/>
            </a:pPr>
            <a:r>
              <a:rPr lang="ko-KR" altLang="en-US" sz="12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Malgun Gothic"/>
              </a:rPr>
              <a:t>거리</a:t>
            </a:r>
            <a:endParaRPr lang="ko-KR" altLang="en-US" sz="1200" b="1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Malgun Gothic"/>
            </a:endParaRPr>
          </a:p>
        </p:txBody>
      </p:sp>
      <p:sp>
        <p:nvSpPr>
          <p:cNvPr id="75" name="Oval 2"/>
          <p:cNvSpPr/>
          <p:nvPr/>
        </p:nvSpPr>
        <p:spPr>
          <a:xfrm>
            <a:off x="6628427" y="5117194"/>
            <a:ext cx="1262545" cy="1019748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 anchor="ctr"/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1200" b="1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Malgun Gothic"/>
              </a:rPr>
              <a:t>첫여행</a:t>
            </a:r>
            <a:endParaRPr lang="en-US" altLang="ko-KR" sz="1200" b="1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Malgun Gothic"/>
            </a:endParaRPr>
          </a:p>
          <a:p>
            <a:pPr algn="ctr">
              <a:lnSpc>
                <a:spcPct val="120000"/>
              </a:lnSpc>
              <a:defRPr/>
            </a:pPr>
            <a:r>
              <a:rPr lang="ko-KR" altLang="en-US" sz="12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Malgun Gothic"/>
              </a:rPr>
              <a:t>숙소지</a:t>
            </a:r>
            <a:endParaRPr lang="ko-KR" altLang="en-US" sz="1200" b="1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Malgun Gothic"/>
            </a:endParaRPr>
          </a:p>
        </p:txBody>
      </p:sp>
      <p:sp>
        <p:nvSpPr>
          <p:cNvPr id="77" name="Oval 2"/>
          <p:cNvSpPr/>
          <p:nvPr/>
        </p:nvSpPr>
        <p:spPr>
          <a:xfrm>
            <a:off x="6632328" y="3799384"/>
            <a:ext cx="1262545" cy="1019748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 anchor="ctr"/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1200" b="1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Malgun Gothic"/>
              </a:rPr>
              <a:t>카테고리별</a:t>
            </a:r>
            <a:r>
              <a:rPr lang="ko-KR" altLang="en-US" sz="12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Malgun Gothic"/>
              </a:rPr>
              <a:t> 숙소지</a:t>
            </a:r>
            <a:endParaRPr lang="ko-KR" altLang="en-US" sz="1200" b="1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Malgun Gothic"/>
            </a:endParaRPr>
          </a:p>
        </p:txBody>
      </p:sp>
      <p:cxnSp>
        <p:nvCxnSpPr>
          <p:cNvPr id="81" name="Straight Arrow Connector 55"/>
          <p:cNvCxnSpPr>
            <a:stCxn id="73" idx="2"/>
            <a:endCxn id="57" idx="6"/>
          </p:cNvCxnSpPr>
          <p:nvPr/>
        </p:nvCxnSpPr>
        <p:spPr>
          <a:xfrm flipH="1">
            <a:off x="5480869" y="1839696"/>
            <a:ext cx="1151459" cy="384746"/>
          </a:xfrm>
          <a:prstGeom prst="straightConnector1">
            <a:avLst/>
          </a:prstGeom>
          <a:ln w="19050" cmpd="sng">
            <a:solidFill>
              <a:srgbClr val="80808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55"/>
          <p:cNvCxnSpPr>
            <a:stCxn id="74" idx="2"/>
            <a:endCxn id="56" idx="6"/>
          </p:cNvCxnSpPr>
          <p:nvPr/>
        </p:nvCxnSpPr>
        <p:spPr>
          <a:xfrm flipH="1">
            <a:off x="5480869" y="3074477"/>
            <a:ext cx="1151459" cy="672092"/>
          </a:xfrm>
          <a:prstGeom prst="straightConnector1">
            <a:avLst/>
          </a:prstGeom>
          <a:ln w="19050" cmpd="sng">
            <a:solidFill>
              <a:srgbClr val="80808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55"/>
          <p:cNvCxnSpPr>
            <a:stCxn id="77" idx="2"/>
            <a:endCxn id="58" idx="6"/>
          </p:cNvCxnSpPr>
          <p:nvPr/>
        </p:nvCxnSpPr>
        <p:spPr>
          <a:xfrm flipH="1">
            <a:off x="5480869" y="4309258"/>
            <a:ext cx="1151459" cy="615568"/>
          </a:xfrm>
          <a:prstGeom prst="straightConnector1">
            <a:avLst/>
          </a:prstGeom>
          <a:ln w="19050" cmpd="sng">
            <a:solidFill>
              <a:srgbClr val="80808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55"/>
          <p:cNvCxnSpPr>
            <a:stCxn id="54" idx="2"/>
            <a:endCxn id="53" idx="3"/>
          </p:cNvCxnSpPr>
          <p:nvPr/>
        </p:nvCxnSpPr>
        <p:spPr>
          <a:xfrm flipH="1">
            <a:off x="2623047" y="3411136"/>
            <a:ext cx="194022" cy="21723"/>
          </a:xfrm>
          <a:prstGeom prst="straightConnector1">
            <a:avLst/>
          </a:prstGeom>
          <a:ln w="19050" cmpd="sng">
            <a:solidFill>
              <a:srgbClr val="80808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55"/>
          <p:cNvCxnSpPr>
            <a:stCxn id="53" idx="1"/>
            <a:endCxn id="52" idx="0"/>
          </p:cNvCxnSpPr>
          <p:nvPr/>
        </p:nvCxnSpPr>
        <p:spPr>
          <a:xfrm flipH="1">
            <a:off x="1325900" y="3432859"/>
            <a:ext cx="174785" cy="0"/>
          </a:xfrm>
          <a:prstGeom prst="straightConnector1">
            <a:avLst/>
          </a:prstGeom>
          <a:ln w="19050" cmpd="sng">
            <a:solidFill>
              <a:srgbClr val="80808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TextBox 67"/>
          <p:cNvSpPr txBox="1">
            <a:spLocks noChangeArrowheads="1"/>
          </p:cNvSpPr>
          <p:nvPr/>
        </p:nvSpPr>
        <p:spPr bwMode="auto">
          <a:xfrm>
            <a:off x="1020021" y="2121275"/>
            <a:ext cx="1271502" cy="572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927969"/>
              </a:buClr>
              <a:tabLst>
                <a:tab pos="630238" algn="l"/>
              </a:tabLst>
            </a:pPr>
            <a:r>
              <a:rPr kumimoji="1" lang="ko-KR" altLang="en-US" sz="1200" i="1" u="sng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첫 여행지 추천 </a:t>
            </a:r>
            <a:endParaRPr kumimoji="1" lang="en-US" altLang="ko-KR" sz="1200" i="1" u="sng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927969"/>
              </a:buClr>
              <a:tabLst>
                <a:tab pos="630238" algn="l"/>
              </a:tabLst>
            </a:pPr>
            <a:r>
              <a:rPr kumimoji="1" lang="ko-KR" altLang="en-US" sz="1200" i="1" u="sng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숙소</a:t>
            </a:r>
            <a:r>
              <a:rPr kumimoji="1" lang="en-US" altLang="ko-KR" sz="1200" i="1" u="sng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200" i="1" u="sng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분석 예측</a:t>
            </a:r>
            <a:endParaRPr kumimoji="1" lang="en-US" altLang="ko-KR" sz="1200" i="1" u="sng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1" name="Straight Arrow Connector 55"/>
          <p:cNvCxnSpPr>
            <a:stCxn id="75" idx="2"/>
            <a:endCxn id="58" idx="6"/>
          </p:cNvCxnSpPr>
          <p:nvPr/>
        </p:nvCxnSpPr>
        <p:spPr>
          <a:xfrm flipH="1" flipV="1">
            <a:off x="5480869" y="4924826"/>
            <a:ext cx="1147558" cy="702242"/>
          </a:xfrm>
          <a:prstGeom prst="straightConnector1">
            <a:avLst/>
          </a:prstGeom>
          <a:ln w="19050" cmpd="sng">
            <a:solidFill>
              <a:srgbClr val="80808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7620227" y="4591773"/>
            <a:ext cx="1682288" cy="1885084"/>
            <a:chOff x="7491414" y="4870047"/>
            <a:chExt cx="1243704" cy="1163296"/>
          </a:xfrm>
        </p:grpSpPr>
        <p:pic>
          <p:nvPicPr>
            <p:cNvPr id="164" name="Picture 34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20850399">
              <a:off x="7491414" y="4870047"/>
              <a:ext cx="1243704" cy="1163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5" name="TextBox 67"/>
            <p:cNvSpPr txBox="1">
              <a:spLocks noChangeArrowheads="1"/>
            </p:cNvSpPr>
            <p:nvPr/>
          </p:nvSpPr>
          <p:spPr bwMode="auto">
            <a:xfrm rot="20850399">
              <a:off x="7581555" y="5266964"/>
              <a:ext cx="1063437" cy="498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927969"/>
                </a:buClr>
                <a:tabLst>
                  <a:tab pos="630238" algn="l"/>
                </a:tabLst>
              </a:pPr>
              <a:r>
                <a:rPr lang="ko-KR" altLang="en-US" sz="1200" b="1" dirty="0">
                  <a:latin typeface="나눔손글씨 펜" pitchFamily="66" charset="-127"/>
                  <a:ea typeface="나눔손글씨 펜" pitchFamily="66" charset="-127"/>
                </a:rPr>
                <a:t>기존고객의 첫 여행 숙소지가 숙소를 추천하는데 영향이 있는가</a:t>
              </a:r>
              <a:r>
                <a:rPr lang="en-US" altLang="ko-KR" sz="1200" b="1" dirty="0">
                  <a:latin typeface="나눔손글씨 펜" pitchFamily="66" charset="-127"/>
                  <a:ea typeface="나눔손글씨 펜" pitchFamily="66" charset="-127"/>
                </a:rPr>
                <a:t>?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927969"/>
                </a:buClr>
                <a:tabLst>
                  <a:tab pos="630238" algn="l"/>
                </a:tabLst>
              </a:pPr>
              <a:endParaRPr kumimoji="1"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5219431" y="-84575"/>
            <a:ext cx="1931189" cy="1978760"/>
            <a:chOff x="4541481" y="2424855"/>
            <a:chExt cx="1243704" cy="903108"/>
          </a:xfrm>
        </p:grpSpPr>
        <p:pic>
          <p:nvPicPr>
            <p:cNvPr id="172" name="Picture 34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20850399">
              <a:off x="4541481" y="2424855"/>
              <a:ext cx="1243704" cy="903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3" name="TextBox 67"/>
            <p:cNvSpPr txBox="1">
              <a:spLocks noChangeArrowheads="1"/>
            </p:cNvSpPr>
            <p:nvPr/>
          </p:nvSpPr>
          <p:spPr bwMode="auto">
            <a:xfrm rot="20850399">
              <a:off x="4603479" y="2727235"/>
              <a:ext cx="1063437" cy="4609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Clr>
                  <a:srgbClr val="927969"/>
                </a:buClr>
                <a:tabLst>
                  <a:tab pos="630238" algn="l"/>
                </a:tabLst>
              </a:pPr>
              <a:r>
                <a:rPr lang="ko-KR" altLang="en-US" sz="1200" b="1" dirty="0">
                  <a:latin typeface="나눔손글씨 펜" pitchFamily="66" charset="-127"/>
                  <a:ea typeface="나눔손글씨 펜" pitchFamily="66" charset="-127"/>
                </a:rPr>
                <a:t>회원가입 시 </a:t>
              </a:r>
              <a:endParaRPr lang="en-US" altLang="ko-KR" sz="1200" b="1" dirty="0">
                <a:latin typeface="나눔손글씨 펜" pitchFamily="66" charset="-127"/>
                <a:ea typeface="나눔손글씨 펜" pitchFamily="66" charset="-127"/>
              </a:endParaRPr>
            </a:p>
            <a:p>
              <a:pPr algn="ctr">
                <a:buClr>
                  <a:srgbClr val="927969"/>
                </a:buClr>
                <a:tabLst>
                  <a:tab pos="630238" algn="l"/>
                </a:tabLst>
              </a:pPr>
              <a:r>
                <a:rPr lang="ko-KR" altLang="en-US" sz="1200" b="1" dirty="0">
                  <a:latin typeface="나눔손글씨 펜" pitchFamily="66" charset="-127"/>
                  <a:ea typeface="나눔손글씨 펜" pitchFamily="66" charset="-127"/>
                </a:rPr>
                <a:t>취미</a:t>
              </a:r>
              <a:r>
                <a:rPr lang="en-US" altLang="ko-KR" sz="1200" b="1" dirty="0">
                  <a:latin typeface="나눔손글씨 펜" pitchFamily="66" charset="-127"/>
                  <a:ea typeface="나눔손글씨 펜" pitchFamily="66" charset="-127"/>
                </a:rPr>
                <a:t>, </a:t>
              </a:r>
              <a:r>
                <a:rPr lang="ko-KR" altLang="en-US" sz="1200" b="1" dirty="0" err="1">
                  <a:latin typeface="나눔손글씨 펜" pitchFamily="66" charset="-127"/>
                  <a:ea typeface="나눔손글씨 펜" pitchFamily="66" charset="-127"/>
                </a:rPr>
                <a:t>자녀수</a:t>
              </a:r>
              <a:r>
                <a:rPr lang="en-US" altLang="ko-KR" sz="1200" b="1" dirty="0">
                  <a:latin typeface="나눔손글씨 펜" pitchFamily="66" charset="-127"/>
                  <a:ea typeface="나눔손글씨 펜" pitchFamily="66" charset="-127"/>
                </a:rPr>
                <a:t>, </a:t>
              </a:r>
              <a:r>
                <a:rPr lang="ko-KR" altLang="en-US" sz="1200" b="1" dirty="0">
                  <a:latin typeface="나눔손글씨 펜" pitchFamily="66" charset="-127"/>
                  <a:ea typeface="나눔손글씨 펜" pitchFamily="66" charset="-127"/>
                </a:rPr>
                <a:t>직업</a:t>
              </a:r>
              <a:r>
                <a:rPr lang="en-US" altLang="ko-KR" sz="1200" b="1" dirty="0">
                  <a:latin typeface="나눔손글씨 펜" pitchFamily="66" charset="-127"/>
                  <a:ea typeface="나눔손글씨 펜" pitchFamily="66" charset="-127"/>
                </a:rPr>
                <a:t>, </a:t>
              </a:r>
              <a:r>
                <a:rPr lang="ko-KR" altLang="en-US" sz="1200" b="1" dirty="0">
                  <a:latin typeface="나눔손글씨 펜" pitchFamily="66" charset="-127"/>
                  <a:ea typeface="나눔손글씨 펜" pitchFamily="66" charset="-127"/>
                </a:rPr>
                <a:t>나이</a:t>
              </a:r>
              <a:r>
                <a:rPr lang="en-US" altLang="ko-KR" sz="1200" b="1" dirty="0">
                  <a:latin typeface="나눔손글씨 펜" pitchFamily="66" charset="-127"/>
                  <a:ea typeface="나눔손글씨 펜" pitchFamily="66" charset="-127"/>
                </a:rPr>
                <a:t>, </a:t>
              </a:r>
              <a:r>
                <a:rPr lang="ko-KR" altLang="en-US" sz="1200" b="1" dirty="0">
                  <a:latin typeface="나눔손글씨 펜" pitchFamily="66" charset="-127"/>
                  <a:ea typeface="나눔손글씨 펜" pitchFamily="66" charset="-127"/>
                </a:rPr>
                <a:t>국적 등 어떠한 정보를 통해 신규고객에게 추천이 가능한가</a:t>
              </a:r>
              <a:r>
                <a:rPr lang="en-US" altLang="ko-KR" sz="1200" b="1" dirty="0">
                  <a:latin typeface="나눔손글씨 펜" pitchFamily="66" charset="-127"/>
                  <a:ea typeface="나눔손글씨 펜" pitchFamily="66" charset="-127"/>
                </a:rPr>
                <a:t>?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927969"/>
                </a:buClr>
                <a:tabLst>
                  <a:tab pos="630238" algn="l"/>
                </a:tabLst>
              </a:pPr>
              <a:endParaRPr kumimoji="1"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5073932" y="2314756"/>
            <a:ext cx="1493458" cy="1292260"/>
            <a:chOff x="3389353" y="3793007"/>
            <a:chExt cx="1243704" cy="903108"/>
          </a:xfrm>
        </p:grpSpPr>
        <p:pic>
          <p:nvPicPr>
            <p:cNvPr id="174" name="Picture 34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20850399">
              <a:off x="3389353" y="3793007"/>
              <a:ext cx="1243704" cy="903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5" name="TextBox 67"/>
            <p:cNvSpPr txBox="1">
              <a:spLocks noChangeArrowheads="1"/>
            </p:cNvSpPr>
            <p:nvPr/>
          </p:nvSpPr>
          <p:spPr bwMode="auto">
            <a:xfrm rot="20850399">
              <a:off x="3451351" y="4099994"/>
              <a:ext cx="1063437" cy="4516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Clr>
                  <a:srgbClr val="927969"/>
                </a:buClr>
                <a:tabLst>
                  <a:tab pos="630238" algn="l"/>
                </a:tabLst>
              </a:pPr>
              <a:r>
                <a:rPr lang="ko-KR" altLang="en-US" sz="1200" b="1" dirty="0" smtClean="0">
                  <a:latin typeface="나눔손글씨 펜" pitchFamily="66" charset="-127"/>
                  <a:ea typeface="나눔손글씨 펜" pitchFamily="66" charset="-127"/>
                </a:rPr>
                <a:t>첫 </a:t>
              </a:r>
              <a:r>
                <a:rPr lang="ko-KR" altLang="en-US" sz="1200" b="1" dirty="0">
                  <a:latin typeface="나눔손글씨 펜" pitchFamily="66" charset="-127"/>
                  <a:ea typeface="나눔손글씨 펜" pitchFamily="66" charset="-127"/>
                </a:rPr>
                <a:t>여행지의 </a:t>
              </a:r>
              <a:r>
                <a:rPr lang="ko-KR" altLang="en-US" sz="1200" b="1" dirty="0" err="1">
                  <a:latin typeface="나눔손글씨 펜" pitchFamily="66" charset="-127"/>
                  <a:ea typeface="나눔손글씨 펜" pitchFamily="66" charset="-127"/>
                </a:rPr>
                <a:t>거리별</a:t>
              </a:r>
              <a:r>
                <a:rPr lang="ko-KR" altLang="en-US" sz="1200" b="1" dirty="0">
                  <a:latin typeface="나눔손글씨 펜" pitchFamily="66" charset="-127"/>
                  <a:ea typeface="나눔손글씨 펜" pitchFamily="66" charset="-127"/>
                </a:rPr>
                <a:t> 만족도가 어떻게 되는가</a:t>
              </a:r>
              <a:r>
                <a:rPr lang="en-US" altLang="ko-KR" sz="1200" b="1" dirty="0">
                  <a:latin typeface="나눔손글씨 펜" pitchFamily="66" charset="-127"/>
                  <a:ea typeface="나눔손글씨 펜" pitchFamily="66" charset="-127"/>
                </a:rPr>
                <a:t>?</a:t>
              </a:r>
              <a:endParaRPr lang="en-US" altLang="ko-KR" sz="1200" b="1" dirty="0">
                <a:latin typeface="나눔손글씨 펜" pitchFamily="66" charset="-127"/>
                <a:ea typeface="나눔손글씨 펜" pitchFamily="66" charset="-127"/>
              </a:endParaRPr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4528836" y="5076289"/>
            <a:ext cx="1661808" cy="1611432"/>
            <a:chOff x="5017394" y="4870047"/>
            <a:chExt cx="1243704" cy="1163296"/>
          </a:xfrm>
        </p:grpSpPr>
        <p:pic>
          <p:nvPicPr>
            <p:cNvPr id="178" name="Picture 34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20850399">
              <a:off x="5017394" y="4870047"/>
              <a:ext cx="1243704" cy="1163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9" name="TextBox 67"/>
            <p:cNvSpPr txBox="1">
              <a:spLocks noChangeArrowheads="1"/>
            </p:cNvSpPr>
            <p:nvPr/>
          </p:nvSpPr>
          <p:spPr bwMode="auto">
            <a:xfrm rot="20850399">
              <a:off x="5107535" y="5294341"/>
              <a:ext cx="1063437" cy="443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Clr>
                  <a:srgbClr val="927969"/>
                </a:buClr>
                <a:tabLst>
                  <a:tab pos="630238" algn="l"/>
                </a:tabLst>
              </a:pPr>
              <a:r>
                <a:rPr lang="ko-KR" altLang="en-US" sz="1200" b="1" dirty="0" smtClean="0">
                  <a:latin typeface="나눔손글씨 펜" pitchFamily="66" charset="-127"/>
                  <a:ea typeface="나눔손글씨 펜" pitchFamily="66" charset="-127"/>
                </a:rPr>
                <a:t>주로 어떤 </a:t>
              </a:r>
              <a:r>
                <a:rPr lang="ko-KR" altLang="en-US" sz="1200" b="1" dirty="0" err="1" smtClean="0">
                  <a:latin typeface="나눔손글씨 펜" pitchFamily="66" charset="-127"/>
                  <a:ea typeface="나눔손글씨 펜" pitchFamily="66" charset="-127"/>
                </a:rPr>
                <a:t>숙소지를</a:t>
              </a:r>
              <a:r>
                <a:rPr lang="ko-KR" altLang="en-US" sz="1200" b="1" dirty="0" smtClean="0">
                  <a:latin typeface="나눔손글씨 펜" pitchFamily="66" charset="-127"/>
                  <a:ea typeface="나눔손글씨 펜" pitchFamily="66" charset="-127"/>
                </a:rPr>
                <a:t> 추천해야 만족도가 높은가</a:t>
              </a:r>
              <a:r>
                <a:rPr lang="en-US" altLang="ko-KR" sz="1200" b="1" dirty="0" smtClean="0">
                  <a:latin typeface="나눔손글씨 펜" pitchFamily="66" charset="-127"/>
                  <a:ea typeface="나눔손글씨 펜" pitchFamily="66" charset="-127"/>
                </a:rPr>
                <a:t>?</a:t>
              </a:r>
              <a:endParaRPr lang="en-US" altLang="ko-KR" sz="1200" b="1" dirty="0">
                <a:latin typeface="나눔손글씨 펜" pitchFamily="66" charset="-127"/>
                <a:ea typeface="나눔손글씨 펜" pitchFamily="66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593614" y="1939249"/>
            <a:ext cx="1619541" cy="1142704"/>
            <a:chOff x="1681151" y="3544260"/>
            <a:chExt cx="1619541" cy="1142704"/>
          </a:xfrm>
        </p:grpSpPr>
        <p:pic>
          <p:nvPicPr>
            <p:cNvPr id="182" name="Picture 7"/>
            <p:cNvPicPr>
              <a:picLocks noChangeAspect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rot="21195515">
              <a:off x="1681151" y="3544260"/>
              <a:ext cx="1619541" cy="11427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3" name="TextBox 76"/>
            <p:cNvSpPr txBox="1">
              <a:spLocks noChangeArrowheads="1"/>
            </p:cNvSpPr>
            <p:nvPr/>
          </p:nvSpPr>
          <p:spPr bwMode="auto">
            <a:xfrm rot="21195515">
              <a:off x="1840043" y="3685724"/>
              <a:ext cx="1287862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Clr>
                  <a:srgbClr val="927969"/>
                </a:buClr>
                <a:tabLst>
                  <a:tab pos="630238" algn="l"/>
                </a:tabLst>
              </a:pPr>
              <a:r>
                <a:rPr lang="ko-KR" altLang="en-US" sz="1200" b="1" dirty="0">
                  <a:latin typeface="나눔손글씨 펜" pitchFamily="66" charset="-127"/>
                  <a:ea typeface="나눔손글씨 펜" pitchFamily="66" charset="-127"/>
                </a:rPr>
                <a:t>신규 고객의 </a:t>
              </a:r>
              <a:endParaRPr lang="en-US" altLang="ko-KR" sz="1200" b="1" dirty="0" smtClean="0">
                <a:latin typeface="나눔손글씨 펜" pitchFamily="66" charset="-127"/>
                <a:ea typeface="나눔손글씨 펜" pitchFamily="66" charset="-127"/>
              </a:endParaRPr>
            </a:p>
            <a:p>
              <a:pPr algn="ctr">
                <a:buClr>
                  <a:srgbClr val="927969"/>
                </a:buClr>
                <a:tabLst>
                  <a:tab pos="630238" algn="l"/>
                </a:tabLst>
              </a:pPr>
              <a:r>
                <a:rPr lang="ko-KR" altLang="en-US" sz="1200" b="1" dirty="0" err="1" smtClean="0">
                  <a:latin typeface="나눔손글씨 펜" pitchFamily="66" charset="-127"/>
                  <a:ea typeface="나눔손글씨 펜" pitchFamily="66" charset="-127"/>
                </a:rPr>
                <a:t>첫여행지</a:t>
              </a:r>
              <a:r>
                <a:rPr lang="ko-KR" altLang="en-US" sz="1200" b="1" dirty="0" smtClean="0">
                  <a:latin typeface="나눔손글씨 펜" pitchFamily="66" charset="-127"/>
                  <a:ea typeface="나눔손글씨 펜" pitchFamily="66" charset="-127"/>
                </a:rPr>
                <a:t> </a:t>
              </a:r>
              <a:r>
                <a:rPr lang="ko-KR" altLang="en-US" sz="1200" b="1" dirty="0">
                  <a:latin typeface="나눔손글씨 펜" pitchFamily="66" charset="-127"/>
                  <a:ea typeface="나눔손글씨 펜" pitchFamily="66" charset="-127"/>
                </a:rPr>
                <a:t>숙소에 대한 만족도 </a:t>
              </a:r>
              <a:endParaRPr lang="en-US" altLang="ko-KR" sz="1200" b="1" dirty="0" smtClean="0">
                <a:latin typeface="나눔손글씨 펜" pitchFamily="66" charset="-127"/>
                <a:ea typeface="나눔손글씨 펜" pitchFamily="66" charset="-127"/>
              </a:endParaRPr>
            </a:p>
            <a:p>
              <a:pPr algn="ctr">
                <a:buClr>
                  <a:srgbClr val="927969"/>
                </a:buClr>
                <a:tabLst>
                  <a:tab pos="630238" algn="l"/>
                </a:tabLst>
              </a:pPr>
              <a:r>
                <a:rPr lang="ko-KR" altLang="en-US" sz="1200" b="1" dirty="0" smtClean="0">
                  <a:latin typeface="나눔손글씨 펜" pitchFamily="66" charset="-127"/>
                  <a:ea typeface="나눔손글씨 펜" pitchFamily="66" charset="-127"/>
                </a:rPr>
                <a:t>점수는</a:t>
              </a:r>
              <a:r>
                <a:rPr lang="en-US" altLang="ko-KR" sz="1200" b="1" dirty="0">
                  <a:latin typeface="나눔손글씨 펜" pitchFamily="66" charset="-127"/>
                  <a:ea typeface="나눔손글씨 펜" pitchFamily="66" charset="-127"/>
                </a:rPr>
                <a:t>?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의사결정 요소 모형화</a:t>
            </a:r>
          </a:p>
        </p:txBody>
      </p:sp>
      <p:sp>
        <p:nvSpPr>
          <p:cNvPr id="52" name="Hexagon 3"/>
          <p:cNvSpPr/>
          <p:nvPr/>
        </p:nvSpPr>
        <p:spPr>
          <a:xfrm>
            <a:off x="66260" y="3022490"/>
            <a:ext cx="1259640" cy="820738"/>
          </a:xfrm>
          <a:prstGeom prst="hexagon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algn="ctr" eaLnBrk="1" hangingPunct="1">
              <a:lnSpc>
                <a:spcPct val="120000"/>
              </a:lnSpc>
              <a:defRPr/>
            </a:pPr>
            <a:r>
              <a:rPr lang="ko-KR" altLang="en-US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신규 고객 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가입자 증가 및 </a:t>
            </a:r>
            <a:r>
              <a:rPr lang="ko-KR" altLang="en-US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이탈율</a:t>
            </a:r>
            <a:r>
              <a:rPr lang="ko-KR" altLang="en-US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감소</a:t>
            </a: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Rectangle 1"/>
          <p:cNvSpPr/>
          <p:nvPr/>
        </p:nvSpPr>
        <p:spPr>
          <a:xfrm>
            <a:off x="1500685" y="3022490"/>
            <a:ext cx="1122362" cy="820738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-2002" pitchFamily="18" charset="-127"/>
                <a:ea typeface="-2002" pitchFamily="18" charset="-127"/>
              </a:defRPr>
            </a:lvl9pPr>
          </a:lstStyle>
          <a:p>
            <a:pPr lvl="0" algn="ctr">
              <a:lnSpc>
                <a:spcPct val="120000"/>
              </a:lnSpc>
              <a:defRPr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신규 고객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만족도 증가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Oval 2"/>
          <p:cNvSpPr/>
          <p:nvPr/>
        </p:nvSpPr>
        <p:spPr>
          <a:xfrm>
            <a:off x="2817069" y="2941738"/>
            <a:ext cx="1186812" cy="938796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12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Malgun Gothic"/>
              </a:rPr>
              <a:t>추천 여행지 숙소 만족도 </a:t>
            </a:r>
            <a:r>
              <a:rPr lang="en-US" altLang="ko-KR" sz="12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Malgun Gothic"/>
              </a:rPr>
              <a:t/>
            </a:r>
            <a:br>
              <a:rPr lang="en-US" altLang="ko-KR" sz="12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Malgun Gothic"/>
              </a:rPr>
            </a:br>
            <a:r>
              <a:rPr lang="ko-KR" altLang="en-US" sz="12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Malgun Gothic"/>
              </a:rPr>
              <a:t>지수화</a:t>
            </a:r>
            <a:endParaRPr lang="ko-KR" altLang="en-US" sz="12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Malgun Gothic"/>
            </a:endParaRPr>
          </a:p>
        </p:txBody>
      </p:sp>
      <p:sp>
        <p:nvSpPr>
          <p:cNvPr id="56" name="Oval 2"/>
          <p:cNvSpPr/>
          <p:nvPr/>
        </p:nvSpPr>
        <p:spPr>
          <a:xfrm>
            <a:off x="4489069" y="3346034"/>
            <a:ext cx="991800" cy="801069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 anchor="ctr"/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1200" b="1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Malgun Gothic"/>
              </a:rPr>
              <a:t>거리별</a:t>
            </a:r>
            <a:r>
              <a:rPr lang="ko-KR" altLang="en-US" sz="12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Malgun Gothic"/>
              </a:rPr>
              <a:t> 특성</a:t>
            </a:r>
            <a:endParaRPr lang="ko-KR" altLang="en-US" sz="1200" b="1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Malgun Gothic"/>
            </a:endParaRPr>
          </a:p>
        </p:txBody>
      </p:sp>
      <p:sp>
        <p:nvSpPr>
          <p:cNvPr id="57" name="Oval 2"/>
          <p:cNvSpPr/>
          <p:nvPr/>
        </p:nvSpPr>
        <p:spPr>
          <a:xfrm>
            <a:off x="4489069" y="1823907"/>
            <a:ext cx="991800" cy="801069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 anchor="ctr"/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12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Malgun Gothic"/>
              </a:rPr>
              <a:t>신규고객 특성</a:t>
            </a:r>
            <a:endParaRPr lang="ko-KR" altLang="en-US" sz="1200" b="1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Malgun Gothic"/>
            </a:endParaRPr>
          </a:p>
        </p:txBody>
      </p:sp>
      <p:sp>
        <p:nvSpPr>
          <p:cNvPr id="58" name="Oval 2"/>
          <p:cNvSpPr/>
          <p:nvPr/>
        </p:nvSpPr>
        <p:spPr>
          <a:xfrm>
            <a:off x="4489069" y="4524291"/>
            <a:ext cx="991800" cy="801069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 anchor="ctr"/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12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Malgun Gothic"/>
              </a:rPr>
              <a:t>숙소지 </a:t>
            </a:r>
            <a:r>
              <a:rPr lang="ko-KR" altLang="en-US" sz="12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Malgun Gothic"/>
              </a:rPr>
              <a:t>특성</a:t>
            </a:r>
            <a:endParaRPr lang="ko-KR" altLang="en-US" sz="1200" b="1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Malgun Gothic"/>
            </a:endParaRPr>
          </a:p>
        </p:txBody>
      </p:sp>
      <p:cxnSp>
        <p:nvCxnSpPr>
          <p:cNvPr id="59" name="Straight Arrow Connector 55"/>
          <p:cNvCxnSpPr>
            <a:stCxn id="57" idx="2"/>
            <a:endCxn id="54" idx="6"/>
          </p:cNvCxnSpPr>
          <p:nvPr/>
        </p:nvCxnSpPr>
        <p:spPr>
          <a:xfrm flipH="1">
            <a:off x="4003881" y="2224442"/>
            <a:ext cx="485188" cy="1186694"/>
          </a:xfrm>
          <a:prstGeom prst="straightConnector1">
            <a:avLst/>
          </a:prstGeom>
          <a:ln w="19050" cmpd="sng">
            <a:solidFill>
              <a:srgbClr val="80808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55"/>
          <p:cNvCxnSpPr>
            <a:stCxn id="56" idx="2"/>
            <a:endCxn id="54" idx="6"/>
          </p:cNvCxnSpPr>
          <p:nvPr/>
        </p:nvCxnSpPr>
        <p:spPr>
          <a:xfrm flipH="1" flipV="1">
            <a:off x="4003881" y="3411136"/>
            <a:ext cx="485188" cy="335433"/>
          </a:xfrm>
          <a:prstGeom prst="straightConnector1">
            <a:avLst/>
          </a:prstGeom>
          <a:ln w="19050" cmpd="sng">
            <a:solidFill>
              <a:srgbClr val="80808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55"/>
          <p:cNvCxnSpPr>
            <a:stCxn id="58" idx="2"/>
            <a:endCxn id="54" idx="6"/>
          </p:cNvCxnSpPr>
          <p:nvPr/>
        </p:nvCxnSpPr>
        <p:spPr>
          <a:xfrm flipH="1" flipV="1">
            <a:off x="4003881" y="3411136"/>
            <a:ext cx="485188" cy="1513690"/>
          </a:xfrm>
          <a:prstGeom prst="straightConnector1">
            <a:avLst/>
          </a:prstGeom>
          <a:ln w="19050" cmpd="sng">
            <a:solidFill>
              <a:srgbClr val="80808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Oval 2"/>
          <p:cNvSpPr/>
          <p:nvPr/>
        </p:nvSpPr>
        <p:spPr>
          <a:xfrm>
            <a:off x="6632328" y="1387878"/>
            <a:ext cx="1262545" cy="1019748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 anchor="ctr"/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12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Malgun Gothic"/>
              </a:rPr>
              <a:t>회원가입</a:t>
            </a:r>
            <a:endParaRPr lang="en-US" altLang="ko-KR" sz="1200" b="1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Malgun Gothic"/>
            </a:endParaRPr>
          </a:p>
          <a:p>
            <a:pPr algn="ctr">
              <a:lnSpc>
                <a:spcPct val="120000"/>
              </a:lnSpc>
              <a:defRPr/>
            </a:pPr>
            <a:r>
              <a:rPr lang="ko-KR" altLang="en-US" sz="12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Malgun Gothic"/>
              </a:rPr>
              <a:t>홈페이지</a:t>
            </a:r>
            <a:endParaRPr lang="en-US" altLang="ko-KR" sz="1200" b="1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Malgun Gothic"/>
            </a:endParaRPr>
          </a:p>
          <a:p>
            <a:pPr algn="ctr">
              <a:lnSpc>
                <a:spcPct val="120000"/>
              </a:lnSpc>
              <a:defRPr/>
            </a:pPr>
            <a:r>
              <a:rPr lang="ko-KR" altLang="en-US" sz="12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Malgun Gothic"/>
              </a:rPr>
              <a:t>특성</a:t>
            </a:r>
            <a:endParaRPr lang="ko-KR" altLang="en-US" sz="1200" b="1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Malgun Gothic"/>
            </a:endParaRPr>
          </a:p>
        </p:txBody>
      </p:sp>
      <p:sp>
        <p:nvSpPr>
          <p:cNvPr id="74" name="Oval 2"/>
          <p:cNvSpPr/>
          <p:nvPr/>
        </p:nvSpPr>
        <p:spPr>
          <a:xfrm>
            <a:off x="7357562" y="2433799"/>
            <a:ext cx="1262545" cy="1019748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 anchor="ctr"/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12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Malgun Gothic"/>
              </a:rPr>
              <a:t>추천숙소</a:t>
            </a:r>
            <a:endParaRPr lang="en-US" altLang="ko-KR" sz="1200" b="1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Malgun Gothic"/>
            </a:endParaRPr>
          </a:p>
          <a:p>
            <a:pPr algn="ctr">
              <a:lnSpc>
                <a:spcPct val="120000"/>
              </a:lnSpc>
              <a:defRPr/>
            </a:pPr>
            <a:r>
              <a:rPr lang="ko-KR" altLang="en-US" sz="12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Malgun Gothic"/>
              </a:rPr>
              <a:t>거리 특성</a:t>
            </a:r>
            <a:endParaRPr lang="ko-KR" altLang="en-US" sz="1200" b="1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Malgun Gothic"/>
            </a:endParaRPr>
          </a:p>
        </p:txBody>
      </p:sp>
      <p:sp>
        <p:nvSpPr>
          <p:cNvPr id="75" name="Oval 2"/>
          <p:cNvSpPr/>
          <p:nvPr/>
        </p:nvSpPr>
        <p:spPr>
          <a:xfrm>
            <a:off x="6628427" y="5117194"/>
            <a:ext cx="1262545" cy="1019748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 anchor="ctr"/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1200" b="1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Malgun Gothic"/>
              </a:rPr>
              <a:t>첫여행</a:t>
            </a:r>
            <a:endParaRPr lang="en-US" altLang="ko-KR" sz="1200" b="1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Malgun Gothic"/>
            </a:endParaRPr>
          </a:p>
          <a:p>
            <a:pPr algn="ctr">
              <a:lnSpc>
                <a:spcPct val="120000"/>
              </a:lnSpc>
              <a:defRPr/>
            </a:pPr>
            <a:r>
              <a:rPr lang="ko-KR" altLang="en-US" sz="12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Malgun Gothic"/>
              </a:rPr>
              <a:t>숙소지</a:t>
            </a:r>
            <a:endParaRPr lang="en-US" altLang="ko-KR" sz="1200" b="1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Malgun Gothic"/>
            </a:endParaRPr>
          </a:p>
          <a:p>
            <a:pPr algn="ctr">
              <a:lnSpc>
                <a:spcPct val="120000"/>
              </a:lnSpc>
              <a:defRPr/>
            </a:pPr>
            <a:r>
              <a:rPr lang="ko-KR" altLang="en-US" sz="12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Malgun Gothic"/>
              </a:rPr>
              <a:t>특성</a:t>
            </a:r>
            <a:endParaRPr lang="ko-KR" altLang="en-US" sz="1200" b="1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Malgun Gothic"/>
            </a:endParaRPr>
          </a:p>
        </p:txBody>
      </p:sp>
      <p:sp>
        <p:nvSpPr>
          <p:cNvPr id="77" name="Oval 2"/>
          <p:cNvSpPr/>
          <p:nvPr/>
        </p:nvSpPr>
        <p:spPr>
          <a:xfrm>
            <a:off x="6632328" y="3799384"/>
            <a:ext cx="1262545" cy="1019748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" rIns="36000" anchor="ctr"/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1200" b="1" kern="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Malgun Gothic"/>
              </a:rPr>
              <a:t>카테고리별</a:t>
            </a:r>
            <a:r>
              <a:rPr lang="ko-KR" altLang="en-US" sz="12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Malgun Gothic"/>
              </a:rPr>
              <a:t> 숙소지 특성</a:t>
            </a:r>
            <a:endParaRPr lang="ko-KR" altLang="en-US" sz="1200" b="1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Malgun Gothic"/>
            </a:endParaRPr>
          </a:p>
        </p:txBody>
      </p:sp>
      <p:cxnSp>
        <p:nvCxnSpPr>
          <p:cNvPr id="81" name="Straight Arrow Connector 55"/>
          <p:cNvCxnSpPr>
            <a:stCxn id="73" idx="2"/>
            <a:endCxn id="57" idx="6"/>
          </p:cNvCxnSpPr>
          <p:nvPr/>
        </p:nvCxnSpPr>
        <p:spPr>
          <a:xfrm flipH="1">
            <a:off x="5480869" y="1897752"/>
            <a:ext cx="1151459" cy="326690"/>
          </a:xfrm>
          <a:prstGeom prst="straightConnector1">
            <a:avLst/>
          </a:prstGeom>
          <a:ln w="19050" cmpd="sng">
            <a:solidFill>
              <a:srgbClr val="80808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55"/>
          <p:cNvCxnSpPr>
            <a:stCxn id="74" idx="2"/>
            <a:endCxn id="56" idx="6"/>
          </p:cNvCxnSpPr>
          <p:nvPr/>
        </p:nvCxnSpPr>
        <p:spPr>
          <a:xfrm flipH="1">
            <a:off x="5480869" y="2943673"/>
            <a:ext cx="1876693" cy="802896"/>
          </a:xfrm>
          <a:prstGeom prst="straightConnector1">
            <a:avLst/>
          </a:prstGeom>
          <a:ln w="19050" cmpd="sng">
            <a:solidFill>
              <a:srgbClr val="80808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55"/>
          <p:cNvCxnSpPr>
            <a:stCxn id="77" idx="2"/>
            <a:endCxn id="58" idx="6"/>
          </p:cNvCxnSpPr>
          <p:nvPr/>
        </p:nvCxnSpPr>
        <p:spPr>
          <a:xfrm flipH="1">
            <a:off x="5480869" y="4309258"/>
            <a:ext cx="1151459" cy="615568"/>
          </a:xfrm>
          <a:prstGeom prst="straightConnector1">
            <a:avLst/>
          </a:prstGeom>
          <a:ln w="19050" cmpd="sng">
            <a:solidFill>
              <a:srgbClr val="80808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55"/>
          <p:cNvCxnSpPr>
            <a:stCxn id="54" idx="2"/>
            <a:endCxn id="53" idx="3"/>
          </p:cNvCxnSpPr>
          <p:nvPr/>
        </p:nvCxnSpPr>
        <p:spPr>
          <a:xfrm flipH="1">
            <a:off x="2623047" y="3411136"/>
            <a:ext cx="194022" cy="21723"/>
          </a:xfrm>
          <a:prstGeom prst="straightConnector1">
            <a:avLst/>
          </a:prstGeom>
          <a:ln w="19050" cmpd="sng">
            <a:solidFill>
              <a:srgbClr val="80808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55"/>
          <p:cNvCxnSpPr>
            <a:stCxn id="53" idx="1"/>
            <a:endCxn id="52" idx="0"/>
          </p:cNvCxnSpPr>
          <p:nvPr/>
        </p:nvCxnSpPr>
        <p:spPr>
          <a:xfrm flipH="1">
            <a:off x="1325900" y="3432859"/>
            <a:ext cx="174785" cy="0"/>
          </a:xfrm>
          <a:prstGeom prst="straightConnector1">
            <a:avLst/>
          </a:prstGeom>
          <a:ln w="19050" cmpd="sng">
            <a:solidFill>
              <a:srgbClr val="80808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55"/>
          <p:cNvCxnSpPr>
            <a:stCxn id="75" idx="2"/>
            <a:endCxn id="58" idx="6"/>
          </p:cNvCxnSpPr>
          <p:nvPr/>
        </p:nvCxnSpPr>
        <p:spPr>
          <a:xfrm flipH="1" flipV="1">
            <a:off x="5480869" y="4924826"/>
            <a:ext cx="1147558" cy="702242"/>
          </a:xfrm>
          <a:prstGeom prst="straightConnector1">
            <a:avLst/>
          </a:prstGeom>
          <a:ln w="19050" cmpd="sng">
            <a:solidFill>
              <a:srgbClr val="80808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7620227" y="4591773"/>
            <a:ext cx="1682288" cy="1885084"/>
            <a:chOff x="7491414" y="4870047"/>
            <a:chExt cx="1243704" cy="1163296"/>
          </a:xfrm>
        </p:grpSpPr>
        <p:pic>
          <p:nvPicPr>
            <p:cNvPr id="164" name="Picture 34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20850399">
              <a:off x="7491414" y="4870047"/>
              <a:ext cx="1243704" cy="1163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5" name="TextBox 67"/>
            <p:cNvSpPr txBox="1">
              <a:spLocks noChangeArrowheads="1"/>
            </p:cNvSpPr>
            <p:nvPr/>
          </p:nvSpPr>
          <p:spPr bwMode="auto">
            <a:xfrm rot="20850399">
              <a:off x="7581555" y="5266964"/>
              <a:ext cx="1063437" cy="4980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927969"/>
                </a:buClr>
                <a:tabLst>
                  <a:tab pos="630238" algn="l"/>
                </a:tabLst>
              </a:pPr>
              <a:r>
                <a:rPr lang="ko-KR" altLang="en-US" sz="1200" b="1" dirty="0">
                  <a:latin typeface="나눔손글씨 펜" pitchFamily="66" charset="-127"/>
                  <a:ea typeface="나눔손글씨 펜" pitchFamily="66" charset="-127"/>
                </a:rPr>
                <a:t>기존고객의 첫 여행 숙소지가 숙소를 추천하는데 영향이 있는가</a:t>
              </a:r>
              <a:r>
                <a:rPr lang="en-US" altLang="ko-KR" sz="1200" b="1" dirty="0">
                  <a:latin typeface="나눔손글씨 펜" pitchFamily="66" charset="-127"/>
                  <a:ea typeface="나눔손글씨 펜" pitchFamily="66" charset="-127"/>
                </a:rPr>
                <a:t>?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927969"/>
                </a:buClr>
                <a:tabLst>
                  <a:tab pos="630238" algn="l"/>
                </a:tabLst>
              </a:pPr>
              <a:endParaRPr kumimoji="1"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5219431" y="-84575"/>
            <a:ext cx="1931189" cy="1978760"/>
            <a:chOff x="4541481" y="2424855"/>
            <a:chExt cx="1243704" cy="903108"/>
          </a:xfrm>
        </p:grpSpPr>
        <p:pic>
          <p:nvPicPr>
            <p:cNvPr id="172" name="Picture 34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20850399">
              <a:off x="4541481" y="2424855"/>
              <a:ext cx="1243704" cy="903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3" name="TextBox 67"/>
            <p:cNvSpPr txBox="1">
              <a:spLocks noChangeArrowheads="1"/>
            </p:cNvSpPr>
            <p:nvPr/>
          </p:nvSpPr>
          <p:spPr bwMode="auto">
            <a:xfrm rot="20850399">
              <a:off x="4603479" y="2727235"/>
              <a:ext cx="1063437" cy="4609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Clr>
                  <a:srgbClr val="927969"/>
                </a:buClr>
                <a:tabLst>
                  <a:tab pos="630238" algn="l"/>
                </a:tabLst>
              </a:pPr>
              <a:r>
                <a:rPr lang="ko-KR" altLang="en-US" sz="1200" b="1" dirty="0">
                  <a:latin typeface="나눔손글씨 펜" pitchFamily="66" charset="-127"/>
                  <a:ea typeface="나눔손글씨 펜" pitchFamily="66" charset="-127"/>
                </a:rPr>
                <a:t>회원가입 시 </a:t>
              </a:r>
              <a:endParaRPr lang="en-US" altLang="ko-KR" sz="1200" b="1" dirty="0">
                <a:latin typeface="나눔손글씨 펜" pitchFamily="66" charset="-127"/>
                <a:ea typeface="나눔손글씨 펜" pitchFamily="66" charset="-127"/>
              </a:endParaRPr>
            </a:p>
            <a:p>
              <a:pPr algn="ctr">
                <a:buClr>
                  <a:srgbClr val="927969"/>
                </a:buClr>
                <a:tabLst>
                  <a:tab pos="630238" algn="l"/>
                </a:tabLst>
              </a:pPr>
              <a:r>
                <a:rPr lang="ko-KR" altLang="en-US" sz="1200" b="1" dirty="0">
                  <a:latin typeface="나눔손글씨 펜" pitchFamily="66" charset="-127"/>
                  <a:ea typeface="나눔손글씨 펜" pitchFamily="66" charset="-127"/>
                </a:rPr>
                <a:t>취미</a:t>
              </a:r>
              <a:r>
                <a:rPr lang="en-US" altLang="ko-KR" sz="1200" b="1" dirty="0">
                  <a:latin typeface="나눔손글씨 펜" pitchFamily="66" charset="-127"/>
                  <a:ea typeface="나눔손글씨 펜" pitchFamily="66" charset="-127"/>
                </a:rPr>
                <a:t>, </a:t>
              </a:r>
              <a:r>
                <a:rPr lang="ko-KR" altLang="en-US" sz="1200" b="1" dirty="0" err="1">
                  <a:latin typeface="나눔손글씨 펜" pitchFamily="66" charset="-127"/>
                  <a:ea typeface="나눔손글씨 펜" pitchFamily="66" charset="-127"/>
                </a:rPr>
                <a:t>자녀수</a:t>
              </a:r>
              <a:r>
                <a:rPr lang="en-US" altLang="ko-KR" sz="1200" b="1" dirty="0">
                  <a:latin typeface="나눔손글씨 펜" pitchFamily="66" charset="-127"/>
                  <a:ea typeface="나눔손글씨 펜" pitchFamily="66" charset="-127"/>
                </a:rPr>
                <a:t>, </a:t>
              </a:r>
              <a:r>
                <a:rPr lang="ko-KR" altLang="en-US" sz="1200" b="1" dirty="0">
                  <a:latin typeface="나눔손글씨 펜" pitchFamily="66" charset="-127"/>
                  <a:ea typeface="나눔손글씨 펜" pitchFamily="66" charset="-127"/>
                </a:rPr>
                <a:t>직업</a:t>
              </a:r>
              <a:r>
                <a:rPr lang="en-US" altLang="ko-KR" sz="1200" b="1" dirty="0">
                  <a:latin typeface="나눔손글씨 펜" pitchFamily="66" charset="-127"/>
                  <a:ea typeface="나눔손글씨 펜" pitchFamily="66" charset="-127"/>
                </a:rPr>
                <a:t>, </a:t>
              </a:r>
              <a:r>
                <a:rPr lang="ko-KR" altLang="en-US" sz="1200" b="1" dirty="0">
                  <a:latin typeface="나눔손글씨 펜" pitchFamily="66" charset="-127"/>
                  <a:ea typeface="나눔손글씨 펜" pitchFamily="66" charset="-127"/>
                </a:rPr>
                <a:t>나이</a:t>
              </a:r>
              <a:r>
                <a:rPr lang="en-US" altLang="ko-KR" sz="1200" b="1" dirty="0">
                  <a:latin typeface="나눔손글씨 펜" pitchFamily="66" charset="-127"/>
                  <a:ea typeface="나눔손글씨 펜" pitchFamily="66" charset="-127"/>
                </a:rPr>
                <a:t>, </a:t>
              </a:r>
              <a:r>
                <a:rPr lang="ko-KR" altLang="en-US" sz="1200" b="1" dirty="0">
                  <a:latin typeface="나눔손글씨 펜" pitchFamily="66" charset="-127"/>
                  <a:ea typeface="나눔손글씨 펜" pitchFamily="66" charset="-127"/>
                </a:rPr>
                <a:t>국적 등 어떠한 정보를 통해 신규고객에게 추천이 가능한가</a:t>
              </a:r>
              <a:r>
                <a:rPr lang="en-US" altLang="ko-KR" sz="1200" b="1" dirty="0">
                  <a:latin typeface="나눔손글씨 펜" pitchFamily="66" charset="-127"/>
                  <a:ea typeface="나눔손글씨 펜" pitchFamily="66" charset="-127"/>
                </a:rPr>
                <a:t>?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927969"/>
                </a:buClr>
                <a:tabLst>
                  <a:tab pos="630238" algn="l"/>
                </a:tabLst>
              </a:pPr>
              <a:endParaRPr kumimoji="1" lang="en-US" altLang="ko-KR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5073932" y="2314756"/>
            <a:ext cx="1493458" cy="1292260"/>
            <a:chOff x="3389353" y="3793007"/>
            <a:chExt cx="1243704" cy="903108"/>
          </a:xfrm>
        </p:grpSpPr>
        <p:pic>
          <p:nvPicPr>
            <p:cNvPr id="174" name="Picture 34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20850399">
              <a:off x="3389353" y="3793007"/>
              <a:ext cx="1243704" cy="9031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5" name="TextBox 67"/>
            <p:cNvSpPr txBox="1">
              <a:spLocks noChangeArrowheads="1"/>
            </p:cNvSpPr>
            <p:nvPr/>
          </p:nvSpPr>
          <p:spPr bwMode="auto">
            <a:xfrm rot="20850399">
              <a:off x="3451351" y="4099994"/>
              <a:ext cx="1063437" cy="4516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Clr>
                  <a:srgbClr val="927969"/>
                </a:buClr>
                <a:tabLst>
                  <a:tab pos="630238" algn="l"/>
                </a:tabLst>
              </a:pPr>
              <a:r>
                <a:rPr lang="ko-KR" altLang="en-US" sz="1200" b="1" dirty="0" smtClean="0">
                  <a:latin typeface="나눔손글씨 펜" pitchFamily="66" charset="-127"/>
                  <a:ea typeface="나눔손글씨 펜" pitchFamily="66" charset="-127"/>
                </a:rPr>
                <a:t>첫 </a:t>
              </a:r>
              <a:r>
                <a:rPr lang="ko-KR" altLang="en-US" sz="1200" b="1" dirty="0">
                  <a:latin typeface="나눔손글씨 펜" pitchFamily="66" charset="-127"/>
                  <a:ea typeface="나눔손글씨 펜" pitchFamily="66" charset="-127"/>
                </a:rPr>
                <a:t>여행지의 </a:t>
              </a:r>
              <a:r>
                <a:rPr lang="ko-KR" altLang="en-US" sz="1200" b="1" dirty="0" err="1">
                  <a:latin typeface="나눔손글씨 펜" pitchFamily="66" charset="-127"/>
                  <a:ea typeface="나눔손글씨 펜" pitchFamily="66" charset="-127"/>
                </a:rPr>
                <a:t>거리별</a:t>
              </a:r>
              <a:r>
                <a:rPr lang="ko-KR" altLang="en-US" sz="1200" b="1" dirty="0">
                  <a:latin typeface="나눔손글씨 펜" pitchFamily="66" charset="-127"/>
                  <a:ea typeface="나눔손글씨 펜" pitchFamily="66" charset="-127"/>
                </a:rPr>
                <a:t> 만족도가 어떻게 되는가</a:t>
              </a:r>
              <a:r>
                <a:rPr lang="en-US" altLang="ko-KR" sz="1200" b="1" dirty="0">
                  <a:latin typeface="나눔손글씨 펜" pitchFamily="66" charset="-127"/>
                  <a:ea typeface="나눔손글씨 펜" pitchFamily="66" charset="-127"/>
                </a:rPr>
                <a:t>?</a:t>
              </a:r>
              <a:endParaRPr lang="en-US" altLang="ko-KR" sz="1200" b="1" dirty="0">
                <a:latin typeface="나눔손글씨 펜" pitchFamily="66" charset="-127"/>
                <a:ea typeface="나눔손글씨 펜" pitchFamily="66" charset="-127"/>
              </a:endParaRPr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4528836" y="5076289"/>
            <a:ext cx="1661808" cy="1611432"/>
            <a:chOff x="5017394" y="4870047"/>
            <a:chExt cx="1243704" cy="1163296"/>
          </a:xfrm>
        </p:grpSpPr>
        <p:pic>
          <p:nvPicPr>
            <p:cNvPr id="178" name="Picture 34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20850399">
              <a:off x="5017394" y="4870047"/>
              <a:ext cx="1243704" cy="1163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9" name="TextBox 67"/>
            <p:cNvSpPr txBox="1">
              <a:spLocks noChangeArrowheads="1"/>
            </p:cNvSpPr>
            <p:nvPr/>
          </p:nvSpPr>
          <p:spPr bwMode="auto">
            <a:xfrm rot="20850399">
              <a:off x="5107535" y="5294341"/>
              <a:ext cx="1063437" cy="443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Clr>
                  <a:srgbClr val="927969"/>
                </a:buClr>
                <a:tabLst>
                  <a:tab pos="630238" algn="l"/>
                </a:tabLst>
              </a:pPr>
              <a:r>
                <a:rPr lang="ko-KR" altLang="en-US" sz="1200" b="1" dirty="0" smtClean="0">
                  <a:latin typeface="나눔손글씨 펜" pitchFamily="66" charset="-127"/>
                  <a:ea typeface="나눔손글씨 펜" pitchFamily="66" charset="-127"/>
                </a:rPr>
                <a:t>주로 어떤 </a:t>
              </a:r>
              <a:r>
                <a:rPr lang="ko-KR" altLang="en-US" sz="1200" b="1" dirty="0" err="1" smtClean="0">
                  <a:latin typeface="나눔손글씨 펜" pitchFamily="66" charset="-127"/>
                  <a:ea typeface="나눔손글씨 펜" pitchFamily="66" charset="-127"/>
                </a:rPr>
                <a:t>숙소지를</a:t>
              </a:r>
              <a:r>
                <a:rPr lang="ko-KR" altLang="en-US" sz="1200" b="1" dirty="0" smtClean="0">
                  <a:latin typeface="나눔손글씨 펜" pitchFamily="66" charset="-127"/>
                  <a:ea typeface="나눔손글씨 펜" pitchFamily="66" charset="-127"/>
                </a:rPr>
                <a:t> 추천해야 만족도가 높은가</a:t>
              </a:r>
              <a:r>
                <a:rPr lang="en-US" altLang="ko-KR" sz="1200" b="1" dirty="0" smtClean="0">
                  <a:latin typeface="나눔손글씨 펜" pitchFamily="66" charset="-127"/>
                  <a:ea typeface="나눔손글씨 펜" pitchFamily="66" charset="-127"/>
                </a:rPr>
                <a:t>?</a:t>
              </a:r>
              <a:endParaRPr lang="en-US" altLang="ko-KR" sz="1200" b="1" dirty="0">
                <a:latin typeface="나눔손글씨 펜" pitchFamily="66" charset="-127"/>
                <a:ea typeface="나눔손글씨 펜" pitchFamily="66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593614" y="1939249"/>
            <a:ext cx="1619541" cy="1142704"/>
            <a:chOff x="1681151" y="3544260"/>
            <a:chExt cx="1619541" cy="1142704"/>
          </a:xfrm>
        </p:grpSpPr>
        <p:pic>
          <p:nvPicPr>
            <p:cNvPr id="182" name="Picture 7"/>
            <p:cNvPicPr>
              <a:picLocks noChangeAspect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rot="21195515">
              <a:off x="1681151" y="3544260"/>
              <a:ext cx="1619541" cy="11427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3" name="TextBox 76"/>
            <p:cNvSpPr txBox="1">
              <a:spLocks noChangeArrowheads="1"/>
            </p:cNvSpPr>
            <p:nvPr/>
          </p:nvSpPr>
          <p:spPr bwMode="auto">
            <a:xfrm rot="21195515">
              <a:off x="1840043" y="3685724"/>
              <a:ext cx="1287862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Clr>
                  <a:srgbClr val="927969"/>
                </a:buClr>
                <a:tabLst>
                  <a:tab pos="630238" algn="l"/>
                </a:tabLst>
              </a:pPr>
              <a:r>
                <a:rPr lang="ko-KR" altLang="en-US" sz="1200" b="1" dirty="0">
                  <a:latin typeface="나눔손글씨 펜" pitchFamily="66" charset="-127"/>
                  <a:ea typeface="나눔손글씨 펜" pitchFamily="66" charset="-127"/>
                </a:rPr>
                <a:t>신규 고객의 </a:t>
              </a:r>
              <a:endParaRPr lang="en-US" altLang="ko-KR" sz="1200" b="1" dirty="0" smtClean="0">
                <a:latin typeface="나눔손글씨 펜" pitchFamily="66" charset="-127"/>
                <a:ea typeface="나눔손글씨 펜" pitchFamily="66" charset="-127"/>
              </a:endParaRPr>
            </a:p>
            <a:p>
              <a:pPr algn="ctr">
                <a:buClr>
                  <a:srgbClr val="927969"/>
                </a:buClr>
                <a:tabLst>
                  <a:tab pos="630238" algn="l"/>
                </a:tabLst>
              </a:pPr>
              <a:r>
                <a:rPr lang="ko-KR" altLang="en-US" sz="1200" b="1" dirty="0" err="1" smtClean="0">
                  <a:latin typeface="나눔손글씨 펜" pitchFamily="66" charset="-127"/>
                  <a:ea typeface="나눔손글씨 펜" pitchFamily="66" charset="-127"/>
                </a:rPr>
                <a:t>첫여행지</a:t>
              </a:r>
              <a:r>
                <a:rPr lang="ko-KR" altLang="en-US" sz="1200" b="1" dirty="0" smtClean="0">
                  <a:latin typeface="나눔손글씨 펜" pitchFamily="66" charset="-127"/>
                  <a:ea typeface="나눔손글씨 펜" pitchFamily="66" charset="-127"/>
                </a:rPr>
                <a:t> </a:t>
              </a:r>
              <a:r>
                <a:rPr lang="ko-KR" altLang="en-US" sz="1200" b="1" dirty="0">
                  <a:latin typeface="나눔손글씨 펜" pitchFamily="66" charset="-127"/>
                  <a:ea typeface="나눔손글씨 펜" pitchFamily="66" charset="-127"/>
                </a:rPr>
                <a:t>숙소에 대한 만족도 </a:t>
              </a:r>
              <a:endParaRPr lang="en-US" altLang="ko-KR" sz="1200" b="1" dirty="0" smtClean="0">
                <a:latin typeface="나눔손글씨 펜" pitchFamily="66" charset="-127"/>
                <a:ea typeface="나눔손글씨 펜" pitchFamily="66" charset="-127"/>
              </a:endParaRPr>
            </a:p>
            <a:p>
              <a:pPr algn="ctr">
                <a:buClr>
                  <a:srgbClr val="927969"/>
                </a:buClr>
                <a:tabLst>
                  <a:tab pos="630238" algn="l"/>
                </a:tabLst>
              </a:pPr>
              <a:r>
                <a:rPr lang="ko-KR" altLang="en-US" sz="1200" b="1" dirty="0" smtClean="0">
                  <a:latin typeface="나눔손글씨 펜" pitchFamily="66" charset="-127"/>
                  <a:ea typeface="나눔손글씨 펜" pitchFamily="66" charset="-127"/>
                </a:rPr>
                <a:t>점수는</a:t>
              </a:r>
              <a:r>
                <a:rPr lang="en-US" altLang="ko-KR" sz="1200" b="1" dirty="0">
                  <a:latin typeface="나눔손글씨 펜" pitchFamily="66" charset="-127"/>
                  <a:ea typeface="나눔손글씨 펜" pitchFamily="66" charset="-127"/>
                </a:rPr>
                <a:t>?</a:t>
              </a:r>
            </a:p>
          </p:txBody>
        </p:sp>
      </p:grpSp>
      <p:grpSp>
        <p:nvGrpSpPr>
          <p:cNvPr id="44" name="Group 7"/>
          <p:cNvGrpSpPr>
            <a:grpSpLocks/>
          </p:cNvGrpSpPr>
          <p:nvPr/>
        </p:nvGrpSpPr>
        <p:grpSpPr bwMode="auto">
          <a:xfrm>
            <a:off x="2038493" y="4184305"/>
            <a:ext cx="1764815" cy="362956"/>
            <a:chOff x="2813224" y="4912769"/>
            <a:chExt cx="1913281" cy="362720"/>
          </a:xfrm>
        </p:grpSpPr>
        <p:pic>
          <p:nvPicPr>
            <p:cNvPr id="45" name="Picture 33"/>
            <p:cNvPicPr>
              <a:picLocks noChangeAspect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813224" y="4912769"/>
              <a:ext cx="390624" cy="362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6" name="TextBox 166"/>
            <p:cNvSpPr txBox="1">
              <a:spLocks noChangeArrowheads="1"/>
            </p:cNvSpPr>
            <p:nvPr/>
          </p:nvSpPr>
          <p:spPr bwMode="auto">
            <a:xfrm>
              <a:off x="2852708" y="4945881"/>
              <a:ext cx="318375" cy="2768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927969"/>
                </a:buClr>
                <a:tabLst>
                  <a:tab pos="630238" algn="l"/>
                </a:tabLst>
              </a:pPr>
              <a:r>
                <a:rPr kumimoji="1" lang="en-US" altLang="ko-KR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</a:p>
          </p:txBody>
        </p:sp>
        <p:sp>
          <p:nvSpPr>
            <p:cNvPr id="47" name="TextBox 167"/>
            <p:cNvSpPr txBox="1">
              <a:spLocks noChangeArrowheads="1"/>
            </p:cNvSpPr>
            <p:nvPr/>
          </p:nvSpPr>
          <p:spPr bwMode="auto">
            <a:xfrm>
              <a:off x="3132545" y="4932127"/>
              <a:ext cx="1593960" cy="2768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927969"/>
                </a:buClr>
                <a:tabLst>
                  <a:tab pos="630238" algn="l"/>
                </a:tabLst>
              </a:pPr>
              <a:r>
                <a:rPr kumimoji="1" lang="ko-KR" altLang="en-US" sz="12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숙소만족확률</a:t>
              </a:r>
              <a:r>
                <a:rPr kumimoji="1" lang="en-US" altLang="ko-KR" sz="12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1" lang="ko-KR" altLang="en-US" sz="12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분석</a:t>
              </a:r>
              <a:endParaRPr kumimoji="1" lang="en-US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48" name="Straight Arrow Connector 38"/>
          <p:cNvCxnSpPr>
            <a:stCxn id="61" idx="2"/>
            <a:endCxn id="57" idx="0"/>
          </p:cNvCxnSpPr>
          <p:nvPr/>
        </p:nvCxnSpPr>
        <p:spPr>
          <a:xfrm>
            <a:off x="4339447" y="1496162"/>
            <a:ext cx="645522" cy="327745"/>
          </a:xfrm>
          <a:prstGeom prst="straightConnector1">
            <a:avLst/>
          </a:prstGeom>
          <a:ln w="19050" cmpd="sng">
            <a:solidFill>
              <a:srgbClr val="0000FF"/>
            </a:solidFill>
            <a:prstDash val="dot"/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1" name="Group 7"/>
          <p:cNvGrpSpPr>
            <a:grpSpLocks/>
          </p:cNvGrpSpPr>
          <p:nvPr/>
        </p:nvGrpSpPr>
        <p:grpSpPr bwMode="auto">
          <a:xfrm>
            <a:off x="3282516" y="1199792"/>
            <a:ext cx="1819319" cy="362956"/>
            <a:chOff x="2813224" y="4912769"/>
            <a:chExt cx="1972370" cy="362720"/>
          </a:xfrm>
        </p:grpSpPr>
        <p:pic>
          <p:nvPicPr>
            <p:cNvPr id="55" name="Picture 33"/>
            <p:cNvPicPr>
              <a:picLocks noChangeAspect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813224" y="4912769"/>
              <a:ext cx="390624" cy="362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0" name="TextBox 166"/>
            <p:cNvSpPr txBox="1">
              <a:spLocks noChangeArrowheads="1"/>
            </p:cNvSpPr>
            <p:nvPr/>
          </p:nvSpPr>
          <p:spPr bwMode="auto">
            <a:xfrm>
              <a:off x="2852708" y="4945881"/>
              <a:ext cx="318375" cy="2768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927969"/>
                </a:buClr>
                <a:tabLst>
                  <a:tab pos="630238" algn="l"/>
                </a:tabLst>
              </a:pPr>
              <a:r>
                <a:rPr kumimoji="1" lang="en-US" altLang="ko-KR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</a:p>
          </p:txBody>
        </p:sp>
        <p:sp>
          <p:nvSpPr>
            <p:cNvPr id="61" name="TextBox 167"/>
            <p:cNvSpPr txBox="1">
              <a:spLocks noChangeArrowheads="1"/>
            </p:cNvSpPr>
            <p:nvPr/>
          </p:nvSpPr>
          <p:spPr bwMode="auto">
            <a:xfrm>
              <a:off x="3132546" y="4932127"/>
              <a:ext cx="1653048" cy="2768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927969"/>
                </a:buClr>
                <a:tabLst>
                  <a:tab pos="630238" algn="l"/>
                </a:tabLst>
              </a:pPr>
              <a:r>
                <a:rPr kumimoji="1" lang="ko-KR" altLang="en-US" sz="12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신규고객 특성</a:t>
              </a:r>
              <a:r>
                <a:rPr kumimoji="1" lang="en-US" altLang="ko-KR" sz="12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1" lang="ko-KR" altLang="en-US" sz="12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분석</a:t>
              </a:r>
              <a:endParaRPr kumimoji="1" lang="en-US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2" name="Group 7"/>
          <p:cNvGrpSpPr>
            <a:grpSpLocks/>
          </p:cNvGrpSpPr>
          <p:nvPr/>
        </p:nvGrpSpPr>
        <p:grpSpPr bwMode="auto">
          <a:xfrm>
            <a:off x="2854719" y="5448453"/>
            <a:ext cx="1457040" cy="739568"/>
            <a:chOff x="2813224" y="4912769"/>
            <a:chExt cx="1579614" cy="739087"/>
          </a:xfrm>
        </p:grpSpPr>
        <p:pic>
          <p:nvPicPr>
            <p:cNvPr id="63" name="Picture 33"/>
            <p:cNvPicPr>
              <a:picLocks noChangeAspect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813224" y="4912769"/>
              <a:ext cx="390624" cy="362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4" name="TextBox 166"/>
            <p:cNvSpPr txBox="1">
              <a:spLocks noChangeArrowheads="1"/>
            </p:cNvSpPr>
            <p:nvPr/>
          </p:nvSpPr>
          <p:spPr bwMode="auto">
            <a:xfrm>
              <a:off x="2852708" y="4945881"/>
              <a:ext cx="318375" cy="2768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927969"/>
                </a:buClr>
                <a:tabLst>
                  <a:tab pos="630238" algn="l"/>
                </a:tabLst>
              </a:pPr>
              <a:r>
                <a:rPr kumimoji="1" lang="en-US" altLang="ko-KR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</a:p>
          </p:txBody>
        </p:sp>
        <p:sp>
          <p:nvSpPr>
            <p:cNvPr id="66" name="TextBox 167"/>
            <p:cNvSpPr txBox="1">
              <a:spLocks noChangeArrowheads="1"/>
            </p:cNvSpPr>
            <p:nvPr/>
          </p:nvSpPr>
          <p:spPr bwMode="auto">
            <a:xfrm>
              <a:off x="3132545" y="4932127"/>
              <a:ext cx="1260293" cy="7197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927969"/>
                </a:buClr>
                <a:tabLst>
                  <a:tab pos="630238" algn="l"/>
                </a:tabLst>
              </a:pPr>
              <a:r>
                <a:rPr kumimoji="1" lang="ko-KR" altLang="en-US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기존고객</a:t>
              </a:r>
              <a:endParaRPr kumimoji="1"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927969"/>
                </a:buClr>
                <a:tabLst>
                  <a:tab pos="630238" algn="l"/>
                </a:tabLst>
              </a:pPr>
              <a:r>
                <a:rPr kumimoji="1" lang="ko-KR" altLang="en-US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유형별 숙소지</a:t>
              </a:r>
              <a:endParaRPr kumimoji="1"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927969"/>
                </a:buClr>
                <a:tabLst>
                  <a:tab pos="630238" algn="l"/>
                </a:tabLst>
              </a:pPr>
              <a:r>
                <a:rPr kumimoji="1" lang="ko-KR" altLang="en-US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특성</a:t>
              </a:r>
              <a:r>
                <a:rPr kumimoji="1" lang="en-US" altLang="ko-KR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1" lang="ko-KR" altLang="en-US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분석</a:t>
              </a:r>
              <a:endParaRPr kumimoji="1"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67" name="Straight Arrow Connector 38"/>
          <p:cNvCxnSpPr>
            <a:stCxn id="66" idx="0"/>
            <a:endCxn id="58" idx="3"/>
          </p:cNvCxnSpPr>
          <p:nvPr/>
        </p:nvCxnSpPr>
        <p:spPr>
          <a:xfrm flipV="1">
            <a:off x="3730511" y="5208046"/>
            <a:ext cx="903804" cy="259778"/>
          </a:xfrm>
          <a:prstGeom prst="straightConnector1">
            <a:avLst/>
          </a:prstGeom>
          <a:ln w="19050" cmpd="sng">
            <a:solidFill>
              <a:srgbClr val="0000FF"/>
            </a:solidFill>
            <a:prstDash val="dot"/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9" name="Group 7"/>
          <p:cNvGrpSpPr>
            <a:grpSpLocks/>
          </p:cNvGrpSpPr>
          <p:nvPr/>
        </p:nvGrpSpPr>
        <p:grpSpPr bwMode="auto">
          <a:xfrm>
            <a:off x="5553734" y="3537641"/>
            <a:ext cx="1303151" cy="739567"/>
            <a:chOff x="2813224" y="4912769"/>
            <a:chExt cx="1412779" cy="739086"/>
          </a:xfrm>
        </p:grpSpPr>
        <p:pic>
          <p:nvPicPr>
            <p:cNvPr id="70" name="Picture 33"/>
            <p:cNvPicPr>
              <a:picLocks noChangeAspect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813224" y="4912769"/>
              <a:ext cx="390624" cy="362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1" name="TextBox 166"/>
            <p:cNvSpPr txBox="1">
              <a:spLocks noChangeArrowheads="1"/>
            </p:cNvSpPr>
            <p:nvPr/>
          </p:nvSpPr>
          <p:spPr bwMode="auto">
            <a:xfrm>
              <a:off x="2852708" y="4945881"/>
              <a:ext cx="318375" cy="2768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927969"/>
                </a:buClr>
                <a:tabLst>
                  <a:tab pos="630238" algn="l"/>
                </a:tabLst>
              </a:pPr>
              <a:r>
                <a:rPr kumimoji="1" lang="en-US" altLang="ko-KR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</a:p>
          </p:txBody>
        </p:sp>
        <p:sp>
          <p:nvSpPr>
            <p:cNvPr id="72" name="TextBox 167"/>
            <p:cNvSpPr txBox="1">
              <a:spLocks noChangeArrowheads="1"/>
            </p:cNvSpPr>
            <p:nvPr/>
          </p:nvSpPr>
          <p:spPr bwMode="auto">
            <a:xfrm>
              <a:off x="3132544" y="4932127"/>
              <a:ext cx="1093459" cy="7197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927969"/>
                </a:buClr>
                <a:tabLst>
                  <a:tab pos="630238" algn="l"/>
                </a:tabLst>
              </a:pPr>
              <a:r>
                <a:rPr kumimoji="1" lang="ko-KR" altLang="en-US" sz="12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기존고객</a:t>
              </a:r>
              <a:endParaRPr kumimoji="1" lang="en-US" altLang="ko-KR" sz="12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927969"/>
                </a:buClr>
                <a:tabLst>
                  <a:tab pos="630238" algn="l"/>
                </a:tabLst>
              </a:pPr>
              <a:r>
                <a:rPr kumimoji="1" lang="ko-KR" altLang="en-US" sz="1200" b="1" dirty="0" err="1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거리별</a:t>
              </a:r>
              <a:r>
                <a:rPr kumimoji="1" lang="ko-KR" altLang="en-US" sz="12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endParaRPr kumimoji="1" lang="en-US" altLang="ko-KR" sz="12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927969"/>
                </a:buClr>
                <a:tabLst>
                  <a:tab pos="630238" algn="l"/>
                </a:tabLst>
              </a:pPr>
              <a:r>
                <a:rPr kumimoji="1" lang="ko-KR" altLang="en-US" sz="12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만족도</a:t>
              </a:r>
              <a:r>
                <a:rPr kumimoji="1" lang="en-US" altLang="ko-KR" sz="12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1" lang="ko-KR" altLang="en-US" sz="12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분석</a:t>
              </a:r>
              <a:endParaRPr kumimoji="1" lang="en-US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76" name="Straight Arrow Connector 38"/>
          <p:cNvCxnSpPr>
            <a:endCxn id="56" idx="4"/>
          </p:cNvCxnSpPr>
          <p:nvPr/>
        </p:nvCxnSpPr>
        <p:spPr>
          <a:xfrm flipH="1">
            <a:off x="4984969" y="4055611"/>
            <a:ext cx="801906" cy="91492"/>
          </a:xfrm>
          <a:prstGeom prst="straightConnector1">
            <a:avLst/>
          </a:prstGeom>
          <a:ln w="19050" cmpd="sng">
            <a:solidFill>
              <a:srgbClr val="0000FF"/>
            </a:solidFill>
            <a:prstDash val="dot"/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8" name="Group 7"/>
          <p:cNvGrpSpPr>
            <a:grpSpLocks/>
          </p:cNvGrpSpPr>
          <p:nvPr/>
        </p:nvGrpSpPr>
        <p:grpSpPr bwMode="auto">
          <a:xfrm>
            <a:off x="7414923" y="411307"/>
            <a:ext cx="1457042" cy="517969"/>
            <a:chOff x="2813224" y="4912769"/>
            <a:chExt cx="1579616" cy="517632"/>
          </a:xfrm>
        </p:grpSpPr>
        <p:pic>
          <p:nvPicPr>
            <p:cNvPr id="83" name="Picture 33"/>
            <p:cNvPicPr>
              <a:picLocks noChangeAspect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813224" y="4912769"/>
              <a:ext cx="390624" cy="362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4" name="TextBox 166"/>
            <p:cNvSpPr txBox="1">
              <a:spLocks noChangeArrowheads="1"/>
            </p:cNvSpPr>
            <p:nvPr/>
          </p:nvSpPr>
          <p:spPr bwMode="auto">
            <a:xfrm>
              <a:off x="2852708" y="4945881"/>
              <a:ext cx="318375" cy="2768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927969"/>
                </a:buClr>
                <a:tabLst>
                  <a:tab pos="630238" algn="l"/>
                </a:tabLst>
              </a:pPr>
              <a:r>
                <a:rPr kumimoji="1" lang="en-US" altLang="ko-KR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</a:p>
          </p:txBody>
        </p:sp>
        <p:sp>
          <p:nvSpPr>
            <p:cNvPr id="85" name="TextBox 167"/>
            <p:cNvSpPr txBox="1">
              <a:spLocks noChangeArrowheads="1"/>
            </p:cNvSpPr>
            <p:nvPr/>
          </p:nvSpPr>
          <p:spPr bwMode="auto">
            <a:xfrm>
              <a:off x="3132546" y="4932127"/>
              <a:ext cx="1260294" cy="498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927969"/>
                </a:buClr>
                <a:tabLst>
                  <a:tab pos="630238" algn="l"/>
                </a:tabLst>
              </a:pPr>
              <a:r>
                <a:rPr kumimoji="1" lang="ko-KR" altLang="en-US" sz="12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회원가입</a:t>
              </a:r>
              <a:endParaRPr kumimoji="1" lang="en-US" altLang="ko-KR" sz="12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927969"/>
                </a:buClr>
                <a:tabLst>
                  <a:tab pos="630238" algn="l"/>
                </a:tabLst>
              </a:pPr>
              <a:r>
                <a:rPr kumimoji="1" lang="ko-KR" altLang="en-US" sz="12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카테고리</a:t>
              </a:r>
              <a:r>
                <a:rPr kumimoji="1" lang="en-US" altLang="ko-KR" sz="12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1" lang="ko-KR" altLang="en-US" sz="12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분석</a:t>
              </a:r>
              <a:endParaRPr kumimoji="1" lang="en-US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86" name="Straight Arrow Connector 38"/>
          <p:cNvCxnSpPr>
            <a:stCxn id="73" idx="7"/>
            <a:endCxn id="85" idx="2"/>
          </p:cNvCxnSpPr>
          <p:nvPr/>
        </p:nvCxnSpPr>
        <p:spPr>
          <a:xfrm flipV="1">
            <a:off x="7709978" y="929276"/>
            <a:ext cx="580738" cy="607941"/>
          </a:xfrm>
          <a:prstGeom prst="straightConnector1">
            <a:avLst/>
          </a:prstGeom>
          <a:ln w="19050" cmpd="sng">
            <a:solidFill>
              <a:srgbClr val="0000FF"/>
            </a:solidFill>
            <a:prstDash val="dot"/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8" name="Group 7"/>
          <p:cNvGrpSpPr>
            <a:grpSpLocks/>
          </p:cNvGrpSpPr>
          <p:nvPr/>
        </p:nvGrpSpPr>
        <p:grpSpPr bwMode="auto">
          <a:xfrm>
            <a:off x="7658745" y="3544867"/>
            <a:ext cx="1457042" cy="517969"/>
            <a:chOff x="2813224" y="4912769"/>
            <a:chExt cx="1579616" cy="517632"/>
          </a:xfrm>
        </p:grpSpPr>
        <p:pic>
          <p:nvPicPr>
            <p:cNvPr id="99" name="Picture 33"/>
            <p:cNvPicPr>
              <a:picLocks noChangeAspect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813224" y="4912769"/>
              <a:ext cx="390624" cy="362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0" name="TextBox 166"/>
            <p:cNvSpPr txBox="1">
              <a:spLocks noChangeArrowheads="1"/>
            </p:cNvSpPr>
            <p:nvPr/>
          </p:nvSpPr>
          <p:spPr bwMode="auto">
            <a:xfrm>
              <a:off x="2852708" y="4945881"/>
              <a:ext cx="318375" cy="2768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927969"/>
                </a:buClr>
                <a:tabLst>
                  <a:tab pos="630238" algn="l"/>
                </a:tabLst>
              </a:pPr>
              <a:r>
                <a:rPr kumimoji="1" lang="en-US" altLang="ko-KR" sz="12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</a:p>
          </p:txBody>
        </p:sp>
        <p:sp>
          <p:nvSpPr>
            <p:cNvPr id="101" name="TextBox 167"/>
            <p:cNvSpPr txBox="1">
              <a:spLocks noChangeArrowheads="1"/>
            </p:cNvSpPr>
            <p:nvPr/>
          </p:nvSpPr>
          <p:spPr bwMode="auto">
            <a:xfrm>
              <a:off x="3132547" y="4932127"/>
              <a:ext cx="1260293" cy="498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927969"/>
                </a:buClr>
                <a:tabLst>
                  <a:tab pos="630238" algn="l"/>
                </a:tabLst>
              </a:pPr>
              <a:r>
                <a:rPr kumimoji="1" lang="ko-KR" altLang="en-US" sz="12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숙소지</a:t>
              </a:r>
              <a:endParaRPr kumimoji="1" lang="en-US" altLang="ko-KR" sz="12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fontAlgn="base">
                <a:spcBef>
                  <a:spcPct val="20000"/>
                </a:spcBef>
                <a:spcAft>
                  <a:spcPct val="0"/>
                </a:spcAft>
                <a:buClr>
                  <a:srgbClr val="927969"/>
                </a:buClr>
                <a:tabLst>
                  <a:tab pos="630238" algn="l"/>
                </a:tabLst>
              </a:pPr>
              <a:r>
                <a:rPr kumimoji="1" lang="ko-KR" altLang="en-US" sz="12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카테고리</a:t>
              </a:r>
              <a:r>
                <a:rPr kumimoji="1" lang="en-US" altLang="ko-KR" sz="12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1" lang="ko-KR" altLang="en-US" sz="12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분석</a:t>
              </a:r>
              <a:endParaRPr kumimoji="1" lang="en-US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102" name="Straight Arrow Connector 38"/>
          <p:cNvCxnSpPr>
            <a:stCxn id="77" idx="6"/>
            <a:endCxn id="101" idx="2"/>
          </p:cNvCxnSpPr>
          <p:nvPr/>
        </p:nvCxnSpPr>
        <p:spPr>
          <a:xfrm flipV="1">
            <a:off x="7894873" y="4062836"/>
            <a:ext cx="639665" cy="246422"/>
          </a:xfrm>
          <a:prstGeom prst="straightConnector1">
            <a:avLst/>
          </a:prstGeom>
          <a:ln w="19050" cmpd="sng">
            <a:solidFill>
              <a:srgbClr val="0000FF"/>
            </a:solidFill>
            <a:prstDash val="dot"/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38"/>
          <p:cNvCxnSpPr>
            <a:stCxn id="47" idx="0"/>
            <a:endCxn id="54" idx="4"/>
          </p:cNvCxnSpPr>
          <p:nvPr/>
        </p:nvCxnSpPr>
        <p:spPr>
          <a:xfrm flipV="1">
            <a:off x="3068172" y="3880534"/>
            <a:ext cx="342303" cy="323142"/>
          </a:xfrm>
          <a:prstGeom prst="straightConnector1">
            <a:avLst/>
          </a:prstGeom>
          <a:ln w="19050" cmpd="sng">
            <a:solidFill>
              <a:srgbClr val="0000FF"/>
            </a:solidFill>
            <a:prstDash val="dot"/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14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분석 필요 데이터 정의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350093"/>
              </p:ext>
            </p:extLst>
          </p:nvPr>
        </p:nvGraphicFramePr>
        <p:xfrm>
          <a:off x="170772" y="1340774"/>
          <a:ext cx="8649699" cy="4896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1531"/>
                <a:gridCol w="1702042"/>
                <a:gridCol w="1702042"/>
                <a:gridCol w="1702042"/>
                <a:gridCol w="1702042"/>
              </a:tblGrid>
              <a:tr h="637834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분석대상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600" b="1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분석명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분석설명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필요데이터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데이터 출처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097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신규고객</a:t>
                      </a:r>
                      <a:endParaRPr lang="en-US" altLang="ko-KR" sz="16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특성분석</a:t>
                      </a:r>
                      <a:endParaRPr lang="ko-KR" altLang="en-US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lvl="0" indent="-87313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ctr" latinLnBrk="0">
                        <a:lnSpc>
                          <a:spcPts val="1400"/>
                        </a:lnSpc>
                        <a:buFont typeface="Arial" pitchFamily="34" charset="0"/>
                        <a:buChar char="•"/>
                      </a:pPr>
                      <a:endParaRPr lang="ko-KR" altLang="en-US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latinLnBrk="0">
                        <a:lnSpc>
                          <a:spcPts val="1400"/>
                        </a:lnSpc>
                        <a:buFontTx/>
                        <a:buChar char="-"/>
                      </a:pPr>
                      <a:endParaRPr lang="ko-KR" altLang="en-US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097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숙소만족확률</a:t>
                      </a:r>
                      <a:endParaRPr lang="en-US" altLang="ko-KR" sz="16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분석</a:t>
                      </a:r>
                      <a:endParaRPr lang="ko-KR" altLang="en-US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lvl="0" indent="-87313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ctr" latinLnBrk="0">
                        <a:lnSpc>
                          <a:spcPts val="1400"/>
                        </a:lnSpc>
                        <a:buFont typeface="Arial" pitchFamily="34" charset="0"/>
                        <a:buChar char="•"/>
                      </a:pPr>
                      <a:endParaRPr lang="ko-KR" altLang="en-US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latinLnBrk="0">
                        <a:lnSpc>
                          <a:spcPts val="1400"/>
                        </a:lnSpc>
                        <a:buFontTx/>
                        <a:buChar char="-"/>
                      </a:pPr>
                      <a:endParaRPr lang="ko-KR" altLang="en-US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097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기존고객 유형별</a:t>
                      </a:r>
                      <a:endParaRPr lang="en-US" altLang="ko-KR" sz="16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숙소지 특성 분석</a:t>
                      </a:r>
                      <a:endParaRPr lang="ko-KR" altLang="en-US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lvl="0" indent="-87313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ctr" latinLnBrk="0">
                        <a:lnSpc>
                          <a:spcPts val="1400"/>
                        </a:lnSpc>
                        <a:buFont typeface="Arial" pitchFamily="34" charset="0"/>
                        <a:buChar char="•"/>
                      </a:pPr>
                      <a:endParaRPr lang="ko-KR" altLang="en-US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latinLnBrk="0">
                        <a:lnSpc>
                          <a:spcPts val="1400"/>
                        </a:lnSpc>
                        <a:buFontTx/>
                        <a:buChar char="-"/>
                      </a:pPr>
                      <a:endParaRPr lang="ko-KR" altLang="en-US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097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기존고객 </a:t>
                      </a:r>
                      <a:r>
                        <a:rPr lang="ko-KR" altLang="en-US" sz="1600" b="1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거리별</a:t>
                      </a:r>
                      <a:endParaRPr lang="en-US" altLang="ko-KR" sz="16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만족도 분석</a:t>
                      </a:r>
                      <a:endParaRPr lang="ko-KR" altLang="en-US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lvl="0" indent="-87313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ctr" latinLnBrk="0">
                        <a:lnSpc>
                          <a:spcPts val="1400"/>
                        </a:lnSpc>
                        <a:buFont typeface="Arial" pitchFamily="34" charset="0"/>
                        <a:buChar char="•"/>
                      </a:pPr>
                      <a:endParaRPr lang="ko-KR" altLang="en-US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latinLnBrk="0">
                        <a:lnSpc>
                          <a:spcPts val="1400"/>
                        </a:lnSpc>
                        <a:buFontTx/>
                        <a:buChar char="-"/>
                      </a:pPr>
                      <a:endParaRPr lang="ko-KR" altLang="en-US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097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숙소지 카테고리</a:t>
                      </a:r>
                      <a:endParaRPr lang="en-US" altLang="ko-KR" sz="16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분석</a:t>
                      </a:r>
                      <a:endParaRPr lang="ko-KR" altLang="en-US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lvl="0" indent="-87313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ctr" latinLnBrk="0">
                        <a:lnSpc>
                          <a:spcPts val="1400"/>
                        </a:lnSpc>
                        <a:buFont typeface="Arial" pitchFamily="34" charset="0"/>
                        <a:buChar char="•"/>
                      </a:pPr>
                      <a:endParaRPr lang="ko-KR" altLang="en-US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latinLnBrk="0">
                        <a:lnSpc>
                          <a:spcPts val="1400"/>
                        </a:lnSpc>
                        <a:buFontTx/>
                        <a:buChar char="-"/>
                      </a:pPr>
                      <a:endParaRPr lang="ko-KR" altLang="en-US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097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  <a:endParaRPr lang="en-US" altLang="ko-KR" sz="16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카테고리 분석</a:t>
                      </a:r>
                      <a:endParaRPr lang="ko-KR" altLang="en-US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lvl="0" indent="-87313" algn="l" defTabSz="9144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ctr" latinLnBrk="0">
                        <a:lnSpc>
                          <a:spcPts val="1400"/>
                        </a:lnSpc>
                        <a:buFont typeface="Arial" pitchFamily="34" charset="0"/>
                        <a:buChar char="•"/>
                      </a:pPr>
                      <a:endParaRPr lang="ko-KR" altLang="en-US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latinLnBrk="0">
                        <a:lnSpc>
                          <a:spcPts val="1400"/>
                        </a:lnSpc>
                        <a:buFontTx/>
                        <a:buChar char="-"/>
                      </a:pPr>
                      <a:endParaRPr lang="ko-KR" altLang="en-US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분석 활용 시나리오 정의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51520" y="1268760"/>
            <a:ext cx="8604448" cy="5040560"/>
          </a:xfrm>
          <a:prstGeom prst="rect">
            <a:avLst/>
          </a:prstGeom>
          <a:solidFill>
            <a:srgbClr val="F8F8F8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latinLnBrk="0"/>
            <a:endParaRPr lang="ko-KR" altLang="en-US" sz="1400" dirty="0" smtClean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Analytics Finding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실습</a:t>
            </a:r>
            <a:b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</a:br>
            <a:endParaRPr lang="ko-KR" altLang="en-US" dirty="0" smtClean="0"/>
          </a:p>
        </p:txBody>
      </p:sp>
      <p:sp>
        <p:nvSpPr>
          <p:cNvPr id="53" name="내용 개체 틀 5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AutoShape 12"/>
          <p:cNvSpPr>
            <a:spLocks noChangeArrowheads="1"/>
          </p:cNvSpPr>
          <p:nvPr/>
        </p:nvSpPr>
        <p:spPr bwMode="auto">
          <a:xfrm>
            <a:off x="7271370" y="1005298"/>
            <a:ext cx="1329378" cy="440050"/>
          </a:xfrm>
          <a:prstGeom prst="homePlate">
            <a:avLst>
              <a:gd name="adj" fmla="val 26497"/>
            </a:avLst>
          </a:prstGeom>
          <a:solidFill>
            <a:srgbClr val="4C84C9"/>
          </a:solidFill>
          <a:ln w="25400">
            <a:solidFill>
              <a:sysClr val="window" lastClr="FFFFFF">
                <a:lumMod val="95000"/>
              </a:sys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kern="0" noProof="0" dirty="0" smtClean="0">
                <a:solidFill>
                  <a:sysClr val="window" lastClr="FFFFFF"/>
                </a:solidFill>
                <a:latin typeface="나눔고딕" pitchFamily="50" charset="-127"/>
                <a:ea typeface="나눔고딕" pitchFamily="50" charset="-127"/>
              </a:rPr>
              <a:t>Stage III : Analytics</a:t>
            </a:r>
            <a:br>
              <a:rPr kumimoji="0" lang="en-US" altLang="ko-KR" sz="1200" b="1" kern="0" noProof="0" dirty="0" smtClean="0">
                <a:solidFill>
                  <a:sysClr val="window" lastClr="FFFFFF"/>
                </a:solidFill>
                <a:latin typeface="나눔고딕" pitchFamily="50" charset="-127"/>
                <a:ea typeface="나눔고딕" pitchFamily="50" charset="-127"/>
              </a:rPr>
            </a:br>
            <a:r>
              <a:rPr kumimoji="0" lang="en-US" altLang="ko-KR" sz="1200" b="1" kern="0" noProof="0" dirty="0" smtClean="0">
                <a:solidFill>
                  <a:sysClr val="window" lastClr="FFFFFF"/>
                </a:solidFill>
                <a:latin typeface="나눔고딕" pitchFamily="50" charset="-127"/>
                <a:ea typeface="나눔고딕" pitchFamily="50" charset="-127"/>
              </a:rPr>
              <a:t>Master Planning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AutoShape 12"/>
          <p:cNvSpPr>
            <a:spLocks noChangeArrowheads="1"/>
          </p:cNvSpPr>
          <p:nvPr/>
        </p:nvSpPr>
        <p:spPr bwMode="auto">
          <a:xfrm>
            <a:off x="4546148" y="1005298"/>
            <a:ext cx="2791696" cy="440050"/>
          </a:xfrm>
          <a:prstGeom prst="homePlate">
            <a:avLst>
              <a:gd name="adj" fmla="val 26497"/>
            </a:avLst>
          </a:prstGeom>
          <a:solidFill>
            <a:srgbClr val="4C84C9"/>
          </a:solidFill>
          <a:ln w="25400">
            <a:solidFill>
              <a:sysClr val="window" lastClr="FFFFFF">
                <a:lumMod val="95000"/>
              </a:sys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kern="0" noProof="0" dirty="0" smtClean="0">
                <a:solidFill>
                  <a:sysClr val="window" lastClr="FFFFFF"/>
                </a:solidFill>
                <a:latin typeface="나눔고딕" pitchFamily="50" charset="-127"/>
                <a:ea typeface="나눔고딕" pitchFamily="50" charset="-127"/>
              </a:rPr>
              <a:t>Stage II : Analytics Architecting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AutoShape 12"/>
          <p:cNvSpPr>
            <a:spLocks noChangeArrowheads="1"/>
          </p:cNvSpPr>
          <p:nvPr/>
        </p:nvSpPr>
        <p:spPr bwMode="auto">
          <a:xfrm>
            <a:off x="532790" y="1005298"/>
            <a:ext cx="4079824" cy="440050"/>
          </a:xfrm>
          <a:prstGeom prst="homePlate">
            <a:avLst>
              <a:gd name="adj" fmla="val 26497"/>
            </a:avLst>
          </a:prstGeom>
          <a:solidFill>
            <a:srgbClr val="4C84C9"/>
          </a:solidFill>
          <a:ln w="25400">
            <a:solidFill>
              <a:sysClr val="window" lastClr="FFFFFF">
                <a:lumMod val="95000"/>
              </a:sys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kern="0" noProof="0" dirty="0" smtClean="0">
                <a:solidFill>
                  <a:sysClr val="window" lastClr="FFFFFF"/>
                </a:solidFill>
                <a:latin typeface="나눔고딕" pitchFamily="50" charset="-127"/>
                <a:ea typeface="나눔고딕" pitchFamily="50" charset="-127"/>
              </a:rPr>
              <a:t>Stage </a:t>
            </a:r>
            <a:r>
              <a:rPr kumimoji="0" lang="en-US" altLang="ko-KR" sz="1200" b="1" kern="0" dirty="0" smtClean="0">
                <a:solidFill>
                  <a:sysClr val="window" lastClr="FFFFFF"/>
                </a:solidFill>
                <a:latin typeface="나눔고딕" pitchFamily="50" charset="-127"/>
                <a:ea typeface="나눔고딕" pitchFamily="50" charset="-127"/>
              </a:rPr>
              <a:t>I : </a:t>
            </a:r>
            <a:r>
              <a:rPr kumimoji="0" lang="en-US" altLang="ko-KR" sz="1200" b="1" kern="0" noProof="0" dirty="0" smtClean="0">
                <a:solidFill>
                  <a:sysClr val="window" lastClr="FFFFFF"/>
                </a:solidFill>
                <a:latin typeface="나눔고딕" pitchFamily="50" charset="-127"/>
                <a:ea typeface="나눔고딕" pitchFamily="50" charset="-127"/>
              </a:rPr>
              <a:t>Analytics Finding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AutoShape 12"/>
          <p:cNvSpPr>
            <a:spLocks noChangeArrowheads="1"/>
          </p:cNvSpPr>
          <p:nvPr/>
        </p:nvSpPr>
        <p:spPr bwMode="auto">
          <a:xfrm>
            <a:off x="7214067" y="1451789"/>
            <a:ext cx="1412541" cy="584066"/>
          </a:xfrm>
          <a:prstGeom prst="homePlate">
            <a:avLst>
              <a:gd name="adj" fmla="val 41788"/>
            </a:avLst>
          </a:prstGeom>
          <a:solidFill>
            <a:srgbClr val="4F81BD">
              <a:lumMod val="75000"/>
            </a:srgbClr>
          </a:solidFill>
          <a:ln w="25400">
            <a:solidFill>
              <a:sysClr val="window" lastClr="FFFFFF">
                <a:lumMod val="95000"/>
              </a:sys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b="1" kern="0" dirty="0">
                <a:solidFill>
                  <a:sysClr val="window" lastClr="FFFFFF"/>
                </a:solidFill>
                <a:latin typeface="나눔고딕" pitchFamily="50" charset="-127"/>
                <a:ea typeface="나눔고딕" pitchFamily="50" charset="-127"/>
              </a:rPr>
              <a:t>마스터플랜 수립</a:t>
            </a:r>
          </a:p>
        </p:txBody>
      </p:sp>
      <p:sp>
        <p:nvSpPr>
          <p:cNvPr id="14" name="AutoShape 12"/>
          <p:cNvSpPr>
            <a:spLocks noChangeArrowheads="1"/>
          </p:cNvSpPr>
          <p:nvPr/>
        </p:nvSpPr>
        <p:spPr bwMode="auto">
          <a:xfrm>
            <a:off x="5870266" y="1451789"/>
            <a:ext cx="1412541" cy="584066"/>
          </a:xfrm>
          <a:prstGeom prst="homePlate">
            <a:avLst>
              <a:gd name="adj" fmla="val 41788"/>
            </a:avLst>
          </a:prstGeom>
          <a:solidFill>
            <a:srgbClr val="4F81BD">
              <a:lumMod val="75000"/>
            </a:srgbClr>
          </a:solidFill>
          <a:ln w="25400">
            <a:solidFill>
              <a:sysClr val="window" lastClr="FFFFFF">
                <a:lumMod val="95000"/>
              </a:sys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b="1" kern="0" dirty="0">
                <a:solidFill>
                  <a:sysClr val="window" lastClr="FFFFFF"/>
                </a:solidFill>
                <a:latin typeface="나눔고딕" pitchFamily="50" charset="-127"/>
                <a:ea typeface="나눔고딕" pitchFamily="50" charset="-127"/>
              </a:rPr>
              <a:t>분석 기술</a:t>
            </a:r>
            <a:endParaRPr kumimoji="0" lang="en-US" altLang="ko-KR" sz="1400" b="1" kern="0" dirty="0">
              <a:solidFill>
                <a:sysClr val="window" lastClr="FFFFFF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b="1" kern="0" dirty="0">
                <a:solidFill>
                  <a:sysClr val="window" lastClr="FFFFFF"/>
                </a:solidFill>
                <a:latin typeface="나눔고딕" pitchFamily="50" charset="-127"/>
                <a:ea typeface="나눔고딕" pitchFamily="50" charset="-127"/>
              </a:rPr>
              <a:t>아키텍처</a:t>
            </a:r>
            <a:r>
              <a:rPr kumimoji="0" lang="en-US" altLang="ko-KR" sz="1400" b="1" kern="0" dirty="0">
                <a:solidFill>
                  <a:sysClr val="window" lastClr="FFFFFF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ko-KR" altLang="en-US" sz="1400" b="1" kern="0" dirty="0">
                <a:solidFill>
                  <a:sysClr val="window" lastClr="FFFFFF"/>
                </a:solidFill>
                <a:latin typeface="나눔고딕" pitchFamily="50" charset="-127"/>
                <a:ea typeface="나눔고딕" pitchFamily="50" charset="-127"/>
              </a:rPr>
              <a:t>정의</a:t>
            </a:r>
          </a:p>
        </p:txBody>
      </p:sp>
      <p:sp>
        <p:nvSpPr>
          <p:cNvPr id="15" name="AutoShape 12"/>
          <p:cNvSpPr>
            <a:spLocks noChangeArrowheads="1"/>
          </p:cNvSpPr>
          <p:nvPr/>
        </p:nvSpPr>
        <p:spPr bwMode="auto">
          <a:xfrm>
            <a:off x="4545335" y="1451789"/>
            <a:ext cx="1412541" cy="584066"/>
          </a:xfrm>
          <a:prstGeom prst="homePlate">
            <a:avLst>
              <a:gd name="adj" fmla="val 41788"/>
            </a:avLst>
          </a:prstGeom>
          <a:solidFill>
            <a:srgbClr val="4F81BD">
              <a:lumMod val="75000"/>
            </a:srgbClr>
          </a:solidFill>
          <a:ln w="25400">
            <a:solidFill>
              <a:sysClr val="window" lastClr="FFFFFF">
                <a:lumMod val="95000"/>
              </a:sys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분석 비즈니스</a:t>
            </a:r>
            <a:endParaRPr kumimoji="0" lang="en-US" altLang="ko-KR" sz="1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  <a:p>
            <a:pPr marL="0" marR="0" lvl="0" indent="0" algn="ctr" defTabSz="914400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아키텍처</a:t>
            </a: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정의</a:t>
            </a:r>
          </a:p>
        </p:txBody>
      </p:sp>
      <p:sp>
        <p:nvSpPr>
          <p:cNvPr id="16" name="AutoShape 12"/>
          <p:cNvSpPr>
            <a:spLocks noChangeArrowheads="1"/>
          </p:cNvSpPr>
          <p:nvPr/>
        </p:nvSpPr>
        <p:spPr bwMode="auto">
          <a:xfrm>
            <a:off x="3200186" y="1451789"/>
            <a:ext cx="1412541" cy="584066"/>
          </a:xfrm>
          <a:prstGeom prst="homePlate">
            <a:avLst>
              <a:gd name="adj" fmla="val 41788"/>
            </a:avLst>
          </a:prstGeom>
          <a:solidFill>
            <a:srgbClr val="4F81BD">
              <a:lumMod val="75000"/>
            </a:srgbClr>
          </a:solidFill>
          <a:ln w="25400">
            <a:solidFill>
              <a:sysClr val="window" lastClr="FFFFFF">
                <a:lumMod val="95000"/>
              </a:sys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분석방안</a:t>
            </a: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구체화</a:t>
            </a:r>
          </a:p>
        </p:txBody>
      </p:sp>
      <p:sp>
        <p:nvSpPr>
          <p:cNvPr id="17" name="AutoShape 12"/>
          <p:cNvSpPr>
            <a:spLocks noChangeArrowheads="1"/>
          </p:cNvSpPr>
          <p:nvPr/>
        </p:nvSpPr>
        <p:spPr bwMode="auto">
          <a:xfrm>
            <a:off x="1860425" y="1451789"/>
            <a:ext cx="1412541" cy="584066"/>
          </a:xfrm>
          <a:prstGeom prst="homePlate">
            <a:avLst>
              <a:gd name="adj" fmla="val 41788"/>
            </a:avLst>
          </a:prstGeom>
          <a:solidFill>
            <a:srgbClr val="4F81BD">
              <a:lumMod val="75000"/>
            </a:srgbClr>
          </a:solidFill>
          <a:ln w="25400">
            <a:solidFill>
              <a:sysClr val="window" lastClr="FFFFFF">
                <a:lumMod val="95000"/>
              </a:sys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분석기회</a:t>
            </a: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구조화</a:t>
            </a:r>
          </a:p>
        </p:txBody>
      </p:sp>
      <p:sp>
        <p:nvSpPr>
          <p:cNvPr id="18" name="AutoShape 12"/>
          <p:cNvSpPr>
            <a:spLocks noChangeArrowheads="1"/>
          </p:cNvSpPr>
          <p:nvPr/>
        </p:nvSpPr>
        <p:spPr bwMode="auto">
          <a:xfrm>
            <a:off x="532800" y="1451789"/>
            <a:ext cx="1412541" cy="584066"/>
          </a:xfrm>
          <a:prstGeom prst="homePlate">
            <a:avLst>
              <a:gd name="adj" fmla="val 41788"/>
            </a:avLst>
          </a:prstGeom>
          <a:solidFill>
            <a:srgbClr val="4F81BD">
              <a:lumMod val="75000"/>
            </a:srgbClr>
          </a:solidFill>
          <a:ln w="25400">
            <a:solidFill>
              <a:sysClr val="window" lastClr="FFFFFF">
                <a:lumMod val="95000"/>
              </a:sys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분석기회</a:t>
            </a: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발굴</a:t>
            </a:r>
          </a:p>
        </p:txBody>
      </p:sp>
      <p:sp>
        <p:nvSpPr>
          <p:cNvPr id="19" name="타원 18"/>
          <p:cNvSpPr/>
          <p:nvPr/>
        </p:nvSpPr>
        <p:spPr>
          <a:xfrm>
            <a:off x="457315" y="1301413"/>
            <a:ext cx="274961" cy="296413"/>
          </a:xfrm>
          <a:prstGeom prst="ellipse">
            <a:avLst/>
          </a:prstGeom>
          <a:solidFill>
            <a:srgbClr val="1F497D">
              <a:lumMod val="75000"/>
            </a:srgbClr>
          </a:solidFill>
          <a:ln w="19050">
            <a:solidFill>
              <a:sysClr val="window" lastClr="FFFFFF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1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1864460" y="1301413"/>
            <a:ext cx="274961" cy="296413"/>
          </a:xfrm>
          <a:prstGeom prst="ellipse">
            <a:avLst/>
          </a:prstGeom>
          <a:solidFill>
            <a:srgbClr val="1F497D">
              <a:lumMod val="75000"/>
            </a:srgbClr>
          </a:solidFill>
          <a:ln w="19050">
            <a:solidFill>
              <a:sysClr val="window" lastClr="FFFFFF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2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3155697" y="1301413"/>
            <a:ext cx="273613" cy="296413"/>
          </a:xfrm>
          <a:prstGeom prst="ellipse">
            <a:avLst/>
          </a:prstGeom>
          <a:solidFill>
            <a:srgbClr val="1F497D">
              <a:lumMod val="75000"/>
            </a:srgbClr>
          </a:solidFill>
          <a:ln w="19050">
            <a:solidFill>
              <a:sysClr val="window" lastClr="FFFFFF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3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4484672" y="1301413"/>
            <a:ext cx="274961" cy="296413"/>
          </a:xfrm>
          <a:prstGeom prst="ellipse">
            <a:avLst/>
          </a:prstGeom>
          <a:solidFill>
            <a:srgbClr val="1F497D">
              <a:lumMod val="75000"/>
            </a:srgbClr>
          </a:solidFill>
          <a:ln w="19050">
            <a:solidFill>
              <a:sysClr val="window" lastClr="FFFFFF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4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7169580" y="1301413"/>
            <a:ext cx="274961" cy="296413"/>
          </a:xfrm>
          <a:prstGeom prst="ellipse">
            <a:avLst/>
          </a:prstGeom>
          <a:solidFill>
            <a:srgbClr val="1F497D">
              <a:lumMod val="75000"/>
            </a:srgbClr>
          </a:solidFill>
          <a:ln w="19050">
            <a:solidFill>
              <a:sysClr val="window" lastClr="FFFFFF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6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829826" y="1301413"/>
            <a:ext cx="273613" cy="296413"/>
          </a:xfrm>
          <a:prstGeom prst="ellipse">
            <a:avLst/>
          </a:prstGeom>
          <a:solidFill>
            <a:srgbClr val="1F497D">
              <a:lumMod val="75000"/>
            </a:srgbClr>
          </a:solidFill>
          <a:ln w="19050">
            <a:solidFill>
              <a:sysClr val="window" lastClr="FFFFFF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5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" name="Group 2"/>
          <p:cNvGrpSpPr/>
          <p:nvPr/>
        </p:nvGrpSpPr>
        <p:grpSpPr>
          <a:xfrm>
            <a:off x="503280" y="1999368"/>
            <a:ext cx="7934624" cy="1728001"/>
            <a:chOff x="263688" y="2374527"/>
            <a:chExt cx="9345450" cy="1414513"/>
          </a:xfrm>
        </p:grpSpPr>
        <p:sp>
          <p:nvSpPr>
            <p:cNvPr id="26" name="양쪽 모서리가 둥근 사각형 25"/>
            <p:cNvSpPr/>
            <p:nvPr/>
          </p:nvSpPr>
          <p:spPr bwMode="auto">
            <a:xfrm rot="10800000">
              <a:off x="8167688" y="2374527"/>
              <a:ext cx="1441450" cy="1414513"/>
            </a:xfrm>
            <a:prstGeom prst="round2SameRect">
              <a:avLst>
                <a:gd name="adj1" fmla="val 9876"/>
                <a:gd name="adj2" fmla="val 0"/>
              </a:avLst>
            </a:prstGeom>
            <a:gradFill flip="none" rotWithShape="1">
              <a:gsLst>
                <a:gs pos="0">
                  <a:sysClr val="window" lastClr="FFFFFF">
                    <a:lumMod val="65000"/>
                  </a:sysClr>
                </a:gs>
                <a:gs pos="5000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95000"/>
                  </a:sysClr>
                </a:gs>
              </a:gsLst>
              <a:lin ang="5400000" scaled="1"/>
              <a:tileRect/>
            </a:gradFill>
            <a:ln w="2857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8" name="양쪽 모서리가 둥근 사각형 27"/>
            <p:cNvSpPr/>
            <p:nvPr/>
          </p:nvSpPr>
          <p:spPr bwMode="auto">
            <a:xfrm rot="10800000">
              <a:off x="6584950" y="2374527"/>
              <a:ext cx="1441450" cy="1414513"/>
            </a:xfrm>
            <a:prstGeom prst="round2SameRect">
              <a:avLst>
                <a:gd name="adj1" fmla="val 9876"/>
                <a:gd name="adj2" fmla="val 0"/>
              </a:avLst>
            </a:prstGeom>
            <a:gradFill flip="none" rotWithShape="1">
              <a:gsLst>
                <a:gs pos="0">
                  <a:sysClr val="window" lastClr="FFFFFF">
                    <a:lumMod val="65000"/>
                  </a:sysClr>
                </a:gs>
                <a:gs pos="5000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95000"/>
                  </a:sysClr>
                </a:gs>
              </a:gsLst>
              <a:lin ang="5400000" scaled="1"/>
              <a:tileRect/>
            </a:gradFill>
            <a:ln w="2857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9" name="양쪽 모서리가 둥근 사각형 28"/>
            <p:cNvSpPr/>
            <p:nvPr/>
          </p:nvSpPr>
          <p:spPr bwMode="auto">
            <a:xfrm rot="10800000">
              <a:off x="1862138" y="2374527"/>
              <a:ext cx="1441450" cy="1414513"/>
            </a:xfrm>
            <a:prstGeom prst="round2SameRect">
              <a:avLst>
                <a:gd name="adj1" fmla="val 9876"/>
                <a:gd name="adj2" fmla="val 0"/>
              </a:avLst>
            </a:prstGeom>
            <a:gradFill flip="none" rotWithShape="1">
              <a:gsLst>
                <a:gs pos="0">
                  <a:sysClr val="window" lastClr="FFFFFF">
                    <a:lumMod val="65000"/>
                  </a:sysClr>
                </a:gs>
                <a:gs pos="5000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95000"/>
                  </a:sysClr>
                </a:gs>
              </a:gsLst>
              <a:lin ang="5400000" scaled="1"/>
              <a:tileRect/>
            </a:gradFill>
            <a:ln w="2857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0" name="양쪽 모서리가 둥근 사각형 29"/>
            <p:cNvSpPr/>
            <p:nvPr/>
          </p:nvSpPr>
          <p:spPr bwMode="auto">
            <a:xfrm rot="10800000">
              <a:off x="3440113" y="2374527"/>
              <a:ext cx="1441450" cy="1414513"/>
            </a:xfrm>
            <a:prstGeom prst="round2SameRect">
              <a:avLst>
                <a:gd name="adj1" fmla="val 9876"/>
                <a:gd name="adj2" fmla="val 0"/>
              </a:avLst>
            </a:prstGeom>
            <a:gradFill flip="none" rotWithShape="1">
              <a:gsLst>
                <a:gs pos="0">
                  <a:sysClr val="window" lastClr="FFFFFF">
                    <a:lumMod val="65000"/>
                  </a:sysClr>
                </a:gs>
                <a:gs pos="5000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95000"/>
                  </a:sysClr>
                </a:gs>
              </a:gsLst>
              <a:lin ang="5400000" scaled="1"/>
              <a:tileRect/>
            </a:gradFill>
            <a:ln w="2857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1" name="양쪽 모서리가 둥근 사각형 30"/>
            <p:cNvSpPr/>
            <p:nvPr/>
          </p:nvSpPr>
          <p:spPr bwMode="auto">
            <a:xfrm rot="10800000">
              <a:off x="5024438" y="2374527"/>
              <a:ext cx="1439862" cy="1414513"/>
            </a:xfrm>
            <a:prstGeom prst="round2SameRect">
              <a:avLst>
                <a:gd name="adj1" fmla="val 9876"/>
                <a:gd name="adj2" fmla="val 0"/>
              </a:avLst>
            </a:prstGeom>
            <a:gradFill flip="none" rotWithShape="1">
              <a:gsLst>
                <a:gs pos="0">
                  <a:sysClr val="window" lastClr="FFFFFF">
                    <a:lumMod val="65000"/>
                  </a:sysClr>
                </a:gs>
                <a:gs pos="5000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95000"/>
                  </a:sysClr>
                </a:gs>
              </a:gsLst>
              <a:lin ang="5400000" scaled="1"/>
              <a:tileRect/>
            </a:gradFill>
            <a:ln w="2857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2" name="양쪽 모서리가 둥근 사각형 31"/>
            <p:cNvSpPr/>
            <p:nvPr/>
          </p:nvSpPr>
          <p:spPr bwMode="auto">
            <a:xfrm rot="10800000">
              <a:off x="298450" y="2374527"/>
              <a:ext cx="1441450" cy="1414513"/>
            </a:xfrm>
            <a:prstGeom prst="round2SameRect">
              <a:avLst>
                <a:gd name="adj1" fmla="val 9876"/>
                <a:gd name="adj2" fmla="val 0"/>
              </a:avLst>
            </a:prstGeom>
            <a:gradFill flip="none" rotWithShape="1">
              <a:gsLst>
                <a:gs pos="0">
                  <a:sysClr val="window" lastClr="FFFFFF">
                    <a:lumMod val="65000"/>
                  </a:sysClr>
                </a:gs>
                <a:gs pos="50000">
                  <a:sysClr val="window" lastClr="FFFFFF">
                    <a:lumMod val="85000"/>
                  </a:sysClr>
                </a:gs>
                <a:gs pos="100000">
                  <a:sysClr val="window" lastClr="FFFFFF">
                    <a:lumMod val="95000"/>
                  </a:sysClr>
                </a:gs>
              </a:gsLst>
              <a:lin ang="5400000" scaled="1"/>
              <a:tileRect/>
            </a:gradFill>
            <a:ln w="2857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3" name="TextBox 42"/>
            <p:cNvSpPr txBox="1">
              <a:spLocks noChangeArrowheads="1"/>
            </p:cNvSpPr>
            <p:nvPr/>
          </p:nvSpPr>
          <p:spPr bwMode="auto">
            <a:xfrm>
              <a:off x="1857155" y="2419131"/>
              <a:ext cx="1359757" cy="7054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92075" indent="-92075">
                <a:spcBef>
                  <a:spcPts val="600"/>
                </a:spcBef>
                <a:buClr>
                  <a:srgbClr val="927969"/>
                </a:buClr>
                <a:buFont typeface="Arial" charset="0"/>
                <a:buChar char="•"/>
                <a:tabLst>
                  <a:tab pos="630238" algn="l"/>
                </a:tabLst>
              </a:pPr>
              <a:r>
                <a:rPr lang="ko-KR" altLang="en-US" sz="1000" b="1" dirty="0">
                  <a:latin typeface="나눔고딕" pitchFamily="50" charset="-127"/>
                  <a:ea typeface="나눔고딕" pitchFamily="50" charset="-127"/>
                </a:rPr>
                <a:t>분석 유저스토리</a:t>
              </a:r>
              <a:r>
                <a:rPr lang="en-US" altLang="ko-KR" sz="1000" b="1" dirty="0">
                  <a:latin typeface="나눔고딕" pitchFamily="50" charset="-127"/>
                  <a:ea typeface="나눔고딕" pitchFamily="50" charset="-127"/>
                </a:rPr>
                <a:t/>
              </a:r>
              <a:br>
                <a:rPr lang="en-US" altLang="ko-KR" sz="1000" b="1" dirty="0">
                  <a:latin typeface="나눔고딕" pitchFamily="50" charset="-127"/>
                  <a:ea typeface="나눔고딕" pitchFamily="50" charset="-127"/>
                </a:rPr>
              </a:br>
              <a:r>
                <a:rPr lang="ko-KR" altLang="en-US" sz="1000" b="1" dirty="0">
                  <a:latin typeface="나눔고딕" pitchFamily="50" charset="-127"/>
                  <a:ea typeface="나눔고딕" pitchFamily="50" charset="-127"/>
                </a:rPr>
                <a:t>정의</a:t>
              </a:r>
            </a:p>
            <a:p>
              <a:pPr marL="92075" indent="-92075">
                <a:spcBef>
                  <a:spcPts val="600"/>
                </a:spcBef>
                <a:buClr>
                  <a:srgbClr val="927969"/>
                </a:buClr>
                <a:buFont typeface="Arial" charset="0"/>
                <a:buChar char="•"/>
                <a:tabLst>
                  <a:tab pos="630238" algn="l"/>
                </a:tabLst>
              </a:pPr>
              <a:r>
                <a:rPr lang="ko-KR" altLang="en-US" sz="1000" b="1" dirty="0">
                  <a:latin typeface="나눔고딕" pitchFamily="50" charset="-127"/>
                  <a:ea typeface="나눔고딕" pitchFamily="50" charset="-127"/>
                </a:rPr>
                <a:t>목표가치 구체화</a:t>
              </a:r>
              <a:endParaRPr lang="en-US" altLang="ko-KR" sz="1000" b="1" dirty="0">
                <a:latin typeface="나눔고딕" pitchFamily="50" charset="-127"/>
                <a:ea typeface="나눔고딕" pitchFamily="50" charset="-127"/>
              </a:endParaRPr>
            </a:p>
            <a:p>
              <a:pPr marL="92075" indent="-92075">
                <a:spcBef>
                  <a:spcPts val="600"/>
                </a:spcBef>
                <a:buClr>
                  <a:srgbClr val="927969"/>
                </a:buClr>
                <a:buFont typeface="Arial" charset="0"/>
                <a:buChar char="•"/>
                <a:tabLst>
                  <a:tab pos="630238" algn="l"/>
                </a:tabLst>
              </a:pPr>
              <a:r>
                <a:rPr lang="ko-KR" altLang="en-US" sz="1000" b="1" dirty="0">
                  <a:latin typeface="나눔고딕" pitchFamily="50" charset="-127"/>
                  <a:ea typeface="나눔고딕" pitchFamily="50" charset="-127"/>
                </a:rPr>
                <a:t>질문 </a:t>
              </a:r>
              <a:r>
                <a:rPr lang="ko-KR" altLang="en-US" sz="1000" b="1" dirty="0" smtClean="0">
                  <a:latin typeface="나눔고딕" pitchFamily="50" charset="-127"/>
                  <a:ea typeface="나눔고딕" pitchFamily="50" charset="-127"/>
                </a:rPr>
                <a:t>구체화</a:t>
              </a:r>
              <a:endParaRPr lang="en-US" sz="1000" b="1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413126" y="2419130"/>
              <a:ext cx="1401294" cy="13352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92075" indent="-92075">
                <a:spcBef>
                  <a:spcPts val="600"/>
                </a:spcBef>
                <a:buClr>
                  <a:srgbClr val="927969"/>
                </a:buClr>
                <a:buFont typeface="Arial"/>
                <a:buChar char="•"/>
                <a:tabLst>
                  <a:tab pos="630238" algn="l"/>
                </a:tabLst>
                <a:defRPr/>
              </a:pPr>
              <a:r>
                <a:rPr lang="ko-KR" altLang="en-US" sz="1000" b="1" dirty="0">
                  <a:latin typeface="나눔고딕" pitchFamily="50" charset="-127"/>
                  <a:ea typeface="나눔고딕" pitchFamily="50" charset="-127"/>
                  <a:cs typeface="Malgun Gothic"/>
                </a:rPr>
                <a:t>의사결정 요소</a:t>
              </a:r>
              <a:r>
                <a:rPr lang="en-US" altLang="ko-KR" sz="1000" b="1" dirty="0">
                  <a:latin typeface="나눔고딕" pitchFamily="50" charset="-127"/>
                  <a:ea typeface="나눔고딕" pitchFamily="50" charset="-127"/>
                  <a:cs typeface="Malgun Gothic"/>
                </a:rPr>
                <a:t/>
              </a:r>
              <a:br>
                <a:rPr lang="en-US" altLang="ko-KR" sz="1000" b="1" dirty="0">
                  <a:latin typeface="나눔고딕" pitchFamily="50" charset="-127"/>
                  <a:ea typeface="나눔고딕" pitchFamily="50" charset="-127"/>
                  <a:cs typeface="Malgun Gothic"/>
                </a:rPr>
              </a:br>
              <a:r>
                <a:rPr lang="ko-KR" altLang="en-US" sz="1000" b="1" dirty="0">
                  <a:latin typeface="나눔고딕" pitchFamily="50" charset="-127"/>
                  <a:ea typeface="나눔고딕" pitchFamily="50" charset="-127"/>
                  <a:cs typeface="Malgun Gothic"/>
                </a:rPr>
                <a:t>모형화</a:t>
              </a:r>
              <a:endParaRPr lang="en-US" altLang="ko-KR" sz="1000" b="1" dirty="0">
                <a:latin typeface="나눔고딕" pitchFamily="50" charset="-127"/>
                <a:ea typeface="나눔고딕" pitchFamily="50" charset="-127"/>
                <a:cs typeface="Malgun Gothic"/>
              </a:endParaRPr>
            </a:p>
            <a:p>
              <a:pPr marL="92075" indent="-92075">
                <a:spcBef>
                  <a:spcPts val="600"/>
                </a:spcBef>
                <a:buClr>
                  <a:srgbClr val="927969"/>
                </a:buClr>
                <a:buFont typeface="Arial"/>
                <a:buChar char="•"/>
                <a:tabLst>
                  <a:tab pos="630238" algn="l"/>
                </a:tabLst>
                <a:defRPr/>
              </a:pPr>
              <a:r>
                <a:rPr lang="ko-KR" altLang="en-US" sz="1000" b="1" dirty="0">
                  <a:latin typeface="나눔고딕" pitchFamily="50" charset="-127"/>
                  <a:ea typeface="나눔고딕" pitchFamily="50" charset="-127"/>
                  <a:cs typeface="Malgun Gothic"/>
                </a:rPr>
                <a:t>분석체계</a:t>
              </a:r>
              <a:r>
                <a:rPr lang="en-US" altLang="ko-KR" sz="1000" b="1" dirty="0">
                  <a:latin typeface="나눔고딕" pitchFamily="50" charset="-127"/>
                  <a:ea typeface="나눔고딕" pitchFamily="50" charset="-127"/>
                  <a:cs typeface="Malgun Gothic"/>
                </a:rPr>
                <a:t>(</a:t>
              </a:r>
              <a:r>
                <a:rPr lang="ko-KR" altLang="en-US" sz="1000" b="1" dirty="0">
                  <a:latin typeface="나눔고딕" pitchFamily="50" charset="-127"/>
                  <a:ea typeface="나눔고딕" pitchFamily="50" charset="-127"/>
                  <a:cs typeface="Malgun Gothic"/>
                </a:rPr>
                <a:t>시그널</a:t>
              </a:r>
              <a:r>
                <a:rPr lang="en-US" altLang="ko-KR" sz="1000" b="1" dirty="0">
                  <a:latin typeface="나눔고딕" pitchFamily="50" charset="-127"/>
                  <a:ea typeface="나눔고딕" pitchFamily="50" charset="-127"/>
                  <a:cs typeface="Malgun Gothic"/>
                </a:rPr>
                <a:t/>
              </a:r>
              <a:br>
                <a:rPr lang="en-US" altLang="ko-KR" sz="1000" b="1" dirty="0">
                  <a:latin typeface="나눔고딕" pitchFamily="50" charset="-127"/>
                  <a:ea typeface="나눔고딕" pitchFamily="50" charset="-127"/>
                  <a:cs typeface="Malgun Gothic"/>
                </a:rPr>
              </a:br>
              <a:r>
                <a:rPr lang="ko-KR" altLang="en-US" sz="1000" b="1" dirty="0">
                  <a:latin typeface="나눔고딕" pitchFamily="50" charset="-127"/>
                  <a:ea typeface="나눔고딕" pitchFamily="50" charset="-127"/>
                  <a:cs typeface="Malgun Gothic"/>
                </a:rPr>
                <a:t>허브</a:t>
              </a:r>
              <a:r>
                <a:rPr lang="en-US" altLang="ko-KR" sz="1000" b="1" dirty="0">
                  <a:latin typeface="나눔고딕" pitchFamily="50" charset="-127"/>
                  <a:ea typeface="나눔고딕" pitchFamily="50" charset="-127"/>
                  <a:cs typeface="Malgun Gothic"/>
                </a:rPr>
                <a:t>)</a:t>
              </a:r>
              <a:r>
                <a:rPr lang="ko-KR" altLang="en-US" sz="1000" b="1" dirty="0">
                  <a:latin typeface="나눔고딕" pitchFamily="50" charset="-127"/>
                  <a:ea typeface="나눔고딕" pitchFamily="50" charset="-127"/>
                  <a:cs typeface="Malgun Gothic"/>
                </a:rPr>
                <a:t> 도출</a:t>
              </a:r>
              <a:endParaRPr lang="en-US" altLang="ko-KR" sz="1000" b="1" dirty="0">
                <a:latin typeface="나눔고딕" pitchFamily="50" charset="-127"/>
                <a:ea typeface="나눔고딕" pitchFamily="50" charset="-127"/>
                <a:cs typeface="Malgun Gothic"/>
              </a:endParaRPr>
            </a:p>
            <a:p>
              <a:pPr marL="92075" indent="-92075">
                <a:spcBef>
                  <a:spcPts val="600"/>
                </a:spcBef>
                <a:buClr>
                  <a:srgbClr val="927969"/>
                </a:buClr>
                <a:buFont typeface="Arial"/>
                <a:buChar char="•"/>
                <a:tabLst>
                  <a:tab pos="630238" algn="l"/>
                </a:tabLst>
                <a:defRPr/>
              </a:pPr>
              <a:r>
                <a:rPr lang="ko-KR" altLang="en-US" sz="1000" b="1" dirty="0">
                  <a:latin typeface="나눔고딕" pitchFamily="50" charset="-127"/>
                  <a:ea typeface="나눔고딕" pitchFamily="50" charset="-127"/>
                  <a:cs typeface="Malgun Gothic"/>
                </a:rPr>
                <a:t>분석정의서 </a:t>
              </a:r>
              <a:r>
                <a:rPr lang="ko-KR" altLang="en-US" sz="1000" b="1" dirty="0" smtClean="0">
                  <a:latin typeface="나눔고딕" pitchFamily="50" charset="-127"/>
                  <a:ea typeface="나눔고딕" pitchFamily="50" charset="-127"/>
                  <a:cs typeface="Malgun Gothic"/>
                </a:rPr>
                <a:t>작성</a:t>
              </a:r>
              <a:endParaRPr lang="en-US" altLang="ko-KR" sz="1000" b="1" dirty="0" smtClean="0">
                <a:latin typeface="나눔고딕" pitchFamily="50" charset="-127"/>
                <a:ea typeface="나눔고딕" pitchFamily="50" charset="-127"/>
                <a:cs typeface="Malgun Gothic"/>
              </a:endParaRPr>
            </a:p>
            <a:p>
              <a:pPr marL="92075" indent="-92075">
                <a:spcBef>
                  <a:spcPts val="600"/>
                </a:spcBef>
                <a:buClr>
                  <a:srgbClr val="927969"/>
                </a:buClr>
                <a:buFont typeface="Arial" charset="0"/>
                <a:buChar char="•"/>
                <a:tabLst>
                  <a:tab pos="630238" algn="l"/>
                </a:tabLst>
              </a:pPr>
              <a:r>
                <a:rPr lang="ko-KR" altLang="en-US" sz="1000" b="1" dirty="0" smtClean="0">
                  <a:latin typeface="나눔고딕" pitchFamily="50" charset="-127"/>
                  <a:ea typeface="나눔고딕" pitchFamily="50" charset="-127"/>
                </a:rPr>
                <a:t>분석 활용 스토리</a:t>
              </a:r>
              <a:r>
                <a:rPr lang="en-US" altLang="ko-KR" sz="1000" b="1" dirty="0" smtClean="0">
                  <a:latin typeface="나눔고딕" pitchFamily="50" charset="-127"/>
                  <a:ea typeface="나눔고딕" pitchFamily="50" charset="-127"/>
                </a:rPr>
                <a:t/>
              </a:r>
              <a:br>
                <a:rPr lang="en-US" altLang="ko-KR" sz="1000" b="1" dirty="0" smtClean="0">
                  <a:latin typeface="나눔고딕" pitchFamily="50" charset="-127"/>
                  <a:ea typeface="나눔고딕" pitchFamily="50" charset="-127"/>
                </a:rPr>
              </a:br>
              <a:r>
                <a:rPr lang="ko-KR" altLang="en-US" sz="1000" b="1" dirty="0" smtClean="0">
                  <a:latin typeface="나눔고딕" pitchFamily="50" charset="-127"/>
                  <a:ea typeface="나눔고딕" pitchFamily="50" charset="-127"/>
                </a:rPr>
                <a:t>정의</a:t>
              </a:r>
              <a:endParaRPr lang="en-US" altLang="ko-KR" sz="1000" b="1" dirty="0" smtClean="0">
                <a:latin typeface="나눔고딕" pitchFamily="50" charset="-127"/>
                <a:ea typeface="나눔고딕" pitchFamily="50" charset="-127"/>
              </a:endParaRPr>
            </a:p>
            <a:p>
              <a:pPr marL="92075" indent="-92075">
                <a:spcBef>
                  <a:spcPts val="600"/>
                </a:spcBef>
                <a:buClr>
                  <a:srgbClr val="927969"/>
                </a:buClr>
                <a:buFont typeface="Arial"/>
                <a:buChar char="•"/>
                <a:tabLst>
                  <a:tab pos="630238" algn="l"/>
                </a:tabLst>
                <a:defRPr/>
              </a:pPr>
              <a:endParaRPr lang="en-US" altLang="ko-KR" sz="1000" b="1" dirty="0">
                <a:latin typeface="나눔고딕" pitchFamily="50" charset="-127"/>
                <a:ea typeface="나눔고딕" pitchFamily="50" charset="-127"/>
                <a:cs typeface="Malgun Gothic"/>
              </a:endParaRPr>
            </a:p>
          </p:txBody>
        </p:sp>
        <p:sp>
          <p:nvSpPr>
            <p:cNvPr id="35" name="TextBox 46"/>
            <p:cNvSpPr txBox="1">
              <a:spLocks noChangeArrowheads="1"/>
            </p:cNvSpPr>
            <p:nvPr/>
          </p:nvSpPr>
          <p:spPr bwMode="auto">
            <a:xfrm>
              <a:off x="263688" y="2408017"/>
              <a:ext cx="1614489" cy="957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92075" indent="-92075">
                <a:spcBef>
                  <a:spcPts val="600"/>
                </a:spcBef>
                <a:buClr>
                  <a:srgbClr val="927969"/>
                </a:buClr>
                <a:buFont typeface="Arial" charset="0"/>
                <a:buChar char="•"/>
                <a:tabLst>
                  <a:tab pos="630238" algn="l"/>
                </a:tabLst>
              </a:pPr>
              <a:r>
                <a:rPr lang="en-US" altLang="ko-KR" sz="1000" b="1" dirty="0">
                  <a:latin typeface="나눔고딕" pitchFamily="50" charset="-127"/>
                  <a:ea typeface="나눔고딕" pitchFamily="50" charset="-127"/>
                </a:rPr>
                <a:t>Analytics</a:t>
              </a:r>
              <a:r>
                <a:rPr lang="ko-KR" altLang="en-US" sz="1000" b="1" dirty="0">
                  <a:latin typeface="나눔고딕" pitchFamily="50" charset="-127"/>
                  <a:ea typeface="나눔고딕" pitchFamily="50" charset="-127"/>
                </a:rPr>
                <a:t> 테마</a:t>
              </a:r>
              <a:r>
                <a:rPr lang="en-US" altLang="ko-KR" sz="1000" b="1" dirty="0"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ko-KR" altLang="en-US" sz="1000" b="1" dirty="0">
                  <a:latin typeface="나눔고딕" pitchFamily="50" charset="-127"/>
                  <a:ea typeface="나눔고딕" pitchFamily="50" charset="-127"/>
                </a:rPr>
                <a:t>검토</a:t>
              </a:r>
              <a:r>
                <a:rPr lang="en-US" altLang="ko-KR" sz="1000" b="1" dirty="0"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ko-KR" altLang="en-US" sz="1000" b="1" dirty="0">
                  <a:latin typeface="나눔고딕" pitchFamily="50" charset="-127"/>
                  <a:ea typeface="나눔고딕" pitchFamily="50" charset="-127"/>
                </a:rPr>
                <a:t>및 선정</a:t>
              </a:r>
            </a:p>
            <a:p>
              <a:pPr marL="92075" indent="-92075">
                <a:spcBef>
                  <a:spcPts val="600"/>
                </a:spcBef>
                <a:buClr>
                  <a:srgbClr val="927969"/>
                </a:buClr>
                <a:buFont typeface="Arial" charset="0"/>
                <a:buChar char="•"/>
                <a:tabLst>
                  <a:tab pos="630238" algn="l"/>
                </a:tabLst>
              </a:pPr>
              <a:r>
                <a:rPr lang="ko-KR" altLang="en-US" sz="1000" b="1" dirty="0">
                  <a:latin typeface="나눔고딕" pitchFamily="50" charset="-127"/>
                  <a:ea typeface="나눔고딕" pitchFamily="50" charset="-127"/>
                </a:rPr>
                <a:t>전사 핵심분석</a:t>
              </a:r>
              <a:r>
                <a:rPr lang="en-US" altLang="ko-KR" sz="1000" b="1" dirty="0"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en-US" altLang="ko-KR" sz="1000" b="1" dirty="0" smtClean="0">
                  <a:latin typeface="나눔고딕" pitchFamily="50" charset="-127"/>
                  <a:ea typeface="나눔고딕" pitchFamily="50" charset="-127"/>
                </a:rPr>
                <a:t/>
              </a:r>
              <a:br>
                <a:rPr lang="en-US" altLang="ko-KR" sz="1000" b="1" dirty="0" smtClean="0">
                  <a:latin typeface="나눔고딕" pitchFamily="50" charset="-127"/>
                  <a:ea typeface="나눔고딕" pitchFamily="50" charset="-127"/>
                </a:rPr>
              </a:br>
              <a:r>
                <a:rPr lang="ko-KR" altLang="en-US" sz="1000" b="1" dirty="0" smtClean="0">
                  <a:latin typeface="나눔고딕" pitchFamily="50" charset="-127"/>
                  <a:ea typeface="나눔고딕" pitchFamily="50" charset="-127"/>
                </a:rPr>
                <a:t>연관 </a:t>
              </a:r>
              <a:r>
                <a:rPr lang="ko-KR" altLang="en-US" sz="1000" b="1" dirty="0" err="1">
                  <a:latin typeface="나눔고딕" pitchFamily="50" charset="-127"/>
                  <a:ea typeface="나눔고딕" pitchFamily="50" charset="-127"/>
                </a:rPr>
                <a:t>맵</a:t>
              </a:r>
              <a:r>
                <a:rPr lang="ko-KR" altLang="en-US" sz="1000" b="1" dirty="0">
                  <a:latin typeface="나눔고딕" pitchFamily="50" charset="-127"/>
                  <a:ea typeface="나눔고딕" pitchFamily="50" charset="-127"/>
                </a:rPr>
                <a:t> 작성</a:t>
              </a:r>
            </a:p>
            <a:p>
              <a:pPr marL="92075" indent="-92075">
                <a:spcBef>
                  <a:spcPts val="600"/>
                </a:spcBef>
                <a:buClr>
                  <a:srgbClr val="927969"/>
                </a:buClr>
                <a:buFont typeface="Arial" charset="0"/>
                <a:buChar char="•"/>
                <a:tabLst>
                  <a:tab pos="630238" algn="l"/>
                </a:tabLst>
              </a:pPr>
              <a:r>
                <a:rPr lang="ko-KR" altLang="en-US" sz="1000" b="1" dirty="0">
                  <a:latin typeface="나눔고딕" pitchFamily="50" charset="-127"/>
                  <a:ea typeface="나눔고딕" pitchFamily="50" charset="-127"/>
                </a:rPr>
                <a:t>비즈니스모델 기여도</a:t>
              </a:r>
              <a:r>
                <a:rPr lang="en-US" altLang="ko-KR" sz="1000" b="1" dirty="0">
                  <a:latin typeface="나눔고딕" pitchFamily="50" charset="-127"/>
                  <a:ea typeface="나눔고딕" pitchFamily="50" charset="-127"/>
                </a:rPr>
                <a:t> </a:t>
              </a:r>
              <a:r>
                <a:rPr lang="ko-KR" altLang="en-US" sz="1000" b="1" dirty="0">
                  <a:latin typeface="나눔고딕" pitchFamily="50" charset="-127"/>
                  <a:ea typeface="나눔고딕" pitchFamily="50" charset="-127"/>
                </a:rPr>
                <a:t>점검</a:t>
              </a:r>
              <a:endParaRPr lang="en-US" sz="1000" b="1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147051" y="2419131"/>
              <a:ext cx="1414463" cy="127230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92075" indent="-92075">
                <a:spcBef>
                  <a:spcPts val="600"/>
                </a:spcBef>
                <a:buClr>
                  <a:srgbClr val="927969"/>
                </a:buClr>
                <a:buFont typeface="Arial"/>
                <a:buChar char="•"/>
                <a:tabLst>
                  <a:tab pos="630238" algn="l"/>
                </a:tabLst>
                <a:defRPr/>
              </a:pPr>
              <a:r>
                <a:rPr lang="ko-KR" altLang="en-US" sz="1000" b="1" dirty="0">
                  <a:latin typeface="나눔고딕" pitchFamily="50" charset="-127"/>
                  <a:ea typeface="나눔고딕" pitchFamily="50" charset="-127"/>
                  <a:cs typeface="Malgun Gothic"/>
                </a:rPr>
                <a:t>구현 예산</a:t>
              </a:r>
              <a:r>
                <a:rPr lang="en-US" altLang="ko-KR" sz="1000" b="1" dirty="0">
                  <a:latin typeface="나눔고딕" pitchFamily="50" charset="-127"/>
                  <a:ea typeface="나눔고딕" pitchFamily="50" charset="-127"/>
                  <a:cs typeface="Malgun Gothic"/>
                </a:rPr>
                <a:t/>
              </a:r>
              <a:br>
                <a:rPr lang="en-US" altLang="ko-KR" sz="1000" b="1" dirty="0">
                  <a:latin typeface="나눔고딕" pitchFamily="50" charset="-127"/>
                  <a:ea typeface="나눔고딕" pitchFamily="50" charset="-127"/>
                  <a:cs typeface="Malgun Gothic"/>
                </a:rPr>
              </a:br>
              <a:r>
                <a:rPr lang="ko-KR" altLang="en-US" sz="1000" b="1" dirty="0">
                  <a:latin typeface="나눔고딕" pitchFamily="50" charset="-127"/>
                  <a:ea typeface="나눔고딕" pitchFamily="50" charset="-127"/>
                  <a:cs typeface="Malgun Gothic"/>
                </a:rPr>
                <a:t>계획 수립</a:t>
              </a:r>
            </a:p>
            <a:p>
              <a:pPr marL="92075" indent="-92075">
                <a:spcBef>
                  <a:spcPts val="600"/>
                </a:spcBef>
                <a:buClr>
                  <a:srgbClr val="927969"/>
                </a:buClr>
                <a:buFont typeface="Arial"/>
                <a:buChar char="•"/>
                <a:tabLst>
                  <a:tab pos="630238" algn="l"/>
                </a:tabLst>
                <a:defRPr/>
              </a:pPr>
              <a:r>
                <a:rPr lang="en-US" altLang="ko-KR" sz="1000" b="1" dirty="0">
                  <a:latin typeface="나눔고딕" pitchFamily="50" charset="-127"/>
                  <a:ea typeface="나눔고딕" pitchFamily="50" charset="-127"/>
                  <a:cs typeface="Malgun Gothic"/>
                </a:rPr>
                <a:t>ROI </a:t>
              </a:r>
              <a:r>
                <a:rPr lang="ko-KR" altLang="en-US" sz="1000" b="1" dirty="0" smtClean="0">
                  <a:latin typeface="나눔고딕" pitchFamily="50" charset="-127"/>
                  <a:ea typeface="나눔고딕" pitchFamily="50" charset="-127"/>
                  <a:cs typeface="Malgun Gothic"/>
                </a:rPr>
                <a:t>평가</a:t>
              </a:r>
              <a:endParaRPr lang="en-US" altLang="ko-KR" sz="1000" b="1" dirty="0" smtClean="0">
                <a:latin typeface="나눔고딕" pitchFamily="50" charset="-127"/>
                <a:ea typeface="나눔고딕" pitchFamily="50" charset="-127"/>
                <a:cs typeface="Malgun Gothic"/>
              </a:endParaRPr>
            </a:p>
            <a:p>
              <a:pPr marL="92075" indent="-92075">
                <a:spcBef>
                  <a:spcPts val="600"/>
                </a:spcBef>
                <a:buClr>
                  <a:srgbClr val="927969"/>
                </a:buClr>
                <a:buFont typeface="Arial"/>
                <a:buChar char="•"/>
                <a:tabLst>
                  <a:tab pos="630238" algn="l"/>
                </a:tabLst>
                <a:defRPr/>
              </a:pPr>
              <a:r>
                <a:rPr lang="ko-KR" altLang="en-US" sz="1000" b="1" dirty="0" smtClean="0">
                  <a:latin typeface="나눔고딕" pitchFamily="50" charset="-127"/>
                  <a:ea typeface="나눔고딕" pitchFamily="50" charset="-127"/>
                  <a:cs typeface="Malgun Gothic"/>
                </a:rPr>
                <a:t>분석 거버넌스 체계 </a:t>
              </a:r>
              <a:r>
                <a:rPr lang="en-US" altLang="ko-KR" sz="1000" b="1" dirty="0" smtClean="0">
                  <a:latin typeface="나눔고딕" pitchFamily="50" charset="-127"/>
                  <a:ea typeface="나눔고딕" pitchFamily="50" charset="-127"/>
                  <a:cs typeface="Malgun Gothic"/>
                </a:rPr>
                <a:t/>
              </a:r>
              <a:br>
                <a:rPr lang="en-US" altLang="ko-KR" sz="1000" b="1" dirty="0" smtClean="0">
                  <a:latin typeface="나눔고딕" pitchFamily="50" charset="-127"/>
                  <a:ea typeface="나눔고딕" pitchFamily="50" charset="-127"/>
                  <a:cs typeface="Malgun Gothic"/>
                </a:rPr>
              </a:br>
              <a:r>
                <a:rPr lang="ko-KR" altLang="en-US" sz="1000" b="1" dirty="0" smtClean="0">
                  <a:latin typeface="나눔고딕" pitchFamily="50" charset="-127"/>
                  <a:ea typeface="나눔고딕" pitchFamily="50" charset="-127"/>
                  <a:cs typeface="Malgun Gothic"/>
                </a:rPr>
                <a:t>수립</a:t>
              </a:r>
              <a:endParaRPr lang="ko-KR" altLang="en-US" sz="1000" b="1" dirty="0">
                <a:latin typeface="나눔고딕" pitchFamily="50" charset="-127"/>
                <a:ea typeface="나눔고딕" pitchFamily="50" charset="-127"/>
                <a:cs typeface="Malgun Gothic"/>
              </a:endParaRPr>
            </a:p>
            <a:p>
              <a:pPr marL="92075" indent="-92075">
                <a:spcBef>
                  <a:spcPts val="600"/>
                </a:spcBef>
                <a:buClr>
                  <a:srgbClr val="927969"/>
                </a:buClr>
                <a:buFont typeface="Arial"/>
                <a:buChar char="•"/>
                <a:tabLst>
                  <a:tab pos="630238" algn="l"/>
                </a:tabLst>
                <a:defRPr/>
              </a:pPr>
              <a:r>
                <a:rPr lang="ko-KR" altLang="en-US" sz="1000" b="1" dirty="0">
                  <a:latin typeface="나눔고딕" pitchFamily="50" charset="-127"/>
                  <a:ea typeface="나눔고딕" pitchFamily="50" charset="-127"/>
                  <a:cs typeface="Malgun Gothic"/>
                </a:rPr>
                <a:t>구현 일정계획 </a:t>
              </a:r>
              <a:r>
                <a:rPr lang="ko-KR" altLang="en-US" sz="1000" b="1" dirty="0" smtClean="0">
                  <a:latin typeface="나눔고딕" pitchFamily="50" charset="-127"/>
                  <a:ea typeface="나눔고딕" pitchFamily="50" charset="-127"/>
                  <a:cs typeface="Malgun Gothic"/>
                </a:rPr>
                <a:t>수립</a:t>
              </a:r>
              <a:endParaRPr lang="ko-KR" altLang="en-US" sz="1000" b="1" dirty="0">
                <a:latin typeface="나눔고딕" pitchFamily="50" charset="-127"/>
                <a:ea typeface="나눔고딕" pitchFamily="50" charset="-127"/>
                <a:cs typeface="Malgun Gothic"/>
              </a:endParaRPr>
            </a:p>
          </p:txBody>
        </p:sp>
        <p:sp>
          <p:nvSpPr>
            <p:cNvPr id="37" name="TextBox 36"/>
            <p:cNvSpPr txBox="1">
              <a:spLocks noChangeArrowheads="1"/>
            </p:cNvSpPr>
            <p:nvPr/>
          </p:nvSpPr>
          <p:spPr bwMode="auto">
            <a:xfrm>
              <a:off x="6532563" y="2419131"/>
              <a:ext cx="1800225" cy="957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92075" indent="-92075">
                <a:spcBef>
                  <a:spcPts val="600"/>
                </a:spcBef>
                <a:buClr>
                  <a:srgbClr val="927969"/>
                </a:buClr>
                <a:buFont typeface="Arial" charset="0"/>
                <a:buChar char="•"/>
                <a:tabLst>
                  <a:tab pos="630238" algn="l"/>
                </a:tabLst>
              </a:pPr>
              <a:r>
                <a:rPr lang="ko-KR" altLang="en-US" sz="1000" b="1" dirty="0">
                  <a:latin typeface="나눔고딕" pitchFamily="50" charset="-127"/>
                  <a:ea typeface="나눔고딕" pitchFamily="50" charset="-127"/>
                </a:rPr>
                <a:t>분석 데이터</a:t>
              </a:r>
              <a:r>
                <a:rPr lang="en-US" altLang="ko-KR" sz="1000" b="1" dirty="0">
                  <a:latin typeface="나눔고딕" pitchFamily="50" charset="-127"/>
                  <a:ea typeface="나눔고딕" pitchFamily="50" charset="-127"/>
                </a:rPr>
                <a:t/>
              </a:r>
              <a:br>
                <a:rPr lang="en-US" altLang="ko-KR" sz="1000" b="1" dirty="0">
                  <a:latin typeface="나눔고딕" pitchFamily="50" charset="-127"/>
                  <a:ea typeface="나눔고딕" pitchFamily="50" charset="-127"/>
                </a:rPr>
              </a:br>
              <a:r>
                <a:rPr lang="ko-KR" altLang="en-US" sz="1000" b="1" dirty="0" smtClean="0">
                  <a:latin typeface="나눔고딕" pitchFamily="50" charset="-127"/>
                  <a:ea typeface="나눔고딕" pitchFamily="50" charset="-127"/>
                </a:rPr>
                <a:t>아키텍처 </a:t>
              </a:r>
              <a:r>
                <a:rPr lang="ko-KR" altLang="en-US" sz="1000" b="1" dirty="0">
                  <a:latin typeface="나눔고딕" pitchFamily="50" charset="-127"/>
                  <a:ea typeface="나눔고딕" pitchFamily="50" charset="-127"/>
                </a:rPr>
                <a:t>정의</a:t>
              </a:r>
              <a:endParaRPr lang="en-US" altLang="ko-KR" sz="1000" b="1" dirty="0">
                <a:latin typeface="나눔고딕" pitchFamily="50" charset="-127"/>
                <a:ea typeface="나눔고딕" pitchFamily="50" charset="-127"/>
              </a:endParaRPr>
            </a:p>
            <a:p>
              <a:pPr marL="92075" indent="-92075">
                <a:spcBef>
                  <a:spcPts val="600"/>
                </a:spcBef>
                <a:buClr>
                  <a:srgbClr val="927969"/>
                </a:buClr>
                <a:buFont typeface="Arial" charset="0"/>
                <a:buChar char="•"/>
                <a:tabLst>
                  <a:tab pos="630238" algn="l"/>
                </a:tabLst>
              </a:pPr>
              <a:r>
                <a:rPr lang="ko-KR" altLang="en-US" sz="1000" b="1" dirty="0">
                  <a:latin typeface="나눔고딕" pitchFamily="50" charset="-127"/>
                  <a:ea typeface="나눔고딕" pitchFamily="50" charset="-127"/>
                </a:rPr>
                <a:t>분석 </a:t>
              </a:r>
              <a:r>
                <a:rPr lang="ko-KR" altLang="en-US" sz="1000" b="1" dirty="0" smtClean="0">
                  <a:latin typeface="나눔고딕" pitchFamily="50" charset="-127"/>
                  <a:ea typeface="나눔고딕" pitchFamily="50" charset="-127"/>
                </a:rPr>
                <a:t>어플리케이션</a:t>
              </a:r>
              <a:r>
                <a:rPr lang="en-US" altLang="ko-KR" sz="1000" b="1" dirty="0" smtClean="0">
                  <a:latin typeface="나눔고딕" pitchFamily="50" charset="-127"/>
                  <a:ea typeface="나눔고딕" pitchFamily="50" charset="-127"/>
                </a:rPr>
                <a:t/>
              </a:r>
              <a:br>
                <a:rPr lang="en-US" altLang="ko-KR" sz="1000" b="1" dirty="0" smtClean="0">
                  <a:latin typeface="나눔고딕" pitchFamily="50" charset="-127"/>
                  <a:ea typeface="나눔고딕" pitchFamily="50" charset="-127"/>
                </a:rPr>
              </a:br>
              <a:r>
                <a:rPr lang="ko-KR" altLang="en-US" sz="1000" b="1" dirty="0" smtClean="0">
                  <a:latin typeface="나눔고딕" pitchFamily="50" charset="-127"/>
                  <a:ea typeface="나눔고딕" pitchFamily="50" charset="-127"/>
                </a:rPr>
                <a:t>아키텍처 </a:t>
              </a:r>
              <a:r>
                <a:rPr lang="ko-KR" altLang="en-US" sz="1000" b="1" dirty="0">
                  <a:latin typeface="나눔고딕" pitchFamily="50" charset="-127"/>
                  <a:ea typeface="나눔고딕" pitchFamily="50" charset="-127"/>
                </a:rPr>
                <a:t>정의</a:t>
              </a:r>
              <a:endParaRPr lang="en-US" altLang="ko-KR" sz="1000" b="1" dirty="0">
                <a:latin typeface="나눔고딕" pitchFamily="50" charset="-127"/>
                <a:ea typeface="나눔고딕" pitchFamily="50" charset="-127"/>
              </a:endParaRPr>
            </a:p>
            <a:p>
              <a:pPr marL="92075" indent="-92075">
                <a:spcBef>
                  <a:spcPts val="600"/>
                </a:spcBef>
                <a:buClr>
                  <a:srgbClr val="927969"/>
                </a:buClr>
                <a:buFont typeface="Arial" charset="0"/>
                <a:buChar char="•"/>
                <a:tabLst>
                  <a:tab pos="630238" algn="l"/>
                </a:tabLst>
              </a:pPr>
              <a:r>
                <a:rPr lang="ko-KR" altLang="en-US" sz="1000" b="1" dirty="0">
                  <a:latin typeface="나눔고딕" pitchFamily="50" charset="-127"/>
                  <a:ea typeface="나눔고딕" pitchFamily="50" charset="-127"/>
                </a:rPr>
                <a:t>분석 기술 </a:t>
              </a:r>
              <a:r>
                <a:rPr lang="ko-KR" altLang="en-US" sz="1000" b="1" dirty="0" smtClean="0">
                  <a:latin typeface="나눔고딕" pitchFamily="50" charset="-127"/>
                  <a:ea typeface="나눔고딕" pitchFamily="50" charset="-127"/>
                </a:rPr>
                <a:t>아키텍처</a:t>
              </a:r>
              <a:r>
                <a:rPr lang="en-US" altLang="ko-KR" sz="1000" b="1" dirty="0" smtClean="0">
                  <a:latin typeface="나눔고딕" pitchFamily="50" charset="-127"/>
                  <a:ea typeface="나눔고딕" pitchFamily="50" charset="-127"/>
                </a:rPr>
                <a:t/>
              </a:r>
              <a:br>
                <a:rPr lang="en-US" altLang="ko-KR" sz="1000" b="1" dirty="0" smtClean="0">
                  <a:latin typeface="나눔고딕" pitchFamily="50" charset="-127"/>
                  <a:ea typeface="나눔고딕" pitchFamily="50" charset="-127"/>
                </a:rPr>
              </a:br>
              <a:r>
                <a:rPr lang="ko-KR" altLang="en-US" sz="1000" b="1" dirty="0" smtClean="0">
                  <a:latin typeface="나눔고딕" pitchFamily="50" charset="-127"/>
                  <a:ea typeface="나눔고딕" pitchFamily="50" charset="-127"/>
                </a:rPr>
                <a:t>정의</a:t>
              </a:r>
              <a:endParaRPr lang="en-US" sz="1000" b="1" dirty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003801" y="2419131"/>
              <a:ext cx="1587353" cy="12723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92075" indent="-92075">
                <a:spcBef>
                  <a:spcPts val="600"/>
                </a:spcBef>
                <a:buClr>
                  <a:srgbClr val="927969"/>
                </a:buClr>
                <a:buFont typeface="Arial"/>
                <a:buChar char="•"/>
                <a:tabLst>
                  <a:tab pos="630238" algn="l"/>
                </a:tabLst>
                <a:defRPr/>
              </a:pPr>
              <a:r>
                <a:rPr lang="ko-KR" altLang="en-US" sz="1000" b="1" dirty="0" smtClean="0">
                  <a:latin typeface="나눔고딕" pitchFamily="50" charset="-127"/>
                  <a:ea typeface="나눔고딕" pitchFamily="50" charset="-127"/>
                  <a:cs typeface="Malgun Gothic"/>
                </a:rPr>
                <a:t>분석 선순환 구조맵</a:t>
              </a:r>
              <a:r>
                <a:rPr lang="en-US" altLang="ko-KR" sz="1000" b="1" dirty="0" smtClean="0">
                  <a:latin typeface="나눔고딕" pitchFamily="50" charset="-127"/>
                  <a:ea typeface="나눔고딕" pitchFamily="50" charset="-127"/>
                  <a:cs typeface="Malgun Gothic"/>
                </a:rPr>
                <a:t/>
              </a:r>
              <a:br>
                <a:rPr lang="en-US" altLang="ko-KR" sz="1000" b="1" dirty="0" smtClean="0">
                  <a:latin typeface="나눔고딕" pitchFamily="50" charset="-127"/>
                  <a:ea typeface="나눔고딕" pitchFamily="50" charset="-127"/>
                  <a:cs typeface="Malgun Gothic"/>
                </a:rPr>
              </a:br>
              <a:r>
                <a:rPr lang="ko-KR" altLang="en-US" sz="1000" b="1" dirty="0" smtClean="0">
                  <a:latin typeface="나눔고딕" pitchFamily="50" charset="-127"/>
                  <a:ea typeface="나눔고딕" pitchFamily="50" charset="-127"/>
                  <a:cs typeface="Malgun Gothic"/>
                </a:rPr>
                <a:t>정의</a:t>
              </a:r>
              <a:endParaRPr lang="en-US" altLang="ko-KR" sz="1000" b="1" dirty="0" smtClean="0">
                <a:latin typeface="나눔고딕" pitchFamily="50" charset="-127"/>
                <a:ea typeface="나눔고딕" pitchFamily="50" charset="-127"/>
                <a:cs typeface="Malgun Gothic"/>
              </a:endParaRPr>
            </a:p>
            <a:p>
              <a:pPr marL="92075" indent="-92075">
                <a:spcBef>
                  <a:spcPts val="600"/>
                </a:spcBef>
                <a:buClr>
                  <a:srgbClr val="927969"/>
                </a:buClr>
                <a:buFont typeface="Arial"/>
                <a:buChar char="•"/>
                <a:tabLst>
                  <a:tab pos="630238" algn="l"/>
                </a:tabLst>
                <a:defRPr/>
              </a:pPr>
              <a:r>
                <a:rPr lang="ko-KR" altLang="en-US" sz="1000" b="1" dirty="0" smtClean="0">
                  <a:latin typeface="나눔고딕" pitchFamily="50" charset="-127"/>
                  <a:ea typeface="나눔고딕" pitchFamily="50" charset="-127"/>
                  <a:cs typeface="Malgun Gothic"/>
                </a:rPr>
                <a:t>분석 </a:t>
              </a:r>
              <a:r>
                <a:rPr lang="ko-KR" altLang="en-US" sz="1000" b="1" dirty="0">
                  <a:latin typeface="나눔고딕" pitchFamily="50" charset="-127"/>
                  <a:ea typeface="나눔고딕" pitchFamily="50" charset="-127"/>
                  <a:cs typeface="Malgun Gothic"/>
                </a:rPr>
                <a:t>내재화 </a:t>
              </a:r>
              <a:r>
                <a:rPr lang="en-US" altLang="ko-KR" sz="1000" b="1" dirty="0">
                  <a:latin typeface="나눔고딕" pitchFamily="50" charset="-127"/>
                  <a:ea typeface="나눔고딕" pitchFamily="50" charset="-127"/>
                  <a:cs typeface="Malgun Gothic"/>
                </a:rPr>
                <a:t/>
              </a:r>
              <a:br>
                <a:rPr lang="en-US" altLang="ko-KR" sz="1000" b="1" dirty="0">
                  <a:latin typeface="나눔고딕" pitchFamily="50" charset="-127"/>
                  <a:ea typeface="나눔고딕" pitchFamily="50" charset="-127"/>
                  <a:cs typeface="Malgun Gothic"/>
                </a:rPr>
              </a:br>
              <a:r>
                <a:rPr lang="ko-KR" altLang="en-US" sz="1000" b="1" dirty="0">
                  <a:latin typeface="나눔고딕" pitchFamily="50" charset="-127"/>
                  <a:ea typeface="나눔고딕" pitchFamily="50" charset="-127"/>
                  <a:cs typeface="Malgun Gothic"/>
                </a:rPr>
                <a:t>프로세스 정의</a:t>
              </a:r>
              <a:endParaRPr lang="en-US" altLang="ko-KR" sz="1000" b="1" dirty="0">
                <a:latin typeface="나눔고딕" pitchFamily="50" charset="-127"/>
                <a:ea typeface="나눔고딕" pitchFamily="50" charset="-127"/>
                <a:cs typeface="Malgun Gothic"/>
              </a:endParaRPr>
            </a:p>
            <a:p>
              <a:pPr marL="92075" indent="-92075">
                <a:spcBef>
                  <a:spcPts val="600"/>
                </a:spcBef>
                <a:buClr>
                  <a:srgbClr val="927969"/>
                </a:buClr>
                <a:buFont typeface="Arial"/>
                <a:buChar char="•"/>
                <a:tabLst>
                  <a:tab pos="630238" algn="l"/>
                </a:tabLst>
                <a:defRPr/>
              </a:pPr>
              <a:r>
                <a:rPr lang="ko-KR" altLang="en-US" sz="1000" b="1" dirty="0">
                  <a:latin typeface="나눔고딕" pitchFamily="50" charset="-127"/>
                  <a:ea typeface="나눔고딕" pitchFamily="50" charset="-127"/>
                  <a:cs typeface="Malgun Gothic"/>
                </a:rPr>
                <a:t>비주얼 </a:t>
              </a:r>
              <a:r>
                <a:rPr lang="ko-KR" altLang="en-US" sz="1000" b="1" dirty="0" smtClean="0">
                  <a:latin typeface="나눔고딕" pitchFamily="50" charset="-127"/>
                  <a:ea typeface="나눔고딕" pitchFamily="50" charset="-127"/>
                  <a:cs typeface="Malgun Gothic"/>
                </a:rPr>
                <a:t>분석방안</a:t>
              </a:r>
              <a:r>
                <a:rPr lang="ko-KR" altLang="ko-KR" sz="1000" b="1" dirty="0">
                  <a:latin typeface="나눔고딕" pitchFamily="50" charset="-127"/>
                  <a:ea typeface="나눔고딕" pitchFamily="50" charset="-127"/>
                  <a:cs typeface="Malgun Gothic"/>
                </a:rPr>
                <a:t> </a:t>
              </a:r>
              <a:r>
                <a:rPr lang="ko-KR" altLang="en-US" sz="1000" b="1" dirty="0" smtClean="0">
                  <a:latin typeface="나눔고딕" pitchFamily="50" charset="-127"/>
                  <a:ea typeface="나눔고딕" pitchFamily="50" charset="-127"/>
                  <a:cs typeface="Malgun Gothic"/>
                </a:rPr>
                <a:t>정의</a:t>
              </a:r>
              <a:endParaRPr lang="en-US" altLang="ko-KR" sz="1000" b="1" dirty="0">
                <a:latin typeface="나눔고딕" pitchFamily="50" charset="-127"/>
                <a:ea typeface="나눔고딕" pitchFamily="50" charset="-127"/>
                <a:cs typeface="Malgun Gothic"/>
              </a:endParaRPr>
            </a:p>
            <a:p>
              <a:pPr marL="92075" indent="-92075">
                <a:spcBef>
                  <a:spcPts val="600"/>
                </a:spcBef>
                <a:buClr>
                  <a:srgbClr val="927969"/>
                </a:buClr>
                <a:buFont typeface="Arial"/>
                <a:buChar char="•"/>
                <a:tabLst>
                  <a:tab pos="630238" algn="l"/>
                </a:tabLst>
                <a:defRPr/>
              </a:pPr>
              <a:r>
                <a:rPr lang="ko-KR" altLang="en-US" sz="1000" b="1" dirty="0">
                  <a:latin typeface="나눔고딕" pitchFamily="50" charset="-127"/>
                  <a:ea typeface="나눔고딕" pitchFamily="50" charset="-127"/>
                  <a:cs typeface="Malgun Gothic"/>
                </a:rPr>
                <a:t>분석패턴 서비스 </a:t>
              </a:r>
              <a:r>
                <a:rPr lang="en-US" altLang="ko-KR" sz="1000" b="1" dirty="0" smtClean="0">
                  <a:latin typeface="나눔고딕" pitchFamily="50" charset="-127"/>
                  <a:ea typeface="나눔고딕" pitchFamily="50" charset="-127"/>
                  <a:cs typeface="Malgun Gothic"/>
                </a:rPr>
                <a:t/>
              </a:r>
              <a:br>
                <a:rPr lang="en-US" altLang="ko-KR" sz="1000" b="1" dirty="0" smtClean="0">
                  <a:latin typeface="나눔고딕" pitchFamily="50" charset="-127"/>
                  <a:ea typeface="나눔고딕" pitchFamily="50" charset="-127"/>
                  <a:cs typeface="Malgun Gothic"/>
                </a:rPr>
              </a:br>
              <a:r>
                <a:rPr lang="ko-KR" altLang="en-US" sz="1000" b="1" dirty="0" smtClean="0">
                  <a:latin typeface="나눔고딕" pitchFamily="50" charset="-127"/>
                  <a:ea typeface="나눔고딕" pitchFamily="50" charset="-127"/>
                  <a:cs typeface="Malgun Gothic"/>
                </a:rPr>
                <a:t>아키텍처 </a:t>
              </a:r>
              <a:r>
                <a:rPr lang="ko-KR" altLang="en-US" sz="1000" b="1" dirty="0">
                  <a:latin typeface="나눔고딕" pitchFamily="50" charset="-127"/>
                  <a:ea typeface="나눔고딕" pitchFamily="50" charset="-127"/>
                  <a:cs typeface="Malgun Gothic"/>
                </a:rPr>
                <a:t>정의</a:t>
              </a:r>
            </a:p>
          </p:txBody>
        </p:sp>
      </p:grpSp>
      <p:sp>
        <p:nvSpPr>
          <p:cNvPr id="39" name="사각형 설명선 38"/>
          <p:cNvSpPr/>
          <p:nvPr/>
        </p:nvSpPr>
        <p:spPr>
          <a:xfrm flipV="1">
            <a:off x="571888" y="3790777"/>
            <a:ext cx="1184755" cy="2014486"/>
          </a:xfrm>
          <a:prstGeom prst="wedgeRectCallout">
            <a:avLst/>
          </a:prstGeom>
          <a:gradFill flip="none" rotWithShape="1">
            <a:gsLst>
              <a:gs pos="0">
                <a:sysClr val="window" lastClr="FFFFFF">
                  <a:lumMod val="75000"/>
                  <a:alpha val="65000"/>
                </a:sysClr>
              </a:gs>
              <a:gs pos="50000">
                <a:sysClr val="window" lastClr="FFFFFF">
                  <a:lumMod val="95000"/>
                </a:sysClr>
              </a:gs>
              <a:gs pos="100000">
                <a:sysClr val="window" lastClr="FFFFFF"/>
              </a:gs>
            </a:gsLst>
            <a:lin ang="0" scaled="1"/>
            <a:tileRect/>
          </a:gradFill>
          <a:ln w="28575" algn="ctr">
            <a:solidFill>
              <a:sysClr val="window" lastClr="FFFFFF">
                <a:lumMod val="65000"/>
              </a:sys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0" name="사각형 설명선 39"/>
          <p:cNvSpPr/>
          <p:nvPr/>
        </p:nvSpPr>
        <p:spPr>
          <a:xfrm flipV="1">
            <a:off x="1899505" y="3790777"/>
            <a:ext cx="1184756" cy="2014486"/>
          </a:xfrm>
          <a:prstGeom prst="wedgeRectCallout">
            <a:avLst/>
          </a:prstGeom>
          <a:gradFill flip="none" rotWithShape="1">
            <a:gsLst>
              <a:gs pos="0">
                <a:sysClr val="window" lastClr="FFFFFF">
                  <a:lumMod val="75000"/>
                  <a:alpha val="65000"/>
                </a:sysClr>
              </a:gs>
              <a:gs pos="50000">
                <a:sysClr val="window" lastClr="FFFFFF">
                  <a:lumMod val="95000"/>
                </a:sysClr>
              </a:gs>
              <a:gs pos="100000">
                <a:sysClr val="window" lastClr="FFFFFF"/>
              </a:gs>
            </a:gsLst>
            <a:lin ang="0" scaled="1"/>
            <a:tileRect/>
          </a:gradFill>
          <a:ln w="28575" algn="ctr">
            <a:solidFill>
              <a:sysClr val="window" lastClr="FFFFFF">
                <a:lumMod val="65000"/>
              </a:sys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1" name="사각형 설명선 40"/>
          <p:cNvSpPr/>
          <p:nvPr/>
        </p:nvSpPr>
        <p:spPr>
          <a:xfrm flipV="1">
            <a:off x="3239262" y="3790777"/>
            <a:ext cx="1184756" cy="2014486"/>
          </a:xfrm>
          <a:prstGeom prst="wedgeRectCallout">
            <a:avLst/>
          </a:prstGeom>
          <a:gradFill flip="none" rotWithShape="1">
            <a:gsLst>
              <a:gs pos="0">
                <a:sysClr val="window" lastClr="FFFFFF">
                  <a:lumMod val="75000"/>
                  <a:alpha val="65000"/>
                </a:sysClr>
              </a:gs>
              <a:gs pos="50000">
                <a:sysClr val="window" lastClr="FFFFFF">
                  <a:lumMod val="95000"/>
                </a:sysClr>
              </a:gs>
              <a:gs pos="100000">
                <a:sysClr val="window" lastClr="FFFFFF"/>
              </a:gs>
            </a:gsLst>
            <a:lin ang="0" scaled="1"/>
            <a:tileRect/>
          </a:gradFill>
          <a:ln w="28575" algn="ctr">
            <a:solidFill>
              <a:sysClr val="window" lastClr="FFFFFF">
                <a:lumMod val="65000"/>
              </a:sys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2" name="사각형 설명선 41"/>
          <p:cNvSpPr/>
          <p:nvPr/>
        </p:nvSpPr>
        <p:spPr>
          <a:xfrm flipV="1">
            <a:off x="4560150" y="3790777"/>
            <a:ext cx="1184756" cy="2014486"/>
          </a:xfrm>
          <a:prstGeom prst="wedgeRectCallout">
            <a:avLst/>
          </a:prstGeom>
          <a:gradFill flip="none" rotWithShape="1">
            <a:gsLst>
              <a:gs pos="0">
                <a:sysClr val="window" lastClr="FFFFFF">
                  <a:lumMod val="75000"/>
                  <a:alpha val="65000"/>
                </a:sysClr>
              </a:gs>
              <a:gs pos="50000">
                <a:sysClr val="window" lastClr="FFFFFF">
                  <a:lumMod val="95000"/>
                </a:sysClr>
              </a:gs>
              <a:gs pos="100000">
                <a:sysClr val="window" lastClr="FFFFFF"/>
              </a:gs>
            </a:gsLst>
            <a:lin ang="0" scaled="1"/>
            <a:tileRect/>
          </a:gradFill>
          <a:ln w="28575" algn="ctr">
            <a:solidFill>
              <a:sysClr val="window" lastClr="FFFFFF">
                <a:lumMod val="65000"/>
              </a:sys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71883" y="3857942"/>
            <a:ext cx="1172625" cy="73866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latinLnBrk="1" hangingPunct="1">
              <a:defRPr/>
            </a:pPr>
            <a:r>
              <a:rPr lang="ko-KR" altLang="en-US" sz="1050" b="1" dirty="0">
                <a:latin typeface="나눔고딕" pitchFamily="50" charset="-127"/>
                <a:ea typeface="나눔고딕" pitchFamily="50" charset="-127"/>
              </a:rPr>
              <a:t>비즈니스 목표</a:t>
            </a:r>
            <a:endParaRPr lang="en-US" altLang="ko-KR" sz="1050" b="1" dirty="0">
              <a:latin typeface="나눔고딕" pitchFamily="50" charset="-127"/>
              <a:ea typeface="나눔고딕" pitchFamily="50" charset="-127"/>
            </a:endParaRPr>
          </a:p>
          <a:p>
            <a:pPr algn="ctr" eaLnBrk="1" latinLnBrk="1" hangingPunct="1">
              <a:defRPr/>
            </a:pPr>
            <a:r>
              <a:rPr lang="ko-KR" altLang="en-US" sz="1050" b="1" dirty="0">
                <a:latin typeface="나눔고딕" pitchFamily="50" charset="-127"/>
                <a:ea typeface="나눔고딕" pitchFamily="50" charset="-127"/>
              </a:rPr>
              <a:t>달성을 위한 분석기회가 무엇인지 식별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904898" y="3857953"/>
            <a:ext cx="1172625" cy="10618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latinLnBrk="1" hangingPunct="1">
              <a:defRPr/>
            </a:pPr>
            <a:r>
              <a:rPr lang="ko-KR" altLang="en-US" sz="1050" b="1" dirty="0">
                <a:latin typeface="나눔고딕" pitchFamily="50" charset="-127"/>
                <a:ea typeface="나눔고딕" pitchFamily="50" charset="-127"/>
              </a:rPr>
              <a:t>식별된 분석기회를 구성하는 요소가 무엇인지 구조화 과정을 통해 </a:t>
            </a:r>
            <a:r>
              <a:rPr lang="en-US" altLang="ko-KR" sz="1050" b="1" dirty="0" smtClean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1050" b="1" dirty="0" smtClean="0">
                <a:latin typeface="나눔고딕" pitchFamily="50" charset="-127"/>
                <a:ea typeface="나눔고딕" pitchFamily="50" charset="-127"/>
              </a:rPr>
            </a:br>
            <a:r>
              <a:rPr lang="ko-KR" altLang="en-US" sz="1050" b="1" dirty="0" smtClean="0">
                <a:latin typeface="나눔고딕" pitchFamily="50" charset="-127"/>
                <a:ea typeface="나눔고딕" pitchFamily="50" charset="-127"/>
              </a:rPr>
              <a:t>질문과 </a:t>
            </a:r>
            <a:r>
              <a:rPr lang="ko-KR" altLang="en-US" sz="1050" b="1" dirty="0">
                <a:latin typeface="나눔고딕" pitchFamily="50" charset="-127"/>
                <a:ea typeface="나눔고딕" pitchFamily="50" charset="-127"/>
              </a:rPr>
              <a:t>목표를</a:t>
            </a:r>
            <a:r>
              <a:rPr lang="en-US" altLang="ko-KR" sz="1050" b="1" dirty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1050" b="1" dirty="0">
                <a:latin typeface="나눔고딕" pitchFamily="50" charset="-127"/>
                <a:ea typeface="나눔고딕" pitchFamily="50" charset="-127"/>
              </a:rPr>
            </a:br>
            <a:r>
              <a:rPr lang="ko-KR" altLang="en-US" sz="1050" b="1" dirty="0">
                <a:latin typeface="나눔고딕" pitchFamily="50" charset="-127"/>
                <a:ea typeface="나눔고딕" pitchFamily="50" charset="-127"/>
              </a:rPr>
              <a:t>명확화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251398" y="3857938"/>
            <a:ext cx="1172625" cy="90024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latinLnBrk="1" hangingPunct="1">
              <a:defRPr/>
            </a:pPr>
            <a:r>
              <a:rPr lang="ko-KR" altLang="en-US" sz="1050" b="1" dirty="0">
                <a:latin typeface="나눔고딕" pitchFamily="50" charset="-127"/>
                <a:ea typeface="나눔고딕" pitchFamily="50" charset="-127"/>
              </a:rPr>
              <a:t>명확화 된 질문에 답하기 위한 필요 분석요소와 분석 및 활용방안을</a:t>
            </a:r>
            <a:r>
              <a:rPr lang="en-US" altLang="ko-KR" sz="1050" b="1" dirty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1050" b="1" dirty="0">
                <a:latin typeface="나눔고딕" pitchFamily="50" charset="-127"/>
                <a:ea typeface="나눔고딕" pitchFamily="50" charset="-127"/>
              </a:rPr>
            </a:br>
            <a:r>
              <a:rPr lang="ko-KR" altLang="en-US" sz="1050" b="1" dirty="0">
                <a:latin typeface="나눔고딕" pitchFamily="50" charset="-127"/>
                <a:ea typeface="나눔고딕" pitchFamily="50" charset="-127"/>
              </a:rPr>
              <a:t>구체화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560155" y="3885629"/>
            <a:ext cx="1172625" cy="170816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latinLnBrk="1" hangingPunct="1">
              <a:defRPr/>
            </a:pPr>
            <a:r>
              <a:rPr lang="ko-KR" altLang="en-US" sz="1050" b="1" dirty="0" smtClean="0">
                <a:latin typeface="나눔고딕" pitchFamily="50" charset="-127"/>
                <a:ea typeface="나눔고딕" pitchFamily="50" charset="-127"/>
              </a:rPr>
              <a:t>전사 목표 최적화 관점으로 분석간 선순환 관계 정의</a:t>
            </a:r>
            <a:r>
              <a:rPr lang="en-US" altLang="ko-KR" sz="1050" b="1" dirty="0" smtClean="0">
                <a:latin typeface="나눔고딕" pitchFamily="50" charset="-127"/>
                <a:ea typeface="나눔고딕" pitchFamily="50" charset="-127"/>
              </a:rPr>
              <a:t>,</a:t>
            </a:r>
          </a:p>
          <a:p>
            <a:pPr algn="ctr" eaLnBrk="1" latinLnBrk="1" hangingPunct="1">
              <a:defRPr/>
            </a:pPr>
            <a:r>
              <a:rPr lang="ko-KR" altLang="en-US" sz="1050" b="1" dirty="0" smtClean="0">
                <a:latin typeface="나눔고딕" pitchFamily="50" charset="-127"/>
                <a:ea typeface="나눔고딕" pitchFamily="50" charset="-127"/>
              </a:rPr>
              <a:t>분석을 </a:t>
            </a:r>
            <a:r>
              <a:rPr lang="ko-KR" altLang="en-US" sz="1050" b="1" dirty="0">
                <a:latin typeface="나눔고딕" pitchFamily="50" charset="-127"/>
                <a:ea typeface="나눔고딕" pitchFamily="50" charset="-127"/>
              </a:rPr>
              <a:t>업무 운영 </a:t>
            </a:r>
            <a:r>
              <a:rPr lang="ko-KR" altLang="en-US" sz="1050" b="1" dirty="0" smtClean="0">
                <a:latin typeface="나눔고딕" pitchFamily="50" charset="-127"/>
                <a:ea typeface="나눔고딕" pitchFamily="50" charset="-127"/>
              </a:rPr>
              <a:t>프로세스에</a:t>
            </a:r>
            <a:r>
              <a:rPr lang="ko-KR" altLang="ko-KR" sz="105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050" b="1" dirty="0" smtClean="0">
                <a:latin typeface="나눔고딕" pitchFamily="50" charset="-127"/>
                <a:ea typeface="나눔고딕" pitchFamily="50" charset="-127"/>
              </a:rPr>
              <a:t>내재화</a:t>
            </a:r>
            <a:r>
              <a:rPr lang="en-US" altLang="ko-KR" sz="1050" b="1" dirty="0" smtClean="0"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050" b="1" dirty="0" smtClean="0">
                <a:latin typeface="나눔고딕" pitchFamily="50" charset="-127"/>
                <a:ea typeface="나눔고딕" pitchFamily="50" charset="-127"/>
              </a:rPr>
              <a:t> 운영 </a:t>
            </a:r>
            <a:r>
              <a:rPr lang="ko-KR" altLang="en-US" sz="1050" b="1" dirty="0">
                <a:latin typeface="나눔고딕" pitchFamily="50" charset="-127"/>
                <a:ea typeface="나눔고딕" pitchFamily="50" charset="-127"/>
              </a:rPr>
              <a:t>시의 </a:t>
            </a:r>
            <a:r>
              <a:rPr lang="ko-KR" altLang="en-US" sz="1050" b="1" dirty="0" smtClean="0">
                <a:latin typeface="나눔고딕" pitchFamily="50" charset="-127"/>
                <a:ea typeface="나눔고딕" pitchFamily="50" charset="-127"/>
              </a:rPr>
              <a:t>비주얼 분석방식 정의</a:t>
            </a:r>
            <a:r>
              <a:rPr lang="en-US" altLang="ko-KR" sz="1050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050" b="1" dirty="0">
                <a:latin typeface="나눔고딕" pitchFamily="50" charset="-127"/>
                <a:ea typeface="나눔고딕" pitchFamily="50" charset="-127"/>
              </a:rPr>
              <a:t>분석 패턴의 서비스화 된 </a:t>
            </a:r>
            <a:r>
              <a:rPr lang="ko-KR" altLang="en-US" sz="1050" b="1" dirty="0" smtClean="0">
                <a:latin typeface="나눔고딕" pitchFamily="50" charset="-127"/>
                <a:ea typeface="나눔고딕" pitchFamily="50" charset="-127"/>
              </a:rPr>
              <a:t>제공체계 </a:t>
            </a:r>
            <a:r>
              <a:rPr lang="ko-KR" altLang="en-US" sz="1050" b="1" dirty="0">
                <a:latin typeface="나눔고딕" pitchFamily="50" charset="-127"/>
                <a:ea typeface="나눔고딕" pitchFamily="50" charset="-127"/>
              </a:rPr>
              <a:t>정의 </a:t>
            </a:r>
          </a:p>
        </p:txBody>
      </p:sp>
      <p:sp>
        <p:nvSpPr>
          <p:cNvPr id="47" name="AutoShape 12"/>
          <p:cNvSpPr>
            <a:spLocks noChangeArrowheads="1"/>
          </p:cNvSpPr>
          <p:nvPr/>
        </p:nvSpPr>
        <p:spPr bwMode="auto">
          <a:xfrm>
            <a:off x="532799" y="5917712"/>
            <a:ext cx="8067959" cy="463625"/>
          </a:xfrm>
          <a:prstGeom prst="homePlate">
            <a:avLst>
              <a:gd name="adj" fmla="val 34885"/>
            </a:avLst>
          </a:prstGeom>
          <a:solidFill>
            <a:srgbClr val="4F81BD">
              <a:lumMod val="75000"/>
            </a:srgbClr>
          </a:solidFill>
          <a:ln w="25400">
            <a:solidFill>
              <a:sysClr val="window" lastClr="FFFFFF">
                <a:lumMod val="95000"/>
              </a:sys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b="1" kern="0" dirty="0">
                <a:solidFill>
                  <a:sysClr val="window" lastClr="FFFFFF"/>
                </a:solidFill>
                <a:latin typeface="나눔고딕" pitchFamily="50" charset="-127"/>
                <a:ea typeface="나눔고딕" pitchFamily="50" charset="-127"/>
              </a:rPr>
              <a:t>분석 </a:t>
            </a:r>
            <a:r>
              <a:rPr kumimoji="0" lang="ko-KR" altLang="en-US" sz="1400" b="1" kern="0" dirty="0" smtClean="0">
                <a:solidFill>
                  <a:sysClr val="window" lastClr="FFFFFF"/>
                </a:solidFill>
                <a:latin typeface="나눔고딕" pitchFamily="50" charset="-127"/>
                <a:ea typeface="나눔고딕" pitchFamily="50" charset="-127"/>
              </a:rPr>
              <a:t>교육 및 벤치마킹</a:t>
            </a:r>
            <a:endParaRPr kumimoji="0" lang="ko-KR" altLang="en-US" sz="1400" b="1" kern="0" dirty="0">
              <a:solidFill>
                <a:sysClr val="window" lastClr="FFFFFF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8" name="사각형 설명선 64"/>
          <p:cNvSpPr/>
          <p:nvPr/>
        </p:nvSpPr>
        <p:spPr>
          <a:xfrm flipV="1">
            <a:off x="5890832" y="3790777"/>
            <a:ext cx="1184756" cy="2014486"/>
          </a:xfrm>
          <a:prstGeom prst="wedgeRectCallout">
            <a:avLst/>
          </a:prstGeom>
          <a:gradFill flip="none" rotWithShape="1">
            <a:gsLst>
              <a:gs pos="0">
                <a:sysClr val="window" lastClr="FFFFFF">
                  <a:lumMod val="75000"/>
                  <a:alpha val="65000"/>
                </a:sysClr>
              </a:gs>
              <a:gs pos="50000">
                <a:sysClr val="window" lastClr="FFFFFF">
                  <a:lumMod val="95000"/>
                </a:sysClr>
              </a:gs>
              <a:gs pos="100000">
                <a:sysClr val="window" lastClr="FFFFFF"/>
              </a:gs>
            </a:gsLst>
            <a:lin ang="0" scaled="1"/>
            <a:tileRect/>
          </a:gradFill>
          <a:ln w="28575" algn="ctr">
            <a:solidFill>
              <a:sysClr val="window" lastClr="FFFFFF">
                <a:lumMod val="65000"/>
              </a:sys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9" name="사각형 설명선 64"/>
          <p:cNvSpPr/>
          <p:nvPr/>
        </p:nvSpPr>
        <p:spPr>
          <a:xfrm flipV="1">
            <a:off x="7235854" y="3790777"/>
            <a:ext cx="1184756" cy="2014486"/>
          </a:xfrm>
          <a:prstGeom prst="wedgeRectCallout">
            <a:avLst/>
          </a:prstGeom>
          <a:gradFill flip="none" rotWithShape="1">
            <a:gsLst>
              <a:gs pos="0">
                <a:sysClr val="window" lastClr="FFFFFF">
                  <a:lumMod val="75000"/>
                  <a:alpha val="65000"/>
                </a:sysClr>
              </a:gs>
              <a:gs pos="50000">
                <a:sysClr val="window" lastClr="FFFFFF">
                  <a:lumMod val="95000"/>
                </a:sysClr>
              </a:gs>
              <a:gs pos="100000">
                <a:sysClr val="window" lastClr="FFFFFF"/>
              </a:gs>
            </a:gsLst>
            <a:lin ang="0" scaled="1"/>
            <a:tileRect/>
          </a:gradFill>
          <a:ln w="28575" algn="ctr">
            <a:solidFill>
              <a:sysClr val="window" lastClr="FFFFFF">
                <a:lumMod val="65000"/>
              </a:sys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891051" y="3857943"/>
            <a:ext cx="1172625" cy="12234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latinLnBrk="1" hangingPunct="1">
              <a:defRPr/>
            </a:pPr>
            <a:r>
              <a:rPr lang="ko-KR" altLang="en-US" sz="1050" b="1" dirty="0" smtClean="0">
                <a:latin typeface="나눔고딕" pitchFamily="50" charset="-127"/>
                <a:ea typeface="나눔고딕" pitchFamily="50" charset="-127"/>
              </a:rPr>
              <a:t>분석적용을 위한</a:t>
            </a:r>
            <a:r>
              <a:rPr lang="en-US" altLang="ko-KR" sz="1050" b="1" dirty="0" smtClean="0"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1050" b="1" dirty="0" smtClean="0">
                <a:latin typeface="나눔고딕" pitchFamily="50" charset="-127"/>
                <a:ea typeface="나눔고딕" pitchFamily="50" charset="-127"/>
              </a:rPr>
            </a:br>
            <a:r>
              <a:rPr lang="ko-KR" altLang="en-US" sz="1050" b="1" dirty="0" smtClean="0">
                <a:latin typeface="나눔고딕" pitchFamily="50" charset="-127"/>
                <a:ea typeface="나눔고딕" pitchFamily="50" charset="-127"/>
              </a:rPr>
              <a:t>데이터</a:t>
            </a:r>
            <a:r>
              <a:rPr lang="en-US" altLang="ko-KR" sz="1050" b="1" dirty="0" smtClean="0"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050" b="1" dirty="0" smtClean="0">
                <a:latin typeface="나눔고딕" pitchFamily="50" charset="-127"/>
                <a:ea typeface="나눔고딕" pitchFamily="50" charset="-127"/>
              </a:rPr>
              <a:t> 어플리케이션</a:t>
            </a:r>
            <a:r>
              <a:rPr lang="en-US" altLang="ko-KR" sz="1050" b="1" dirty="0" smtClean="0"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050" b="1" dirty="0" smtClean="0">
                <a:latin typeface="나눔고딕" pitchFamily="50" charset="-127"/>
                <a:ea typeface="나눔고딕" pitchFamily="50" charset="-127"/>
              </a:rPr>
              <a:t> 기술 아키텍쳐를 저비용</a:t>
            </a:r>
            <a:r>
              <a:rPr lang="en-US" altLang="ko-KR" sz="1050" b="1" dirty="0" smtClean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1050" b="1" dirty="0" smtClean="0">
                <a:latin typeface="나눔고딕" pitchFamily="50" charset="-127"/>
                <a:ea typeface="나눔고딕" pitchFamily="50" charset="-127"/>
              </a:rPr>
              <a:t>고효율 관점의 실용적 아키텍쳐 관점에서 정의</a:t>
            </a:r>
            <a:endParaRPr lang="ko-KR" altLang="en-US" sz="105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235962" y="3857943"/>
            <a:ext cx="1172625" cy="12234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latinLnBrk="1" hangingPunct="1">
              <a:defRPr/>
            </a:pPr>
            <a:r>
              <a:rPr lang="ko-KR" altLang="en-US" sz="1050" b="1" dirty="0" smtClean="0">
                <a:latin typeface="나눔고딕" pitchFamily="50" charset="-127"/>
                <a:ea typeface="나눔고딕" pitchFamily="50" charset="-127"/>
              </a:rPr>
              <a:t>분석구현의 반복적 정련과정 및 실용적 적용방식</a:t>
            </a:r>
            <a:r>
              <a:rPr lang="en-US" altLang="ko-KR" sz="1050" b="1" dirty="0" smtClean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1050" b="1" dirty="0" smtClean="0">
                <a:latin typeface="나눔고딕" pitchFamily="50" charset="-127"/>
                <a:ea typeface="나눔고딕" pitchFamily="50" charset="-127"/>
              </a:rPr>
              <a:t>범위를 고려한 우선순위</a:t>
            </a:r>
            <a:r>
              <a:rPr lang="en-US" altLang="ko-KR" sz="1050" b="1" dirty="0" smtClean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1050" b="1" dirty="0" smtClean="0">
                <a:latin typeface="나눔고딕" pitchFamily="50" charset="-127"/>
                <a:ea typeface="나눔고딕" pitchFamily="50" charset="-127"/>
              </a:rPr>
              <a:t>예산</a:t>
            </a:r>
            <a:r>
              <a:rPr lang="en-US" altLang="ko-KR" sz="1050" b="1" dirty="0" smtClean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1050" b="1" dirty="0" smtClean="0">
                <a:latin typeface="나눔고딕" pitchFamily="50" charset="-127"/>
                <a:ea typeface="나눔고딕" pitchFamily="50" charset="-127"/>
              </a:rPr>
              <a:t>일정</a:t>
            </a:r>
            <a:r>
              <a:rPr lang="en-US" altLang="ko-KR" sz="1050" b="1" dirty="0" smtClean="0"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1050" b="1" dirty="0" smtClean="0">
                <a:latin typeface="나눔고딕" pitchFamily="50" charset="-127"/>
                <a:ea typeface="나눔고딕" pitchFamily="50" charset="-127"/>
              </a:rPr>
              <a:t>거버넌스 계획 수립</a:t>
            </a:r>
            <a:endParaRPr lang="en-US" altLang="ko-KR" sz="1050" b="1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17635" y="932091"/>
            <a:ext cx="4154365" cy="500455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핵심 비즈니스 이슈와 비즈니스 질문 도출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4360" y="2611998"/>
            <a:ext cx="3611408" cy="848395"/>
          </a:xfrm>
          <a:prstGeom prst="rect">
            <a:avLst/>
          </a:prstGeom>
          <a:solidFill>
            <a:srgbClr val="E8F1F8"/>
          </a:solidFill>
          <a:ln w="6350">
            <a:noFill/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r>
              <a:rPr kumimoji="1" lang="ko-KR" altLang="en-US" sz="1300" b="1" dirty="0" smtClean="0">
                <a:latin typeface="맑은 고딕" pitchFamily="50" charset="-127"/>
                <a:ea typeface="맑은 고딕" pitchFamily="50" charset="-127"/>
              </a:rPr>
              <a:t>호스트와 게스트 간의 온라인</a:t>
            </a:r>
            <a:r>
              <a:rPr kumimoji="1" lang="en-US" altLang="ko-KR" sz="1300" b="1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1" lang="ko-KR" altLang="en-US" sz="1300" b="1" dirty="0" smtClean="0">
                <a:latin typeface="맑은 고딕" pitchFamily="50" charset="-127"/>
                <a:ea typeface="맑은 고딕" pitchFamily="50" charset="-127"/>
              </a:rPr>
              <a:t>오프라인상 신뢰할 수 있는 기능이 없음에 따라 </a:t>
            </a:r>
            <a:endParaRPr kumimoji="1" lang="en-US" altLang="ko-KR" sz="13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ctr" latinLnBrk="0">
              <a:lnSpc>
                <a:spcPts val="1560"/>
              </a:lnSpc>
            </a:pPr>
            <a:r>
              <a:rPr kumimoji="1" lang="ko-KR" altLang="en-US" sz="1300" b="1" dirty="0" smtClean="0">
                <a:latin typeface="맑은 고딕" pitchFamily="50" charset="-127"/>
                <a:ea typeface="맑은 고딕" pitchFamily="50" charset="-127"/>
              </a:rPr>
              <a:t>신뢰도 악화 및 안전불감증 확대</a:t>
            </a:r>
            <a:endParaRPr kumimoji="1" lang="ja-JP" altLang="en-US" sz="13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10952" y="1834373"/>
            <a:ext cx="3611408" cy="64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r>
              <a:rPr kumimoji="1" lang="ko-KR" altLang="en-US" sz="1300" b="1" dirty="0">
                <a:latin typeface="맑은 고딕" pitchFamily="50" charset="-127"/>
                <a:ea typeface="맑은 고딕" pitchFamily="50" charset="-127"/>
              </a:rPr>
              <a:t>안전과 보안에 대한 인식이 점점 높아짐에 따라 호스트의 서비스 품질을 일정 수준 이상으로 올릴 수 있을까</a:t>
            </a:r>
            <a:r>
              <a:rPr kumimoji="1" lang="en-US" altLang="ko-KR" sz="1300" b="1" dirty="0">
                <a:latin typeface="맑은 고딕" pitchFamily="50" charset="-127"/>
                <a:ea typeface="맑은 고딕" pitchFamily="50" charset="-127"/>
              </a:rPr>
              <a:t>?</a:t>
            </a:r>
            <a:endParaRPr kumimoji="1" lang="ja-JP" altLang="en-US" sz="13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10952" y="2712196"/>
            <a:ext cx="3611408" cy="64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r>
              <a:rPr kumimoji="1" lang="ko-KR" altLang="en-US" sz="1300" b="1" dirty="0">
                <a:latin typeface="맑은 고딕" pitchFamily="50" charset="-127"/>
                <a:ea typeface="맑은 고딕" pitchFamily="50" charset="-127"/>
              </a:rPr>
              <a:t>숙소를 공유함으로써 발생할 수 있는 문제들에 대한 규제방안이 있을까</a:t>
            </a:r>
            <a:r>
              <a:rPr kumimoji="1" lang="en-US" altLang="ko-KR" sz="1300" b="1" dirty="0">
                <a:latin typeface="맑은 고딕" pitchFamily="50" charset="-127"/>
                <a:ea typeface="맑은 고딕" pitchFamily="50" charset="-127"/>
              </a:rPr>
              <a:t>?</a:t>
            </a:r>
            <a:endParaRPr kumimoji="1" lang="ja-JP" altLang="en-US" sz="13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5" name="Straight Connector 9"/>
          <p:cNvCxnSpPr>
            <a:stCxn id="17" idx="3"/>
            <a:endCxn id="20" idx="1"/>
          </p:cNvCxnSpPr>
          <p:nvPr/>
        </p:nvCxnSpPr>
        <p:spPr>
          <a:xfrm flipV="1">
            <a:off x="4205768" y="2158373"/>
            <a:ext cx="805184" cy="87782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38"/>
          <p:cNvCxnSpPr>
            <a:stCxn id="17" idx="3"/>
            <a:endCxn id="21" idx="1"/>
          </p:cNvCxnSpPr>
          <p:nvPr/>
        </p:nvCxnSpPr>
        <p:spPr>
          <a:xfrm>
            <a:off x="4205768" y="3036196"/>
            <a:ext cx="805184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010952" y="3616394"/>
            <a:ext cx="3611408" cy="64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r>
              <a:rPr kumimoji="1" lang="ko-KR" altLang="en-US" sz="1300" b="1" dirty="0">
                <a:latin typeface="맑은 고딕" pitchFamily="50" charset="-127"/>
                <a:ea typeface="맑은 고딕" pitchFamily="50" charset="-127"/>
              </a:rPr>
              <a:t>기존의 호텔 및 다른 숙박 경쟁업체와 차별화된 경쟁 우위 전략이 있을까</a:t>
            </a:r>
            <a:r>
              <a:rPr kumimoji="1" lang="en-US" altLang="ko-KR" sz="1300" b="1" dirty="0">
                <a:latin typeface="맑은 고딕" pitchFamily="50" charset="-127"/>
                <a:ea typeface="맑은 고딕" pitchFamily="50" charset="-127"/>
              </a:rPr>
              <a:t>?</a:t>
            </a:r>
            <a:endParaRPr kumimoji="1" lang="ja-JP" altLang="en-US" sz="13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8600" y="1085080"/>
            <a:ext cx="4303643" cy="45318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lIns="108000" tIns="72000" rIns="108000" bIns="72000" rtlCol="0" anchor="ctr" anchorCtr="0">
            <a:spAutoFit/>
          </a:bodyPr>
          <a:lstStyle/>
          <a:p>
            <a:pPr algn="ctr" latinLnBrk="0"/>
            <a:r>
              <a:rPr kumimoji="1" lang="en-US" altLang="ja-JP" sz="2000" b="1" dirty="0" smtClean="0">
                <a:latin typeface="맑은 고딕" pitchFamily="50" charset="-127"/>
                <a:ea typeface="맑은 고딕" pitchFamily="50" charset="-127"/>
              </a:rPr>
              <a:t>Key Business Issues</a:t>
            </a:r>
            <a:endParaRPr kumimoji="1" lang="ja-JP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532245" y="1085080"/>
            <a:ext cx="4462670" cy="45318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lIns="108000" tIns="72000" rIns="108000" bIns="72000" rtlCol="0" anchor="ctr" anchorCtr="0">
            <a:spAutoFit/>
          </a:bodyPr>
          <a:lstStyle/>
          <a:p>
            <a:pPr algn="ctr" latinLnBrk="0"/>
            <a:r>
              <a:rPr kumimoji="1" lang="en-US" altLang="ja-JP" sz="2000" b="1" dirty="0" smtClean="0">
                <a:latin typeface="맑은 고딕" pitchFamily="50" charset="-127"/>
                <a:ea typeface="맑은 고딕" pitchFamily="50" charset="-127"/>
              </a:rPr>
              <a:t>Key Business Questions</a:t>
            </a:r>
            <a:endParaRPr kumimoji="1" lang="ja-JP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23021" y="1633331"/>
            <a:ext cx="4114800" cy="4598503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 lang="ko-KR" altLang="en-US" b="1" kern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706180" y="1633331"/>
            <a:ext cx="4114800" cy="4598503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 lang="ko-KR" altLang="en-US" b="1" kern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94360" y="4263024"/>
            <a:ext cx="3611408" cy="848395"/>
          </a:xfrm>
          <a:prstGeom prst="rect">
            <a:avLst/>
          </a:prstGeom>
          <a:solidFill>
            <a:srgbClr val="E8F1F8"/>
          </a:solidFill>
          <a:ln w="6350">
            <a:noFill/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r>
              <a:rPr kumimoji="1" lang="ko-KR" altLang="en-US" sz="1300" b="1" dirty="0" smtClean="0">
                <a:latin typeface="맑은 고딕" pitchFamily="50" charset="-127"/>
                <a:ea typeface="맑은 고딕" pitchFamily="50" charset="-127"/>
              </a:rPr>
              <a:t>다양한 경쟁업체의 등장에 따른 </a:t>
            </a:r>
            <a:endParaRPr kumimoji="1" lang="en-US" altLang="ko-KR" sz="13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ctr" latinLnBrk="0">
              <a:lnSpc>
                <a:spcPts val="1560"/>
              </a:lnSpc>
            </a:pPr>
            <a:r>
              <a:rPr kumimoji="1" lang="ko-KR" altLang="en-US" sz="1300" b="1" dirty="0" smtClean="0">
                <a:latin typeface="맑은 고딕" pitchFamily="50" charset="-127"/>
                <a:ea typeface="맑은 고딕" pitchFamily="50" charset="-127"/>
              </a:rPr>
              <a:t>시장 점유율 감소</a:t>
            </a:r>
            <a:endParaRPr kumimoji="1" lang="ja-JP" altLang="en-US" sz="13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010952" y="4489750"/>
            <a:ext cx="3611408" cy="64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r>
              <a:rPr kumimoji="1" lang="ko-KR" altLang="en-US" sz="1300" b="1" dirty="0">
                <a:latin typeface="맑은 고딕" pitchFamily="50" charset="-127"/>
                <a:ea typeface="맑은 고딕" pitchFamily="50" charset="-127"/>
              </a:rPr>
              <a:t>이탈할 가능성인 높은 고객을 유인할 수 있는 방안은 무엇인가</a:t>
            </a:r>
            <a:r>
              <a:rPr kumimoji="1" lang="en-US" altLang="ko-KR" sz="1300" b="1" dirty="0">
                <a:latin typeface="맑은 고딕" pitchFamily="50" charset="-127"/>
                <a:ea typeface="맑은 고딕" pitchFamily="50" charset="-127"/>
              </a:rPr>
              <a:t>?</a:t>
            </a:r>
            <a:endParaRPr kumimoji="1" lang="ja-JP" altLang="en-US" sz="1300" b="1" dirty="0" err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010952" y="5364215"/>
            <a:ext cx="3611408" cy="64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r>
              <a:rPr kumimoji="1" lang="ko-KR" altLang="en-US" sz="1300" b="1" dirty="0">
                <a:latin typeface="맑은 고딕" pitchFamily="50" charset="-127"/>
                <a:ea typeface="맑은 고딕" pitchFamily="50" charset="-127"/>
              </a:rPr>
              <a:t>신규 고객을 유치할 수 있는 방안은 무엇인가</a:t>
            </a:r>
            <a:r>
              <a:rPr kumimoji="1" lang="en-US" altLang="ko-KR" sz="1300" b="1" dirty="0">
                <a:latin typeface="맑은 고딕" pitchFamily="50" charset="-127"/>
                <a:ea typeface="맑은 고딕" pitchFamily="50" charset="-127"/>
              </a:rPr>
              <a:t>?</a:t>
            </a:r>
            <a:endParaRPr kumimoji="1" lang="ja-JP" altLang="en-US" sz="13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0" name="Straight Connector 47"/>
          <p:cNvCxnSpPr>
            <a:stCxn id="37" idx="3"/>
            <a:endCxn id="38" idx="1"/>
          </p:cNvCxnSpPr>
          <p:nvPr/>
        </p:nvCxnSpPr>
        <p:spPr>
          <a:xfrm>
            <a:off x="4205768" y="4687222"/>
            <a:ext cx="805184" cy="126528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50"/>
          <p:cNvCxnSpPr>
            <a:stCxn id="37" idx="3"/>
            <a:endCxn id="39" idx="1"/>
          </p:cNvCxnSpPr>
          <p:nvPr/>
        </p:nvCxnSpPr>
        <p:spPr>
          <a:xfrm>
            <a:off x="4205768" y="4687222"/>
            <a:ext cx="805184" cy="100099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47"/>
          <p:cNvCxnSpPr>
            <a:stCxn id="37" idx="3"/>
            <a:endCxn id="24" idx="1"/>
          </p:cNvCxnSpPr>
          <p:nvPr/>
        </p:nvCxnSpPr>
        <p:spPr>
          <a:xfrm flipV="1">
            <a:off x="4205768" y="3940394"/>
            <a:ext cx="805184" cy="746828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질문 해결을 위한 행동 설정</a:t>
            </a:r>
            <a:endParaRPr lang="ko-KR" alt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422491" y="1763519"/>
            <a:ext cx="3611408" cy="64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r>
              <a:rPr kumimoji="1" lang="ko-KR" altLang="en-US" sz="1300" b="1" dirty="0">
                <a:latin typeface="맑은 고딕" pitchFamily="50" charset="-127"/>
                <a:ea typeface="맑은 고딕" pitchFamily="50" charset="-127"/>
              </a:rPr>
              <a:t>안전과 보안에 대한 인식이 점점 높아짐에 따라 호스트의 서비스 품질을 일정 수준 이상으로 올릴 수 있을까</a:t>
            </a:r>
            <a:r>
              <a:rPr kumimoji="1" lang="en-US" altLang="ko-KR" sz="1300" b="1" dirty="0">
                <a:latin typeface="맑은 고딕" pitchFamily="50" charset="-127"/>
                <a:ea typeface="맑은 고딕" pitchFamily="50" charset="-127"/>
              </a:rPr>
              <a:t>?</a:t>
            </a:r>
            <a:endParaRPr kumimoji="1" lang="ja-JP" altLang="en-US" sz="13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2491" y="2681795"/>
            <a:ext cx="3611408" cy="64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r>
              <a:rPr kumimoji="1" lang="ko-KR" altLang="en-US" sz="1300" b="1" dirty="0">
                <a:latin typeface="맑은 고딕" pitchFamily="50" charset="-127"/>
                <a:ea typeface="맑은 고딕" pitchFamily="50" charset="-127"/>
              </a:rPr>
              <a:t>숙소를 공유함으로써 발생할 수 있는 문제들에 대한 규제방안이 있을까</a:t>
            </a:r>
            <a:r>
              <a:rPr kumimoji="1" lang="en-US" altLang="ko-KR" sz="1300" b="1" dirty="0">
                <a:latin typeface="맑은 고딕" pitchFamily="50" charset="-127"/>
                <a:ea typeface="맑은 고딕" pitchFamily="50" charset="-127"/>
              </a:rPr>
              <a:t>?</a:t>
            </a:r>
            <a:endParaRPr kumimoji="1" lang="ja-JP" altLang="en-US" sz="13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2491" y="3600071"/>
            <a:ext cx="3611408" cy="648000"/>
          </a:xfrm>
          <a:prstGeom prst="rect">
            <a:avLst/>
          </a:prstGeom>
          <a:noFill/>
          <a:ln w="6350">
            <a:solidFill>
              <a:schemeClr val="accent1"/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r>
              <a:rPr kumimoji="1" lang="ko-KR" altLang="en-US" sz="1300" b="1" dirty="0">
                <a:latin typeface="맑은 고딕" pitchFamily="50" charset="-127"/>
                <a:ea typeface="맑은 고딕" pitchFamily="50" charset="-127"/>
              </a:rPr>
              <a:t>기존의 호텔 및 다른 숙박 경쟁업체와 차별화된 경쟁 우위 전략이 있을까</a:t>
            </a:r>
            <a:r>
              <a:rPr kumimoji="1" lang="en-US" altLang="ko-KR" sz="1300" b="1" dirty="0">
                <a:latin typeface="맑은 고딕" pitchFamily="50" charset="-127"/>
                <a:ea typeface="맑은 고딕" pitchFamily="50" charset="-127"/>
              </a:rPr>
              <a:t>?</a:t>
            </a:r>
            <a:endParaRPr kumimoji="1" lang="ja-JP" altLang="en-US" sz="13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2491" y="4518347"/>
            <a:ext cx="3611408" cy="64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r>
              <a:rPr kumimoji="1" lang="ko-KR" altLang="en-US" sz="1300" b="1" dirty="0">
                <a:latin typeface="맑은 고딕" pitchFamily="50" charset="-127"/>
                <a:ea typeface="맑은 고딕" pitchFamily="50" charset="-127"/>
              </a:rPr>
              <a:t>이탈할 가능성인 높은 고객을 유인할 수 있는 방안은 무엇인가</a:t>
            </a:r>
            <a:r>
              <a:rPr kumimoji="1" lang="en-US" altLang="ko-KR" sz="1300" b="1" dirty="0">
                <a:latin typeface="맑은 고딕" pitchFamily="50" charset="-127"/>
                <a:ea typeface="맑은 고딕" pitchFamily="50" charset="-127"/>
              </a:rPr>
              <a:t>?</a:t>
            </a:r>
            <a:endParaRPr kumimoji="1" lang="ja-JP" altLang="en-US" sz="1300" b="1" dirty="0" err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2491" y="5436625"/>
            <a:ext cx="3611408" cy="64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r>
              <a:rPr kumimoji="1" lang="ko-KR" altLang="en-US" sz="1300" b="1" dirty="0">
                <a:latin typeface="맑은 고딕" pitchFamily="50" charset="-127"/>
                <a:ea typeface="맑은 고딕" pitchFamily="50" charset="-127"/>
              </a:rPr>
              <a:t>신규 고객을 유치할 수 있는 방안은 무엇인가</a:t>
            </a:r>
            <a:r>
              <a:rPr kumimoji="1" lang="en-US" altLang="ko-KR" sz="1300" b="1" dirty="0">
                <a:latin typeface="맑은 고딕" pitchFamily="50" charset="-127"/>
                <a:ea typeface="맑은 고딕" pitchFamily="50" charset="-127"/>
              </a:rPr>
              <a:t>?</a:t>
            </a:r>
            <a:endParaRPr kumimoji="1" lang="ja-JP" altLang="en-US" sz="13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2811" y="1082284"/>
            <a:ext cx="4442791" cy="45318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lIns="108000" tIns="72000" rIns="108000" bIns="72000" rtlCol="0" anchor="ctr" anchorCtr="0">
            <a:spAutoFit/>
          </a:bodyPr>
          <a:lstStyle/>
          <a:p>
            <a:pPr algn="ctr" latinLnBrk="0"/>
            <a:r>
              <a:rPr kumimoji="1" lang="en-US" altLang="ja-JP" sz="2000" b="1" dirty="0" smtClean="0">
                <a:latin typeface="맑은 고딕" pitchFamily="50" charset="-127"/>
                <a:ea typeface="맑은 고딕" pitchFamily="50" charset="-127"/>
              </a:rPr>
              <a:t>Key Business Questions</a:t>
            </a:r>
            <a:endParaRPr kumimoji="1" lang="ja-JP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59506" y="1705584"/>
            <a:ext cx="4149642" cy="64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accent1"/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latinLnBrk="0">
              <a:lnSpc>
                <a:spcPts val="1560"/>
              </a:lnSpc>
            </a:pPr>
            <a:r>
              <a:rPr kumimoji="1" lang="en-US" altLang="ko-KR" sz="1200" b="1" dirty="0" err="1">
                <a:latin typeface="맑은 고딕" pitchFamily="50" charset="-127"/>
                <a:ea typeface="맑은 고딕" pitchFamily="50" charset="-127"/>
              </a:rPr>
              <a:t>Psychost</a:t>
            </a:r>
            <a:r>
              <a:rPr kumimoji="1" lang="en-US" altLang="ko-KR" sz="12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200" b="1" dirty="0">
                <a:latin typeface="맑은 고딕" pitchFamily="50" charset="-127"/>
                <a:ea typeface="맑은 고딕" pitchFamily="50" charset="-127"/>
              </a:rPr>
              <a:t>인성검사 </a:t>
            </a:r>
            <a:r>
              <a:rPr kumimoji="1" lang="ko-KR" altLang="en-US" sz="1200" b="1" dirty="0" smtClean="0">
                <a:latin typeface="맑은 고딕" pitchFamily="50" charset="-127"/>
                <a:ea typeface="맑은 고딕" pitchFamily="50" charset="-127"/>
              </a:rPr>
              <a:t>프로그램 </a:t>
            </a:r>
            <a:r>
              <a:rPr kumimoji="1" lang="ko-KR" altLang="en-US" sz="1200" b="1" dirty="0">
                <a:latin typeface="맑은 고딕" pitchFamily="50" charset="-127"/>
                <a:ea typeface="맑은 고딕" pitchFamily="50" charset="-127"/>
              </a:rPr>
              <a:t>개발</a:t>
            </a:r>
            <a:r>
              <a:rPr kumimoji="1" lang="en-US" altLang="ko-KR" sz="1200" b="1">
                <a:latin typeface="맑은 고딕" pitchFamily="50" charset="-127"/>
                <a:ea typeface="맑은 고딕" pitchFamily="50" charset="-127"/>
              </a:rPr>
              <a:t>(Psychology + </a:t>
            </a:r>
            <a:r>
              <a:rPr kumimoji="1" lang="en-US" altLang="ko-KR" sz="1200" b="1" dirty="0">
                <a:latin typeface="맑은 고딕" pitchFamily="50" charset="-127"/>
                <a:ea typeface="맑은 고딕" pitchFamily="50" charset="-127"/>
              </a:rPr>
              <a:t>Host)</a:t>
            </a:r>
          </a:p>
          <a:p>
            <a:pPr latinLnBrk="0">
              <a:lnSpc>
                <a:spcPts val="1560"/>
              </a:lnSpc>
            </a:pPr>
            <a:r>
              <a:rPr kumimoji="1" lang="ko-KR" altLang="en-US" sz="1200" dirty="0">
                <a:latin typeface="맑은 고딕" pitchFamily="50" charset="-127"/>
                <a:ea typeface="맑은 고딕" pitchFamily="50" charset="-127"/>
              </a:rPr>
              <a:t>사전에 호스트의 성향을 분석함으로써 발생할 수 있는 호스트 사고를 미연에 방지하고 </a:t>
            </a:r>
            <a:r>
              <a:rPr kumimoji="1" lang="en-US" altLang="ko-KR" sz="120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kumimoji="1" lang="ko-KR" altLang="en-US" sz="1200" dirty="0">
                <a:latin typeface="맑은 고딕" pitchFamily="50" charset="-127"/>
                <a:ea typeface="맑은 고딕" pitchFamily="50" charset="-127"/>
              </a:rPr>
              <a:t>좋은</a:t>
            </a:r>
            <a:r>
              <a:rPr kumimoji="1" lang="en-US" altLang="ko-KR" sz="1200" dirty="0">
                <a:latin typeface="맑은 고딕" pitchFamily="50" charset="-127"/>
                <a:ea typeface="맑은 고딕" pitchFamily="50" charset="-127"/>
              </a:rPr>
              <a:t>’ </a:t>
            </a:r>
            <a:r>
              <a:rPr kumimoji="1" lang="ko-KR" altLang="en-US" sz="1200" dirty="0">
                <a:latin typeface="맑은 고딕" pitchFamily="50" charset="-127"/>
                <a:ea typeface="맑은 고딕" pitchFamily="50" charset="-127"/>
              </a:rPr>
              <a:t>호스트를 분별한다</a:t>
            </a:r>
            <a:endParaRPr kumimoji="1" lang="ja-JP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59505" y="3221024"/>
            <a:ext cx="4149643" cy="64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accent1"/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latinLnBrk="0">
              <a:lnSpc>
                <a:spcPts val="1560"/>
              </a:lnSpc>
            </a:pPr>
            <a:r>
              <a:rPr kumimoji="1" lang="ko-KR" altLang="en-US" sz="1200" b="1" dirty="0">
                <a:latin typeface="맑은 고딕" pitchFamily="50" charset="-127"/>
                <a:ea typeface="맑은 고딕" pitchFamily="50" charset="-127"/>
              </a:rPr>
              <a:t>숙소 공유가 겪는 규제이슈에 따른 제도보완</a:t>
            </a:r>
            <a:endParaRPr kumimoji="1" lang="en-US" altLang="ko-KR" sz="1200" b="1" dirty="0">
              <a:latin typeface="맑은 고딕" pitchFamily="50" charset="-127"/>
              <a:ea typeface="맑은 고딕" pitchFamily="50" charset="-127"/>
            </a:endParaRPr>
          </a:p>
          <a:p>
            <a:pPr latinLnBrk="0">
              <a:lnSpc>
                <a:spcPts val="1560"/>
              </a:lnSpc>
            </a:pPr>
            <a:r>
              <a:rPr kumimoji="1" lang="ko-KR" altLang="en-US" sz="1200" dirty="0">
                <a:latin typeface="맑은 고딕" pitchFamily="50" charset="-127"/>
                <a:ea typeface="맑은 고딕" pitchFamily="50" charset="-127"/>
              </a:rPr>
              <a:t>여권인증을 통한 회원가입을 통해 문제 발생 시 정확한 책임 소재 및 관리 감독이 될 수 있도록 제도를 보완한다</a:t>
            </a:r>
            <a:endParaRPr kumimoji="1" lang="ja-JP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59506" y="2463304"/>
            <a:ext cx="4149642" cy="64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accent1"/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latinLnBrk="0">
              <a:lnSpc>
                <a:spcPts val="1560"/>
              </a:lnSpc>
            </a:pPr>
            <a:r>
              <a:rPr kumimoji="1" lang="ko-KR" altLang="en-US" sz="1200" b="1" dirty="0">
                <a:latin typeface="맑은 고딕" pitchFamily="50" charset="-127"/>
                <a:ea typeface="맑은 고딕" pitchFamily="50" charset="-127"/>
              </a:rPr>
              <a:t>호스트 교육 프로그램 도입 및 실시간 숙소정보 업데이트</a:t>
            </a:r>
            <a:endParaRPr kumimoji="1" lang="en-US" altLang="ko-KR" sz="1200" b="1" dirty="0">
              <a:latin typeface="맑은 고딕" pitchFamily="50" charset="-127"/>
              <a:ea typeface="맑은 고딕" pitchFamily="50" charset="-127"/>
            </a:endParaRPr>
          </a:p>
          <a:p>
            <a:pPr latinLnBrk="0">
              <a:lnSpc>
                <a:spcPts val="1560"/>
              </a:lnSpc>
            </a:pPr>
            <a:r>
              <a:rPr kumimoji="1" lang="ko-KR" altLang="en-US" sz="1200" dirty="0">
                <a:latin typeface="맑은 고딕" pitchFamily="50" charset="-127"/>
                <a:ea typeface="맑은 고딕" pitchFamily="50" charset="-127"/>
              </a:rPr>
              <a:t>매달 정기적으로 온라인 교육 및 숙소정보를 업데이트 하도록 의무화함에 따라 서비스 품질을 향상시킨다</a:t>
            </a:r>
            <a:endParaRPr kumimoji="1" lang="ja-JP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59506" y="4736464"/>
            <a:ext cx="4149642" cy="64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accent1"/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latinLnBrk="0">
              <a:lnSpc>
                <a:spcPts val="1560"/>
              </a:lnSpc>
            </a:pPr>
            <a:r>
              <a:rPr kumimoji="1" lang="ko-KR" altLang="en-US" sz="1200" b="1" dirty="0" smtClean="0">
                <a:latin typeface="맑은 고딕" pitchFamily="50" charset="-127"/>
                <a:ea typeface="맑은 고딕" pitchFamily="50" charset="-127"/>
              </a:rPr>
              <a:t>여행과 숙박을 동시에 느낄 수 있는 새로운 경험 제공</a:t>
            </a:r>
            <a:endParaRPr kumimoji="1"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pPr latinLnBrk="0">
              <a:lnSpc>
                <a:spcPts val="1560"/>
              </a:lnSpc>
            </a:pPr>
            <a:r>
              <a:rPr kumimoji="1" lang="ko-KR" altLang="en-US" sz="1200" dirty="0" smtClean="0">
                <a:latin typeface="맑은 고딕" pitchFamily="50" charset="-127"/>
                <a:ea typeface="맑은 고딕" pitchFamily="50" charset="-127"/>
              </a:rPr>
              <a:t>일반인들이 직접 투어를 구성하여 제공하는 현지 체험 투어</a:t>
            </a:r>
            <a:r>
              <a:rPr kumimoji="1" lang="en-US" altLang="ko-KR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200" dirty="0" smtClean="0">
                <a:latin typeface="맑은 고딕" pitchFamily="50" charset="-127"/>
                <a:ea typeface="맑은 고딕" pitchFamily="50" charset="-127"/>
              </a:rPr>
              <a:t>및 특별한 숙소를 제공한다</a:t>
            </a:r>
            <a:r>
              <a:rPr kumimoji="1" lang="en-US" altLang="ko-KR" sz="12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1200" dirty="0" smtClean="0">
                <a:latin typeface="맑은 고딕" pitchFamily="50" charset="-127"/>
                <a:ea typeface="맑은 고딕" pitchFamily="50" charset="-127"/>
              </a:rPr>
              <a:t>전통가옥</a:t>
            </a:r>
            <a:r>
              <a:rPr kumimoji="1" lang="en-US" altLang="ko-KR" sz="12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200" dirty="0" err="1" smtClean="0">
                <a:latin typeface="맑은 고딕" pitchFamily="50" charset="-127"/>
                <a:ea typeface="맑은 고딕" pitchFamily="50" charset="-127"/>
              </a:rPr>
              <a:t>트리하우스</a:t>
            </a:r>
            <a:r>
              <a:rPr kumimoji="1" lang="en-US" altLang="ko-KR" sz="1200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1" lang="ja-JP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59506" y="5494186"/>
            <a:ext cx="4149642" cy="64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accent1"/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latinLnBrk="0">
              <a:lnSpc>
                <a:spcPts val="1560"/>
              </a:lnSpc>
            </a:pPr>
            <a:r>
              <a:rPr kumimoji="1" lang="ko-KR" altLang="en-US" sz="1200" b="1" dirty="0" smtClean="0">
                <a:latin typeface="맑은 고딕" pitchFamily="50" charset="-127"/>
                <a:ea typeface="맑은 고딕" pitchFamily="50" charset="-127"/>
              </a:rPr>
              <a:t>개인화된 </a:t>
            </a:r>
            <a:r>
              <a:rPr kumimoji="1" lang="ko-KR" altLang="en-US" sz="1200" b="1" dirty="0" err="1">
                <a:latin typeface="맑은 고딕" pitchFamily="50" charset="-127"/>
                <a:ea typeface="맑은 고딕" pitchFamily="50" charset="-127"/>
              </a:rPr>
              <a:t>컨</a:t>
            </a:r>
            <a:r>
              <a:rPr kumimoji="1" lang="ko-KR" altLang="en-US" sz="1200" b="1" dirty="0" err="1" smtClean="0">
                <a:latin typeface="맑은 고딕" pitchFamily="50" charset="-127"/>
                <a:ea typeface="맑은 고딕" pitchFamily="50" charset="-127"/>
              </a:rPr>
              <a:t>텐츠</a:t>
            </a:r>
            <a:r>
              <a:rPr kumimoji="1" lang="ko-KR" altLang="en-US" sz="1200" b="1" dirty="0" smtClean="0">
                <a:latin typeface="맑은 고딕" pitchFamily="50" charset="-127"/>
                <a:ea typeface="맑은 고딕" pitchFamily="50" charset="-127"/>
              </a:rPr>
              <a:t> 제공</a:t>
            </a:r>
            <a:endParaRPr kumimoji="1"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pPr latinLnBrk="0">
              <a:lnSpc>
                <a:spcPts val="1560"/>
              </a:lnSpc>
            </a:pPr>
            <a:r>
              <a:rPr kumimoji="1" lang="ko-KR" altLang="en-US" sz="1200" dirty="0" smtClean="0">
                <a:latin typeface="맑은 고딕" pitchFamily="50" charset="-127"/>
                <a:ea typeface="맑은 고딕" pitchFamily="50" charset="-127"/>
              </a:rPr>
              <a:t>신규 고객에게 숙박을 추천해주는 개인별 추천 서비스를 제공한다</a:t>
            </a:r>
            <a:endParaRPr kumimoji="1" lang="ja-JP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659506" y="3978744"/>
            <a:ext cx="4149642" cy="64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accent1"/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latinLnBrk="0">
              <a:lnSpc>
                <a:spcPts val="1560"/>
              </a:lnSpc>
            </a:pPr>
            <a:r>
              <a:rPr kumimoji="1" lang="ko-KR" altLang="en-US" sz="1200" b="1" dirty="0">
                <a:latin typeface="맑은 고딕" pitchFamily="50" charset="-127"/>
                <a:ea typeface="맑은 고딕" pitchFamily="50" charset="-127"/>
              </a:rPr>
              <a:t>가상현실</a:t>
            </a:r>
            <a:r>
              <a:rPr kumimoji="1" lang="en-US" altLang="ko-KR" sz="1200" b="1" dirty="0">
                <a:latin typeface="맑은 고딕" pitchFamily="50" charset="-127"/>
                <a:ea typeface="맑은 고딕" pitchFamily="50" charset="-127"/>
              </a:rPr>
              <a:t>(VR)</a:t>
            </a:r>
            <a:r>
              <a:rPr kumimoji="1" lang="ko-KR" altLang="en-US" sz="1200" b="1" dirty="0">
                <a:latin typeface="맑은 고딕" pitchFamily="50" charset="-127"/>
                <a:ea typeface="맑은 고딕" pitchFamily="50" charset="-127"/>
              </a:rPr>
              <a:t>과 증강현실</a:t>
            </a:r>
            <a:r>
              <a:rPr kumimoji="1" lang="en-US" altLang="ko-KR" sz="1200" b="1" dirty="0">
                <a:latin typeface="맑은 고딕" pitchFamily="50" charset="-127"/>
                <a:ea typeface="맑은 고딕" pitchFamily="50" charset="-127"/>
              </a:rPr>
              <a:t>(AR) </a:t>
            </a:r>
            <a:r>
              <a:rPr kumimoji="1" lang="ko-KR" altLang="en-US" sz="1200" b="1" dirty="0">
                <a:latin typeface="맑은 고딕" pitchFamily="50" charset="-127"/>
                <a:ea typeface="맑은 고딕" pitchFamily="50" charset="-127"/>
              </a:rPr>
              <a:t>도입을 통한 객실 체험</a:t>
            </a:r>
            <a:endParaRPr kumimoji="1" lang="en-US" altLang="ko-KR" sz="1200" b="1" dirty="0">
              <a:latin typeface="맑은 고딕" pitchFamily="50" charset="-127"/>
              <a:ea typeface="맑은 고딕" pitchFamily="50" charset="-127"/>
            </a:endParaRPr>
          </a:p>
          <a:p>
            <a:pPr latinLnBrk="0">
              <a:lnSpc>
                <a:spcPts val="1560"/>
              </a:lnSpc>
            </a:pPr>
            <a:r>
              <a:rPr kumimoji="1" lang="ko-KR" altLang="en-US" sz="1200" dirty="0">
                <a:latin typeface="맑은 고딕" pitchFamily="50" charset="-127"/>
                <a:ea typeface="맑은 고딕" pitchFamily="50" charset="-127"/>
              </a:rPr>
              <a:t>온라인에서도 실제 숙소 현장에 있는 듯한 생생함과 현실감을 제공한다</a:t>
            </a:r>
            <a:endParaRPr kumimoji="1" lang="ja-JP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579207" y="1082284"/>
            <a:ext cx="2131946" cy="45318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square" lIns="108000" tIns="72000" rIns="108000" bIns="72000" rtlCol="0" anchor="ctr" anchorCtr="0">
            <a:spAutoFit/>
          </a:bodyPr>
          <a:lstStyle/>
          <a:p>
            <a:pPr algn="ctr" latinLnBrk="0"/>
            <a:r>
              <a:rPr kumimoji="1" lang="ko-KR" altLang="en-US" sz="2000" b="1" dirty="0" smtClean="0">
                <a:latin typeface="맑은 고딕" pitchFamily="50" charset="-127"/>
                <a:ea typeface="맑은 고딕" pitchFamily="50" charset="-127"/>
              </a:rPr>
              <a:t>행동</a:t>
            </a:r>
            <a:r>
              <a:rPr kumimoji="1" lang="en-US" altLang="ko-KR" sz="20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en-US" altLang="ja-JP" sz="2000" b="1" dirty="0" smtClean="0">
                <a:latin typeface="맑은 고딕" pitchFamily="50" charset="-127"/>
                <a:ea typeface="맑은 고딕" pitchFamily="50" charset="-127"/>
              </a:rPr>
              <a:t>Choice)</a:t>
            </a:r>
            <a:endParaRPr kumimoji="1" lang="ja-JP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1" name="Straight Connector 27"/>
          <p:cNvCxnSpPr>
            <a:stCxn id="17" idx="3"/>
            <a:endCxn id="23" idx="1"/>
          </p:cNvCxnSpPr>
          <p:nvPr/>
        </p:nvCxnSpPr>
        <p:spPr>
          <a:xfrm flipV="1">
            <a:off x="4033899" y="2029584"/>
            <a:ext cx="625607" cy="57935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27"/>
          <p:cNvCxnSpPr>
            <a:stCxn id="17" idx="3"/>
            <a:endCxn id="25" idx="1"/>
          </p:cNvCxnSpPr>
          <p:nvPr/>
        </p:nvCxnSpPr>
        <p:spPr>
          <a:xfrm>
            <a:off x="4033899" y="2087519"/>
            <a:ext cx="625607" cy="699785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27"/>
          <p:cNvCxnSpPr>
            <a:stCxn id="18" idx="3"/>
            <a:endCxn id="24" idx="1"/>
          </p:cNvCxnSpPr>
          <p:nvPr/>
        </p:nvCxnSpPr>
        <p:spPr>
          <a:xfrm>
            <a:off x="4033899" y="3005795"/>
            <a:ext cx="625606" cy="539229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27"/>
          <p:cNvCxnSpPr>
            <a:stCxn id="20" idx="3"/>
            <a:endCxn id="26" idx="1"/>
          </p:cNvCxnSpPr>
          <p:nvPr/>
        </p:nvCxnSpPr>
        <p:spPr>
          <a:xfrm>
            <a:off x="4033899" y="4842347"/>
            <a:ext cx="625607" cy="218117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27"/>
          <p:cNvCxnSpPr>
            <a:stCxn id="21" idx="3"/>
            <a:endCxn id="28" idx="1"/>
          </p:cNvCxnSpPr>
          <p:nvPr/>
        </p:nvCxnSpPr>
        <p:spPr>
          <a:xfrm>
            <a:off x="4033899" y="5760625"/>
            <a:ext cx="625607" cy="57561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226988" y="1633331"/>
            <a:ext cx="4114800" cy="4598503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 lang="ko-KR" altLang="en-US" b="1" kern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590268" y="1633331"/>
            <a:ext cx="4309031" cy="4598503"/>
          </a:xfrm>
          <a:prstGeom prst="rect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 lang="ko-KR" altLang="en-US" b="1" kern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0" name="Straight Connector 27"/>
          <p:cNvCxnSpPr>
            <a:stCxn id="19" idx="3"/>
            <a:endCxn id="29" idx="1"/>
          </p:cNvCxnSpPr>
          <p:nvPr/>
        </p:nvCxnSpPr>
        <p:spPr>
          <a:xfrm>
            <a:off x="4033899" y="3924071"/>
            <a:ext cx="625607" cy="378673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7"/>
          <p:cNvCxnSpPr>
            <a:stCxn id="21" idx="3"/>
          </p:cNvCxnSpPr>
          <p:nvPr/>
        </p:nvCxnSpPr>
        <p:spPr>
          <a:xfrm flipV="1">
            <a:off x="4033899" y="5060464"/>
            <a:ext cx="625607" cy="700161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비즈니스 모델 </a:t>
            </a:r>
            <a:r>
              <a:rPr lang="en-US" altLang="ko-KR" dirty="0" smtClean="0"/>
              <a:t>Diagram </a:t>
            </a:r>
            <a:r>
              <a:rPr lang="ko-KR" altLang="en-US" dirty="0" smtClean="0"/>
              <a:t>작성</a:t>
            </a:r>
          </a:p>
        </p:txBody>
      </p:sp>
      <p:sp>
        <p:nvSpPr>
          <p:cNvPr id="42" name="내용 개체 틀 4"/>
          <p:cNvSpPr>
            <a:spLocks noGrp="1"/>
          </p:cNvSpPr>
          <p:nvPr>
            <p:ph idx="1"/>
          </p:nvPr>
        </p:nvSpPr>
        <p:spPr>
          <a:xfrm>
            <a:off x="267847" y="1025397"/>
            <a:ext cx="8645493" cy="1165353"/>
          </a:xfrm>
        </p:spPr>
        <p:txBody>
          <a:bodyPr/>
          <a:lstStyle/>
          <a:p>
            <a:pPr lvl="1" latinLnBrk="0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행동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(Choice) :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기업의 운영 방식에 대한 선택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lvl="1" latinLnBrk="0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Consequence :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선택에 따른 결과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6236" y="2376525"/>
            <a:ext cx="1799808" cy="599839"/>
          </a:xfrm>
          <a:prstGeom prst="rect">
            <a:avLst/>
          </a:prstGeom>
          <a:noFill/>
          <a:ln w="6350">
            <a:noFill/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r>
              <a:rPr lang="ko-KR" altLang="en-US" sz="1200" b="1" u="sng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숙소 공유가 겪는 규제이슈에 따른 제도보완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589898" y="2696131"/>
            <a:ext cx="1509096" cy="837984"/>
          </a:xfrm>
          <a:prstGeom prst="rect">
            <a:avLst/>
          </a:prstGeom>
          <a:noFill/>
          <a:ln w="6350">
            <a:noFill/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r>
              <a:rPr lang="en-US" altLang="ko-KR" sz="1200" b="1" u="sng" dirty="0" err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Psychost</a:t>
            </a:r>
            <a:r>
              <a:rPr lang="en-US" altLang="ko-KR" sz="1200" b="1" u="sng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u="sng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인성검사 프로그램 개발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40209" y="5741940"/>
            <a:ext cx="2004237" cy="710718"/>
          </a:xfrm>
          <a:prstGeom prst="rect">
            <a:avLst/>
          </a:prstGeom>
          <a:noFill/>
          <a:ln w="6350">
            <a:noFill/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r>
              <a:rPr lang="ko-KR" altLang="en-US" sz="1200" b="1" u="sng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여행과 숙박을 동시에 느낄 수 있는 새로운 경험 제공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5357" y="4359152"/>
            <a:ext cx="1822175" cy="837984"/>
          </a:xfrm>
          <a:prstGeom prst="rect">
            <a:avLst/>
          </a:prstGeom>
          <a:noFill/>
          <a:ln w="6350">
            <a:noFill/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r>
              <a:rPr lang="ko-KR" altLang="en-US" sz="1200" b="1" u="sng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가상현실</a:t>
            </a:r>
            <a:r>
              <a:rPr lang="en-US" altLang="ko-KR" sz="1200" b="1" u="sng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(VR)</a:t>
            </a:r>
            <a:r>
              <a:rPr lang="ko-KR" altLang="en-US" sz="1200" b="1" u="sng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과 증강현실</a:t>
            </a:r>
            <a:r>
              <a:rPr lang="en-US" altLang="ko-KR" sz="1200" b="1" u="sng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(AR) </a:t>
            </a:r>
            <a:r>
              <a:rPr lang="ko-KR" altLang="en-US" sz="1200" b="1" u="sng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도입을 통한 객실 체험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784828" y="2368128"/>
            <a:ext cx="1473512" cy="609251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브랜드 이미지 및 신뢰도 향상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784828" y="4224829"/>
            <a:ext cx="1189383" cy="609251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제공 숙소 품질 향상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796444" y="5741965"/>
            <a:ext cx="1189383" cy="609251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기존 가입자 이탈 방지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609590" y="2882826"/>
            <a:ext cx="1189383" cy="609251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고객 만족도 증가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4" name="Elbow Connector 4"/>
          <p:cNvCxnSpPr>
            <a:stCxn id="30" idx="3"/>
            <a:endCxn id="45" idx="1"/>
          </p:cNvCxnSpPr>
          <p:nvPr/>
        </p:nvCxnSpPr>
        <p:spPr>
          <a:xfrm flipV="1">
            <a:off x="2006044" y="2672754"/>
            <a:ext cx="2778784" cy="3691"/>
          </a:xfrm>
          <a:prstGeom prst="bentConnector3">
            <a:avLst>
              <a:gd name="adj1" fmla="val 50000"/>
            </a:avLst>
          </a:prstGeom>
          <a:ln w="3175"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V="1">
            <a:off x="1531459" y="2010873"/>
            <a:ext cx="394635" cy="264627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945345" y="1737425"/>
            <a:ext cx="917239" cy="338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Choice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5" name="직선 화살표 연결선 64"/>
          <p:cNvCxnSpPr/>
          <p:nvPr/>
        </p:nvCxnSpPr>
        <p:spPr>
          <a:xfrm flipV="1">
            <a:off x="5805712" y="2014950"/>
            <a:ext cx="217422" cy="204602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997444" y="1665387"/>
            <a:ext cx="1801529" cy="338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Consequence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309661" y="3797550"/>
            <a:ext cx="1578666" cy="873373"/>
          </a:xfrm>
          <a:prstGeom prst="rect">
            <a:avLst/>
          </a:prstGeom>
          <a:noFill/>
          <a:ln w="6350">
            <a:noFill/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r>
              <a:rPr lang="ko-KR" altLang="en-US" sz="1200" b="1" u="sng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호스트 교육 프로그램 도입 및 실시간 숙소정보 업데이트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784829" y="3404500"/>
            <a:ext cx="1473511" cy="609251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서비스 관련 문제 사전 예방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898208" y="4099430"/>
            <a:ext cx="1189383" cy="609251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재방문율 증가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824581" y="5066360"/>
            <a:ext cx="1678665" cy="502800"/>
          </a:xfrm>
          <a:prstGeom prst="rect">
            <a:avLst/>
          </a:prstGeom>
          <a:noFill/>
          <a:ln w="6350">
            <a:noFill/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r>
              <a:rPr lang="ko-KR" altLang="en-US" sz="1200" b="1" u="sng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개인화된 </a:t>
            </a:r>
            <a:r>
              <a:rPr lang="ko-KR" altLang="en-US" sz="1200" b="1" u="sng" dirty="0" err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컨텐츠</a:t>
            </a:r>
            <a:r>
              <a:rPr lang="ko-KR" altLang="en-US" sz="1200" b="1" u="sng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u="sng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제공</a:t>
            </a:r>
            <a:endParaRPr lang="en-US" altLang="ko-KR" sz="1200" b="1" u="sng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9" name="Elbow Connector 4"/>
          <p:cNvCxnSpPr>
            <a:stCxn id="35" idx="3"/>
            <a:endCxn id="70" idx="1"/>
          </p:cNvCxnSpPr>
          <p:nvPr/>
        </p:nvCxnSpPr>
        <p:spPr>
          <a:xfrm>
            <a:off x="3098994" y="3115123"/>
            <a:ext cx="1685835" cy="594003"/>
          </a:xfrm>
          <a:prstGeom prst="bentConnector3">
            <a:avLst>
              <a:gd name="adj1" fmla="val 50000"/>
            </a:avLst>
          </a:prstGeom>
          <a:ln w="3175"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4"/>
          <p:cNvCxnSpPr>
            <a:stCxn id="67" idx="3"/>
          </p:cNvCxnSpPr>
          <p:nvPr/>
        </p:nvCxnSpPr>
        <p:spPr>
          <a:xfrm flipV="1">
            <a:off x="3888327" y="3875678"/>
            <a:ext cx="896501" cy="358559"/>
          </a:xfrm>
          <a:prstGeom prst="bentConnector3">
            <a:avLst>
              <a:gd name="adj1" fmla="val 50000"/>
            </a:avLst>
          </a:prstGeom>
          <a:ln w="3175"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4"/>
          <p:cNvCxnSpPr>
            <a:stCxn id="45" idx="3"/>
            <a:endCxn id="52" idx="0"/>
          </p:cNvCxnSpPr>
          <p:nvPr/>
        </p:nvCxnSpPr>
        <p:spPr>
          <a:xfrm>
            <a:off x="6258340" y="2672754"/>
            <a:ext cx="945942" cy="210072"/>
          </a:xfrm>
          <a:prstGeom prst="bentConnector2">
            <a:avLst/>
          </a:prstGeom>
          <a:ln w="3175"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4"/>
          <p:cNvCxnSpPr>
            <a:stCxn id="70" idx="3"/>
            <a:endCxn id="52" idx="1"/>
          </p:cNvCxnSpPr>
          <p:nvPr/>
        </p:nvCxnSpPr>
        <p:spPr>
          <a:xfrm flipV="1">
            <a:off x="6258340" y="3187452"/>
            <a:ext cx="351250" cy="521674"/>
          </a:xfrm>
          <a:prstGeom prst="bentConnector3">
            <a:avLst>
              <a:gd name="adj1" fmla="val 50000"/>
            </a:avLst>
          </a:prstGeom>
          <a:ln w="3175"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4"/>
          <p:cNvCxnSpPr>
            <a:stCxn id="67" idx="0"/>
            <a:endCxn id="35" idx="2"/>
          </p:cNvCxnSpPr>
          <p:nvPr/>
        </p:nvCxnSpPr>
        <p:spPr>
          <a:xfrm rot="16200000" flipV="1">
            <a:off x="2590003" y="3288559"/>
            <a:ext cx="263435" cy="754548"/>
          </a:xfrm>
          <a:prstGeom prst="bentConnector3">
            <a:avLst>
              <a:gd name="adj1" fmla="val 50000"/>
            </a:avLst>
          </a:prstGeom>
          <a:ln w="3175"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4"/>
          <p:cNvCxnSpPr>
            <a:endCxn id="46" idx="1"/>
          </p:cNvCxnSpPr>
          <p:nvPr/>
        </p:nvCxnSpPr>
        <p:spPr>
          <a:xfrm>
            <a:off x="3888326" y="4400789"/>
            <a:ext cx="896502" cy="128666"/>
          </a:xfrm>
          <a:prstGeom prst="bentConnector3">
            <a:avLst>
              <a:gd name="adj1" fmla="val 50000"/>
            </a:avLst>
          </a:prstGeom>
          <a:ln w="3175"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4"/>
          <p:cNvCxnSpPr>
            <a:stCxn id="37" idx="3"/>
          </p:cNvCxnSpPr>
          <p:nvPr/>
        </p:nvCxnSpPr>
        <p:spPr>
          <a:xfrm flipV="1">
            <a:off x="2127532" y="4646323"/>
            <a:ext cx="2657296" cy="131821"/>
          </a:xfrm>
          <a:prstGeom prst="bentConnector3">
            <a:avLst>
              <a:gd name="adj1" fmla="val 50000"/>
            </a:avLst>
          </a:prstGeom>
          <a:ln w="3175"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7029133" y="5011499"/>
            <a:ext cx="1189383" cy="609251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매출 증대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2" name="Elbow Connector 4"/>
          <p:cNvCxnSpPr>
            <a:stCxn id="52" idx="2"/>
            <a:endCxn id="72" idx="0"/>
          </p:cNvCxnSpPr>
          <p:nvPr/>
        </p:nvCxnSpPr>
        <p:spPr>
          <a:xfrm rot="16200000" flipH="1">
            <a:off x="7044915" y="3651444"/>
            <a:ext cx="607353" cy="288618"/>
          </a:xfrm>
          <a:prstGeom prst="bentConnector3">
            <a:avLst>
              <a:gd name="adj1" fmla="val 50000"/>
            </a:avLst>
          </a:prstGeom>
          <a:ln w="3175"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4"/>
          <p:cNvCxnSpPr>
            <a:stCxn id="72" idx="2"/>
            <a:endCxn id="131" idx="0"/>
          </p:cNvCxnSpPr>
          <p:nvPr/>
        </p:nvCxnSpPr>
        <p:spPr>
          <a:xfrm rot="16200000" flipH="1">
            <a:off x="7406953" y="4794627"/>
            <a:ext cx="302818" cy="130925"/>
          </a:xfrm>
          <a:prstGeom prst="bentConnector3">
            <a:avLst>
              <a:gd name="adj1" fmla="val 50000"/>
            </a:avLst>
          </a:prstGeom>
          <a:ln w="3175"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4"/>
          <p:cNvCxnSpPr>
            <a:stCxn id="46" idx="3"/>
            <a:endCxn id="72" idx="1"/>
          </p:cNvCxnSpPr>
          <p:nvPr/>
        </p:nvCxnSpPr>
        <p:spPr>
          <a:xfrm flipV="1">
            <a:off x="5974211" y="4404056"/>
            <a:ext cx="923997" cy="125399"/>
          </a:xfrm>
          <a:prstGeom prst="bentConnector3">
            <a:avLst>
              <a:gd name="adj1" fmla="val 50000"/>
            </a:avLst>
          </a:prstGeom>
          <a:ln w="3175"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4784828" y="5011500"/>
            <a:ext cx="1189383" cy="609251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신규 가입자 유치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0" name="Elbow Connector 4"/>
          <p:cNvCxnSpPr>
            <a:endCxn id="48" idx="1"/>
          </p:cNvCxnSpPr>
          <p:nvPr/>
        </p:nvCxnSpPr>
        <p:spPr>
          <a:xfrm flipV="1">
            <a:off x="2344446" y="6046591"/>
            <a:ext cx="2451998" cy="159448"/>
          </a:xfrm>
          <a:prstGeom prst="bentConnector3">
            <a:avLst>
              <a:gd name="adj1" fmla="val 60505"/>
            </a:avLst>
          </a:prstGeom>
          <a:ln w="3175"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Elbow Connector 4"/>
          <p:cNvCxnSpPr>
            <a:stCxn id="2" idx="3"/>
            <a:endCxn id="150" idx="1"/>
          </p:cNvCxnSpPr>
          <p:nvPr/>
        </p:nvCxnSpPr>
        <p:spPr>
          <a:xfrm flipV="1">
            <a:off x="3503246" y="5316126"/>
            <a:ext cx="1281582" cy="1634"/>
          </a:xfrm>
          <a:prstGeom prst="bentConnector3">
            <a:avLst>
              <a:gd name="adj1" fmla="val 50000"/>
            </a:avLst>
          </a:prstGeom>
          <a:ln w="3175"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Elbow Connector 4"/>
          <p:cNvCxnSpPr/>
          <p:nvPr/>
        </p:nvCxnSpPr>
        <p:spPr>
          <a:xfrm flipV="1">
            <a:off x="2344446" y="5485352"/>
            <a:ext cx="2440382" cy="553095"/>
          </a:xfrm>
          <a:prstGeom prst="bentConnector3">
            <a:avLst>
              <a:gd name="adj1" fmla="val 50000"/>
            </a:avLst>
          </a:prstGeom>
          <a:ln w="3175"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lbow Connector 4"/>
          <p:cNvCxnSpPr>
            <a:stCxn id="36" idx="0"/>
            <a:endCxn id="2" idx="1"/>
          </p:cNvCxnSpPr>
          <p:nvPr/>
        </p:nvCxnSpPr>
        <p:spPr>
          <a:xfrm rot="5400000" flipH="1" flipV="1">
            <a:off x="1371364" y="5288724"/>
            <a:ext cx="424180" cy="482253"/>
          </a:xfrm>
          <a:prstGeom prst="bentConnector2">
            <a:avLst/>
          </a:prstGeom>
          <a:ln w="3175"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Elbow Connector 4"/>
          <p:cNvCxnSpPr>
            <a:stCxn id="67" idx="1"/>
            <a:endCxn id="37" idx="0"/>
          </p:cNvCxnSpPr>
          <p:nvPr/>
        </p:nvCxnSpPr>
        <p:spPr>
          <a:xfrm rot="10800000" flipV="1">
            <a:off x="1216445" y="4234236"/>
            <a:ext cx="1093216" cy="124915"/>
          </a:xfrm>
          <a:prstGeom prst="bentConnector2">
            <a:avLst/>
          </a:prstGeom>
          <a:ln w="3175"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Elbow Connector 4"/>
          <p:cNvCxnSpPr>
            <a:stCxn id="48" idx="3"/>
            <a:endCxn id="202" idx="1"/>
          </p:cNvCxnSpPr>
          <p:nvPr/>
        </p:nvCxnSpPr>
        <p:spPr>
          <a:xfrm flipV="1">
            <a:off x="5985827" y="6045111"/>
            <a:ext cx="1023172" cy="1480"/>
          </a:xfrm>
          <a:prstGeom prst="bentConnector3">
            <a:avLst>
              <a:gd name="adj1" fmla="val 50000"/>
            </a:avLst>
          </a:prstGeom>
          <a:ln w="3175"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Elbow Connector 4"/>
          <p:cNvCxnSpPr>
            <a:stCxn id="150" idx="3"/>
            <a:endCxn id="131" idx="1"/>
          </p:cNvCxnSpPr>
          <p:nvPr/>
        </p:nvCxnSpPr>
        <p:spPr>
          <a:xfrm flipV="1">
            <a:off x="5974211" y="5316125"/>
            <a:ext cx="1054922" cy="1"/>
          </a:xfrm>
          <a:prstGeom prst="bentConnector3">
            <a:avLst>
              <a:gd name="adj1" fmla="val 50000"/>
            </a:avLst>
          </a:prstGeom>
          <a:ln w="3175"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/>
          <p:cNvSpPr txBox="1"/>
          <p:nvPr/>
        </p:nvSpPr>
        <p:spPr>
          <a:xfrm>
            <a:off x="7008999" y="5740485"/>
            <a:ext cx="1189383" cy="609251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매출 하락 최소화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26" name="Elbow Connector 4"/>
          <p:cNvCxnSpPr/>
          <p:nvPr/>
        </p:nvCxnSpPr>
        <p:spPr>
          <a:xfrm flipV="1">
            <a:off x="5985827" y="4565114"/>
            <a:ext cx="926568" cy="1365566"/>
          </a:xfrm>
          <a:prstGeom prst="bentConnector3">
            <a:avLst>
              <a:gd name="adj1" fmla="val 50000"/>
            </a:avLst>
          </a:prstGeom>
          <a:ln w="3175"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206236" y="2376525"/>
            <a:ext cx="1799808" cy="599839"/>
          </a:xfrm>
          <a:prstGeom prst="rect">
            <a:avLst/>
          </a:prstGeom>
          <a:noFill/>
          <a:ln w="6350">
            <a:noFill/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r>
              <a:rPr lang="ko-KR" altLang="en-US" sz="1200" b="1" u="sng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숙소 공유가 겪는 규제이슈에 따른 제도보완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589898" y="2696131"/>
            <a:ext cx="1509096" cy="837984"/>
          </a:xfrm>
          <a:prstGeom prst="rect">
            <a:avLst/>
          </a:prstGeom>
          <a:noFill/>
          <a:ln w="6350">
            <a:noFill/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r>
              <a:rPr lang="en-US" altLang="ko-KR" sz="1200" b="1" u="sng" dirty="0" err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Psychost</a:t>
            </a:r>
            <a:r>
              <a:rPr lang="en-US" altLang="ko-KR" sz="1200" b="1" u="sng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u="sng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인성검사 프로그램 개발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40209" y="5741940"/>
            <a:ext cx="2004237" cy="710718"/>
          </a:xfrm>
          <a:prstGeom prst="rect">
            <a:avLst/>
          </a:prstGeom>
          <a:noFill/>
          <a:ln w="6350">
            <a:noFill/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r>
              <a:rPr lang="ko-KR" altLang="en-US" sz="1200" b="1" u="sng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여행과 숙박을 동시에 느낄 수 있는 새로운 경험 제공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5357" y="4359152"/>
            <a:ext cx="1822175" cy="837984"/>
          </a:xfrm>
          <a:prstGeom prst="rect">
            <a:avLst/>
          </a:prstGeom>
          <a:noFill/>
          <a:ln w="6350">
            <a:noFill/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r>
              <a:rPr lang="ko-KR" altLang="en-US" sz="1200" b="1" u="sng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가상현실</a:t>
            </a:r>
            <a:r>
              <a:rPr lang="en-US" altLang="ko-KR" sz="1200" b="1" u="sng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(VR)</a:t>
            </a:r>
            <a:r>
              <a:rPr lang="ko-KR" altLang="en-US" sz="1200" b="1" u="sng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과 증강현실</a:t>
            </a:r>
            <a:r>
              <a:rPr lang="en-US" altLang="ko-KR" sz="1200" b="1" u="sng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(AR) </a:t>
            </a:r>
            <a:r>
              <a:rPr lang="ko-KR" altLang="en-US" sz="1200" b="1" u="sng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도입을 통한 객실 체험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784828" y="2368128"/>
            <a:ext cx="1473512" cy="609251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브랜드 이미지 및 신뢰도 향상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784828" y="4224829"/>
            <a:ext cx="1189383" cy="609251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제공 숙소 품질 향상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796444" y="5741965"/>
            <a:ext cx="1189383" cy="609251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기존 가입자 이탈 방지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609590" y="2882826"/>
            <a:ext cx="1189383" cy="609251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고객 만족도 증가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4" name="Elbow Connector 4"/>
          <p:cNvCxnSpPr>
            <a:stCxn id="30" idx="3"/>
            <a:endCxn id="45" idx="1"/>
          </p:cNvCxnSpPr>
          <p:nvPr/>
        </p:nvCxnSpPr>
        <p:spPr>
          <a:xfrm flipV="1">
            <a:off x="2006044" y="2672754"/>
            <a:ext cx="2778784" cy="3691"/>
          </a:xfrm>
          <a:prstGeom prst="bentConnector3">
            <a:avLst>
              <a:gd name="adj1" fmla="val 50000"/>
            </a:avLst>
          </a:prstGeom>
          <a:ln w="3175"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V="1">
            <a:off x="1531459" y="2010873"/>
            <a:ext cx="394635" cy="264627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945345" y="1737425"/>
            <a:ext cx="917239" cy="338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Choice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5" name="직선 화살표 연결선 64"/>
          <p:cNvCxnSpPr/>
          <p:nvPr/>
        </p:nvCxnSpPr>
        <p:spPr>
          <a:xfrm flipV="1">
            <a:off x="5805712" y="2014950"/>
            <a:ext cx="217422" cy="204602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997444" y="1665387"/>
            <a:ext cx="1801529" cy="338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Consequence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652832" y="3797550"/>
            <a:ext cx="1578666" cy="873373"/>
          </a:xfrm>
          <a:prstGeom prst="rect">
            <a:avLst/>
          </a:prstGeom>
          <a:noFill/>
          <a:ln w="6350">
            <a:noFill/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r>
              <a:rPr lang="ko-KR" altLang="en-US" sz="1200" b="1" u="sng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호스트 교육 프로그램 도입 및 실시간 숙소정보 업데이트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784829" y="3404500"/>
            <a:ext cx="1473511" cy="609251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서비스 관련 문제 사전 예방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898208" y="4099430"/>
            <a:ext cx="1189383" cy="609251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재방문율 증가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824581" y="5066360"/>
            <a:ext cx="1678665" cy="502800"/>
          </a:xfrm>
          <a:prstGeom prst="rect">
            <a:avLst/>
          </a:prstGeom>
          <a:noFill/>
          <a:ln w="6350">
            <a:noFill/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r>
              <a:rPr lang="ko-KR" altLang="en-US" sz="1200" b="1" u="sng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개인화된 </a:t>
            </a:r>
            <a:r>
              <a:rPr lang="ko-KR" altLang="en-US" sz="1200" b="1" u="sng" dirty="0" err="1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컨텐츠</a:t>
            </a:r>
            <a:r>
              <a:rPr lang="ko-KR" altLang="en-US" sz="1200" b="1" u="sng" dirty="0" smtClean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u="sng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제공</a:t>
            </a:r>
            <a:endParaRPr lang="en-US" altLang="ko-KR" sz="1200" b="1" u="sng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9" name="Elbow Connector 4"/>
          <p:cNvCxnSpPr>
            <a:stCxn id="35" idx="3"/>
            <a:endCxn id="70" idx="1"/>
          </p:cNvCxnSpPr>
          <p:nvPr/>
        </p:nvCxnSpPr>
        <p:spPr>
          <a:xfrm>
            <a:off x="3098994" y="3115123"/>
            <a:ext cx="1685835" cy="594003"/>
          </a:xfrm>
          <a:prstGeom prst="bentConnector3">
            <a:avLst>
              <a:gd name="adj1" fmla="val 50000"/>
            </a:avLst>
          </a:prstGeom>
          <a:ln w="3175"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4"/>
          <p:cNvCxnSpPr>
            <a:stCxn id="67" idx="3"/>
          </p:cNvCxnSpPr>
          <p:nvPr/>
        </p:nvCxnSpPr>
        <p:spPr>
          <a:xfrm flipV="1">
            <a:off x="3231498" y="3862807"/>
            <a:ext cx="1564946" cy="371430"/>
          </a:xfrm>
          <a:prstGeom prst="bentConnector3">
            <a:avLst>
              <a:gd name="adj1" fmla="val 50000"/>
            </a:avLst>
          </a:prstGeom>
          <a:ln w="3175"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4"/>
          <p:cNvCxnSpPr>
            <a:stCxn id="45" idx="3"/>
            <a:endCxn id="52" idx="0"/>
          </p:cNvCxnSpPr>
          <p:nvPr/>
        </p:nvCxnSpPr>
        <p:spPr>
          <a:xfrm>
            <a:off x="6258340" y="2672754"/>
            <a:ext cx="945942" cy="210072"/>
          </a:xfrm>
          <a:prstGeom prst="bentConnector2">
            <a:avLst/>
          </a:prstGeom>
          <a:ln w="3175"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4"/>
          <p:cNvCxnSpPr>
            <a:stCxn id="70" idx="3"/>
            <a:endCxn id="52" idx="1"/>
          </p:cNvCxnSpPr>
          <p:nvPr/>
        </p:nvCxnSpPr>
        <p:spPr>
          <a:xfrm flipV="1">
            <a:off x="6258340" y="3187452"/>
            <a:ext cx="351250" cy="521674"/>
          </a:xfrm>
          <a:prstGeom prst="bentConnector3">
            <a:avLst>
              <a:gd name="adj1" fmla="val 50000"/>
            </a:avLst>
          </a:prstGeom>
          <a:ln w="3175"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4"/>
          <p:cNvCxnSpPr>
            <a:stCxn id="67" idx="0"/>
            <a:endCxn id="35" idx="2"/>
          </p:cNvCxnSpPr>
          <p:nvPr/>
        </p:nvCxnSpPr>
        <p:spPr>
          <a:xfrm rot="16200000" flipV="1">
            <a:off x="2261589" y="3616973"/>
            <a:ext cx="263435" cy="97719"/>
          </a:xfrm>
          <a:prstGeom prst="bentConnector3">
            <a:avLst>
              <a:gd name="adj1" fmla="val 50000"/>
            </a:avLst>
          </a:prstGeom>
          <a:ln w="3175"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4"/>
          <p:cNvCxnSpPr>
            <a:endCxn id="46" idx="1"/>
          </p:cNvCxnSpPr>
          <p:nvPr/>
        </p:nvCxnSpPr>
        <p:spPr>
          <a:xfrm>
            <a:off x="3231498" y="4369070"/>
            <a:ext cx="1553330" cy="160385"/>
          </a:xfrm>
          <a:prstGeom prst="bentConnector3">
            <a:avLst>
              <a:gd name="adj1" fmla="val 50000"/>
            </a:avLst>
          </a:prstGeom>
          <a:ln w="3175"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4"/>
          <p:cNvCxnSpPr>
            <a:stCxn id="37" idx="3"/>
          </p:cNvCxnSpPr>
          <p:nvPr/>
        </p:nvCxnSpPr>
        <p:spPr>
          <a:xfrm flipV="1">
            <a:off x="2127532" y="4646323"/>
            <a:ext cx="2657296" cy="131821"/>
          </a:xfrm>
          <a:prstGeom prst="bentConnector3">
            <a:avLst>
              <a:gd name="adj1" fmla="val 50000"/>
            </a:avLst>
          </a:prstGeom>
          <a:ln w="3175"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7029133" y="5011499"/>
            <a:ext cx="1189383" cy="609251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매출 증대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2" name="Elbow Connector 4"/>
          <p:cNvCxnSpPr>
            <a:stCxn id="52" idx="2"/>
            <a:endCxn id="72" idx="0"/>
          </p:cNvCxnSpPr>
          <p:nvPr/>
        </p:nvCxnSpPr>
        <p:spPr>
          <a:xfrm rot="16200000" flipH="1">
            <a:off x="7044915" y="3651444"/>
            <a:ext cx="607353" cy="288618"/>
          </a:xfrm>
          <a:prstGeom prst="bentConnector3">
            <a:avLst>
              <a:gd name="adj1" fmla="val 50000"/>
            </a:avLst>
          </a:prstGeom>
          <a:ln w="3175"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4"/>
          <p:cNvCxnSpPr>
            <a:stCxn id="72" idx="2"/>
            <a:endCxn id="131" idx="0"/>
          </p:cNvCxnSpPr>
          <p:nvPr/>
        </p:nvCxnSpPr>
        <p:spPr>
          <a:xfrm rot="16200000" flipH="1">
            <a:off x="7406953" y="4794627"/>
            <a:ext cx="302818" cy="130925"/>
          </a:xfrm>
          <a:prstGeom prst="bentConnector3">
            <a:avLst>
              <a:gd name="adj1" fmla="val 50000"/>
            </a:avLst>
          </a:prstGeom>
          <a:ln w="3175"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4"/>
          <p:cNvCxnSpPr>
            <a:stCxn id="46" idx="3"/>
            <a:endCxn id="72" idx="1"/>
          </p:cNvCxnSpPr>
          <p:nvPr/>
        </p:nvCxnSpPr>
        <p:spPr>
          <a:xfrm flipV="1">
            <a:off x="5974211" y="4404056"/>
            <a:ext cx="923997" cy="125399"/>
          </a:xfrm>
          <a:prstGeom prst="bentConnector3">
            <a:avLst>
              <a:gd name="adj1" fmla="val 50000"/>
            </a:avLst>
          </a:prstGeom>
          <a:ln w="3175"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4784828" y="5011500"/>
            <a:ext cx="1189383" cy="609251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신규 가입자 유치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0" name="Elbow Connector 4"/>
          <p:cNvCxnSpPr>
            <a:endCxn id="48" idx="1"/>
          </p:cNvCxnSpPr>
          <p:nvPr/>
        </p:nvCxnSpPr>
        <p:spPr>
          <a:xfrm flipV="1">
            <a:off x="2344446" y="6046591"/>
            <a:ext cx="2451998" cy="159448"/>
          </a:xfrm>
          <a:prstGeom prst="bentConnector3">
            <a:avLst>
              <a:gd name="adj1" fmla="val 60505"/>
            </a:avLst>
          </a:prstGeom>
          <a:ln w="3175"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Elbow Connector 4"/>
          <p:cNvCxnSpPr>
            <a:stCxn id="2" idx="3"/>
            <a:endCxn id="150" idx="1"/>
          </p:cNvCxnSpPr>
          <p:nvPr/>
        </p:nvCxnSpPr>
        <p:spPr>
          <a:xfrm flipV="1">
            <a:off x="3503246" y="5316126"/>
            <a:ext cx="1281582" cy="1634"/>
          </a:xfrm>
          <a:prstGeom prst="bentConnector3">
            <a:avLst>
              <a:gd name="adj1" fmla="val 50000"/>
            </a:avLst>
          </a:prstGeom>
          <a:ln w="3175"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Elbow Connector 4"/>
          <p:cNvCxnSpPr/>
          <p:nvPr/>
        </p:nvCxnSpPr>
        <p:spPr>
          <a:xfrm flipV="1">
            <a:off x="2344446" y="5485352"/>
            <a:ext cx="2440382" cy="553095"/>
          </a:xfrm>
          <a:prstGeom prst="bentConnector3">
            <a:avLst>
              <a:gd name="adj1" fmla="val 50000"/>
            </a:avLst>
          </a:prstGeom>
          <a:ln w="3175"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lbow Connector 4"/>
          <p:cNvCxnSpPr>
            <a:stCxn id="36" idx="0"/>
            <a:endCxn id="2" idx="1"/>
          </p:cNvCxnSpPr>
          <p:nvPr/>
        </p:nvCxnSpPr>
        <p:spPr>
          <a:xfrm rot="5400000" flipH="1" flipV="1">
            <a:off x="1371364" y="5288724"/>
            <a:ext cx="424180" cy="482253"/>
          </a:xfrm>
          <a:prstGeom prst="bentConnector2">
            <a:avLst/>
          </a:prstGeom>
          <a:ln w="3175"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Elbow Connector 4"/>
          <p:cNvCxnSpPr>
            <a:stCxn id="67" idx="1"/>
            <a:endCxn id="37" idx="0"/>
          </p:cNvCxnSpPr>
          <p:nvPr/>
        </p:nvCxnSpPr>
        <p:spPr>
          <a:xfrm rot="10800000" flipV="1">
            <a:off x="1216446" y="4234236"/>
            <a:ext cx="436387" cy="124915"/>
          </a:xfrm>
          <a:prstGeom prst="bentConnector2">
            <a:avLst/>
          </a:prstGeom>
          <a:ln w="3175"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Elbow Connector 4"/>
          <p:cNvCxnSpPr>
            <a:stCxn id="48" idx="3"/>
            <a:endCxn id="202" idx="1"/>
          </p:cNvCxnSpPr>
          <p:nvPr/>
        </p:nvCxnSpPr>
        <p:spPr>
          <a:xfrm flipV="1">
            <a:off x="5985827" y="6045111"/>
            <a:ext cx="1023172" cy="1480"/>
          </a:xfrm>
          <a:prstGeom prst="bentConnector3">
            <a:avLst>
              <a:gd name="adj1" fmla="val 50000"/>
            </a:avLst>
          </a:prstGeom>
          <a:ln w="3175"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Elbow Connector 4"/>
          <p:cNvCxnSpPr>
            <a:stCxn id="150" idx="3"/>
            <a:endCxn id="131" idx="1"/>
          </p:cNvCxnSpPr>
          <p:nvPr/>
        </p:nvCxnSpPr>
        <p:spPr>
          <a:xfrm flipV="1">
            <a:off x="5974211" y="5316125"/>
            <a:ext cx="1054922" cy="1"/>
          </a:xfrm>
          <a:prstGeom prst="bentConnector3">
            <a:avLst>
              <a:gd name="adj1" fmla="val 50000"/>
            </a:avLst>
          </a:prstGeom>
          <a:ln w="3175"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/>
          <p:cNvSpPr txBox="1"/>
          <p:nvPr/>
        </p:nvSpPr>
        <p:spPr>
          <a:xfrm>
            <a:off x="7008999" y="5740485"/>
            <a:ext cx="1189383" cy="609251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매출 하락 최소화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26" name="Elbow Connector 4"/>
          <p:cNvCxnSpPr/>
          <p:nvPr/>
        </p:nvCxnSpPr>
        <p:spPr>
          <a:xfrm flipV="1">
            <a:off x="5985827" y="4565114"/>
            <a:ext cx="926568" cy="1365566"/>
          </a:xfrm>
          <a:prstGeom prst="bentConnector3">
            <a:avLst>
              <a:gd name="adj1" fmla="val 50000"/>
            </a:avLst>
          </a:prstGeom>
          <a:ln w="3175"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2"/>
          <p:cNvSpPr>
            <a:spLocks noGrp="1" noChangeArrowheads="1"/>
          </p:cNvSpPr>
          <p:nvPr>
            <p:ph type="title"/>
          </p:nvPr>
        </p:nvSpPr>
        <p:spPr>
          <a:xfrm>
            <a:off x="267848" y="214912"/>
            <a:ext cx="7488832" cy="549792"/>
          </a:xfrm>
        </p:spPr>
        <p:txBody>
          <a:bodyPr/>
          <a:lstStyle/>
          <a:p>
            <a:r>
              <a:rPr lang="ko-KR" altLang="en-US" smtClean="0"/>
              <a:t>핵심 분석 도출</a:t>
            </a:r>
            <a:endParaRPr lang="ko-KR" altLang="en-US" dirty="0" smtClean="0"/>
          </a:p>
        </p:txBody>
      </p:sp>
      <p:sp>
        <p:nvSpPr>
          <p:cNvPr id="57" name="내용 개체 틀 4"/>
          <p:cNvSpPr>
            <a:spLocks noGrp="1"/>
          </p:cNvSpPr>
          <p:nvPr>
            <p:ph idx="1"/>
          </p:nvPr>
        </p:nvSpPr>
        <p:spPr>
          <a:xfrm>
            <a:off x="267847" y="1025397"/>
            <a:ext cx="8645493" cy="1165353"/>
          </a:xfrm>
        </p:spPr>
        <p:txBody>
          <a:bodyPr/>
          <a:lstStyle/>
          <a:p>
            <a:pPr lvl="1" latinLnBrk="0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분석은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Choice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Consequence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를 위한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enabler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역할을 함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lvl="1" latinLnBrk="0"/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핵심 분석 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= 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분석 과제</a:t>
            </a:r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</a:rPr>
              <a:t>(Analytic Use Case)</a:t>
            </a:r>
            <a:endParaRPr lang="ko-KR" altLang="en-US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186126" y="2903128"/>
            <a:ext cx="1350484" cy="684000"/>
          </a:xfrm>
          <a:prstGeom prst="rect">
            <a:avLst/>
          </a:prstGeom>
          <a:solidFill>
            <a:srgbClr val="F2C6CA">
              <a:alpha val="24000"/>
            </a:srgbClr>
          </a:solidFill>
          <a:ln w="6350">
            <a:noFill/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r>
              <a:rPr kumimoji="1" lang="ko-KR" altLang="en-US" sz="12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인성검사도구 </a:t>
            </a:r>
            <a:endParaRPr kumimoji="1" lang="en-US" altLang="ko-KR" sz="1200" b="1" dirty="0" smtClean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latinLnBrk="0">
              <a:lnSpc>
                <a:spcPts val="1560"/>
              </a:lnSpc>
            </a:pPr>
            <a:r>
              <a:rPr kumimoji="1" lang="ko-KR" altLang="en-US" sz="12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신뢰도</a:t>
            </a:r>
            <a:r>
              <a:rPr kumimoji="1" lang="en-US" altLang="ko-KR" sz="12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1" lang="ko-KR" altLang="en-US" sz="12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타당도 </a:t>
            </a:r>
            <a:endParaRPr kumimoji="1" lang="en-US" altLang="ko-KR" sz="1200" b="1" dirty="0" smtClean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latinLnBrk="0">
              <a:lnSpc>
                <a:spcPts val="1560"/>
              </a:lnSpc>
            </a:pPr>
            <a:r>
              <a:rPr kumimoji="1" lang="ko-KR" altLang="en-US" sz="12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분석</a:t>
            </a:r>
            <a:endParaRPr kumimoji="1" lang="ja-JP" altLang="en-US" sz="1200" b="1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2" name="그룹 53"/>
          <p:cNvGrpSpPr/>
          <p:nvPr/>
        </p:nvGrpSpPr>
        <p:grpSpPr>
          <a:xfrm>
            <a:off x="4367885" y="2793313"/>
            <a:ext cx="338560" cy="338560"/>
            <a:chOff x="-1947036" y="3664543"/>
            <a:chExt cx="396000" cy="396000"/>
          </a:xfrm>
        </p:grpSpPr>
        <p:pic>
          <p:nvPicPr>
            <p:cNvPr id="68" name="Picture 33"/>
            <p:cNvPicPr preferRelativeResize="0">
              <a:picLocks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947036" y="3664543"/>
              <a:ext cx="396000" cy="39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9" name="TextBox 166"/>
            <p:cNvSpPr txBox="1">
              <a:spLocks noChangeArrowheads="1"/>
            </p:cNvSpPr>
            <p:nvPr/>
          </p:nvSpPr>
          <p:spPr bwMode="auto">
            <a:xfrm>
              <a:off x="-1904688" y="3708656"/>
              <a:ext cx="332244" cy="305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rgbClr val="927969"/>
                </a:buClr>
                <a:tabLst>
                  <a:tab pos="630238" algn="l"/>
                </a:tabLst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A</a:t>
              </a: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3330366" y="3831506"/>
            <a:ext cx="1264611" cy="733608"/>
          </a:xfrm>
          <a:prstGeom prst="rect">
            <a:avLst/>
          </a:prstGeom>
          <a:solidFill>
            <a:srgbClr val="F2C6CA">
              <a:alpha val="24000"/>
            </a:srgbClr>
          </a:solidFill>
          <a:ln w="6350">
            <a:noFill/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algn="ctr" latinLnBrk="0">
              <a:lnSpc>
                <a:spcPts val="1560"/>
              </a:lnSpc>
            </a:pPr>
            <a:r>
              <a:rPr lang="ko-KR" altLang="en-US" sz="12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교육 전</a:t>
            </a:r>
            <a:r>
              <a:rPr lang="en-US" altLang="ko-KR" sz="12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후</a:t>
            </a:r>
            <a:endParaRPr lang="en-US" altLang="ko-KR" sz="1200" b="1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latinLnBrk="0">
              <a:lnSpc>
                <a:spcPts val="1560"/>
              </a:lnSpc>
            </a:pPr>
            <a:r>
              <a:rPr kumimoji="1" lang="ko-KR" altLang="en-US" sz="12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서비스만족도 </a:t>
            </a:r>
            <a:endParaRPr kumimoji="1" lang="en-US" altLang="ko-KR" sz="1200" b="1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latinLnBrk="0">
              <a:lnSpc>
                <a:spcPts val="1560"/>
              </a:lnSpc>
            </a:pPr>
            <a:r>
              <a:rPr kumimoji="1" lang="ko-KR" altLang="en-US" sz="12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차이분석</a:t>
            </a:r>
            <a:endParaRPr kumimoji="1" lang="ja-JP" altLang="en-US" sz="1050" b="1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7" name="그룹 53"/>
          <p:cNvGrpSpPr/>
          <p:nvPr/>
        </p:nvGrpSpPr>
        <p:grpSpPr>
          <a:xfrm>
            <a:off x="3198057" y="3654776"/>
            <a:ext cx="338560" cy="338560"/>
            <a:chOff x="-1947036" y="3664543"/>
            <a:chExt cx="396000" cy="396000"/>
          </a:xfrm>
        </p:grpSpPr>
        <p:pic>
          <p:nvPicPr>
            <p:cNvPr id="78" name="Picture 33"/>
            <p:cNvPicPr preferRelativeResize="0">
              <a:picLocks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947036" y="3664543"/>
              <a:ext cx="396000" cy="39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0" name="TextBox 166"/>
            <p:cNvSpPr txBox="1">
              <a:spLocks noChangeArrowheads="1"/>
            </p:cNvSpPr>
            <p:nvPr/>
          </p:nvSpPr>
          <p:spPr bwMode="auto">
            <a:xfrm>
              <a:off x="-1904688" y="3708656"/>
              <a:ext cx="332244" cy="305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rgbClr val="927969"/>
                </a:buClr>
                <a:tabLst>
                  <a:tab pos="630238" algn="l"/>
                </a:tabLst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A</a:t>
              </a:r>
            </a:p>
          </p:txBody>
        </p:sp>
      </p:grpSp>
      <p:sp>
        <p:nvSpPr>
          <p:cNvPr id="82" name="TextBox 57"/>
          <p:cNvSpPr txBox="1"/>
          <p:nvPr/>
        </p:nvSpPr>
        <p:spPr>
          <a:xfrm>
            <a:off x="3382573" y="4936764"/>
            <a:ext cx="1321672" cy="562674"/>
          </a:xfrm>
          <a:prstGeom prst="rect">
            <a:avLst/>
          </a:prstGeom>
          <a:solidFill>
            <a:srgbClr val="F2C6CA">
              <a:alpha val="24000"/>
            </a:srgbClr>
          </a:solidFill>
          <a:ln w="6350">
            <a:noFill/>
          </a:ln>
        </p:spPr>
        <p:txBody>
          <a:bodyPr wrap="square" lIns="108000" tIns="72000" rIns="108000" bIns="72000" rtlCol="0" anchor="ctr" anchorCtr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lnSpc>
                <a:spcPts val="1560"/>
              </a:lnSpc>
            </a:pPr>
            <a:r>
              <a:rPr kumimoji="1" lang="ko-KR" altLang="en-US" sz="12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신규 고객 </a:t>
            </a:r>
            <a:endParaRPr kumimoji="1" lang="en-US" altLang="ko-KR" sz="1200" b="1" dirty="0" smtClean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latinLnBrk="0">
              <a:lnSpc>
                <a:spcPts val="1560"/>
              </a:lnSpc>
            </a:pPr>
            <a:r>
              <a:rPr kumimoji="1" lang="ko-KR" altLang="en-US" sz="12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추천</a:t>
            </a:r>
            <a:r>
              <a:rPr kumimoji="1" lang="en-US" altLang="ko-KR" sz="12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2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숙소 분석</a:t>
            </a:r>
            <a:endParaRPr kumimoji="1" lang="en-US" altLang="ko-KR" sz="1200" b="1" dirty="0" smtClean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3" name="그룹 53"/>
          <p:cNvGrpSpPr/>
          <p:nvPr/>
        </p:nvGrpSpPr>
        <p:grpSpPr>
          <a:xfrm>
            <a:off x="3166633" y="4785140"/>
            <a:ext cx="338560" cy="338560"/>
            <a:chOff x="-1947036" y="3664543"/>
            <a:chExt cx="396000" cy="396000"/>
          </a:xfrm>
        </p:grpSpPr>
        <p:pic>
          <p:nvPicPr>
            <p:cNvPr id="84" name="Picture 33"/>
            <p:cNvPicPr preferRelativeResize="0">
              <a:picLocks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947036" y="3664543"/>
              <a:ext cx="396000" cy="39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5" name="TextBox 166"/>
            <p:cNvSpPr txBox="1">
              <a:spLocks noChangeArrowheads="1"/>
            </p:cNvSpPr>
            <p:nvPr/>
          </p:nvSpPr>
          <p:spPr bwMode="auto">
            <a:xfrm>
              <a:off x="-1904688" y="3708656"/>
              <a:ext cx="332244" cy="305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rgbClr val="927969"/>
                </a:buClr>
                <a:tabLst>
                  <a:tab pos="630238" algn="l"/>
                </a:tabLst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A</a:t>
              </a: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2559225" y="6119654"/>
            <a:ext cx="1616223" cy="363920"/>
          </a:xfrm>
          <a:prstGeom prst="rect">
            <a:avLst/>
          </a:prstGeom>
          <a:solidFill>
            <a:srgbClr val="F2C6CA">
              <a:alpha val="24000"/>
            </a:srgbClr>
          </a:solidFill>
          <a:ln w="6350">
            <a:noFill/>
          </a:ln>
        </p:spPr>
        <p:txBody>
          <a:bodyPr wrap="square" lIns="108000" tIns="72000" rIns="108000" bIns="72000" rtlCol="0" anchor="ctr" anchorCtr="0">
            <a:noAutofit/>
          </a:bodyPr>
          <a:lstStyle/>
          <a:p>
            <a:pPr latinLnBrk="0">
              <a:lnSpc>
                <a:spcPts val="1560"/>
              </a:lnSpc>
            </a:pPr>
            <a:r>
              <a:rPr kumimoji="1" lang="ko-KR" altLang="en-US" sz="1200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게스트 관심도 분석</a:t>
            </a:r>
            <a:endParaRPr kumimoji="1" lang="ja-JP" altLang="en-US" sz="1200" b="1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8" name="그룹 53"/>
          <p:cNvGrpSpPr/>
          <p:nvPr/>
        </p:nvGrpSpPr>
        <p:grpSpPr>
          <a:xfrm>
            <a:off x="4017784" y="5913843"/>
            <a:ext cx="338560" cy="338560"/>
            <a:chOff x="-1947036" y="3664543"/>
            <a:chExt cx="396000" cy="396000"/>
          </a:xfrm>
        </p:grpSpPr>
        <p:pic>
          <p:nvPicPr>
            <p:cNvPr id="89" name="Picture 33"/>
            <p:cNvPicPr preferRelativeResize="0">
              <a:picLocks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947036" y="3664543"/>
              <a:ext cx="396000" cy="39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0" name="TextBox 166"/>
            <p:cNvSpPr txBox="1">
              <a:spLocks noChangeArrowheads="1"/>
            </p:cNvSpPr>
            <p:nvPr/>
          </p:nvSpPr>
          <p:spPr bwMode="auto">
            <a:xfrm>
              <a:off x="-1904688" y="3708656"/>
              <a:ext cx="332244" cy="305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rgbClr val="927969"/>
                </a:buClr>
                <a:tabLst>
                  <a:tab pos="630238" algn="l"/>
                </a:tabLst>
              </a:pPr>
              <a:r>
                <a:rPr lang="en-US" altLang="ko-KR" sz="1050" b="1" dirty="0">
                  <a:latin typeface="맑은 고딕" pitchFamily="50" charset="-127"/>
                  <a:ea typeface="맑은 고딕" pitchFamily="50" charset="-127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674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분석기회</a:t>
            </a:r>
            <a:r>
              <a:rPr lang="en-US" altLang="ko-KR" dirty="0" smtClean="0"/>
              <a:t>(</a:t>
            </a:r>
            <a:r>
              <a:rPr lang="ko-KR" altLang="en-US" dirty="0" smtClean="0"/>
              <a:t>주제</a:t>
            </a:r>
            <a:r>
              <a:rPr lang="en-US" altLang="ko-KR" dirty="0" smtClean="0"/>
              <a:t>)</a:t>
            </a:r>
            <a:r>
              <a:rPr lang="ko-KR" altLang="en-US" dirty="0" smtClean="0"/>
              <a:t> 도출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95542" y="1124744"/>
            <a:ext cx="8352928" cy="51845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856047" y="1340768"/>
            <a:ext cx="7416824" cy="9361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신규 고객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게스트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추천 숙소 분석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863594" y="2420888"/>
            <a:ext cx="7416824" cy="3600400"/>
          </a:xfrm>
          <a:prstGeom prst="roundRect">
            <a:avLst>
              <a:gd name="adj" fmla="val 687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신규 고객에게 약 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190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여 개국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34,000 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 이상의 도시에서 첫 여행의 숙소를 어디로 정할 지를 예측하여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숙소를 추천하는 개인별 맞춤 서비스를 제공하고자 한다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r>
              <a:rPr lang="ko-KR" altLang="en-US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신규 고객에게도 개인별로 숙소를 추천함으로써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기존에 없었던 </a:t>
            </a:r>
            <a:r>
              <a:rPr lang="ko-KR" altLang="en-US" b="1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또다른</a:t>
            </a:r>
            <a:r>
              <a:rPr lang="ko-KR" altLang="en-US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형태의 서비스를 제공하여 새로운 경험과 감동을 선사하고자 한다</a:t>
            </a:r>
            <a:r>
              <a:rPr lang="en-US" altLang="ko-KR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유저 스토리 정의 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5340548" y="3245657"/>
            <a:ext cx="3479924" cy="2307011"/>
            <a:chOff x="5077038" y="4797152"/>
            <a:chExt cx="3527409" cy="2160240"/>
          </a:xfrm>
        </p:grpSpPr>
        <p:sp>
          <p:nvSpPr>
            <p:cNvPr id="18" name="Rectangle 35"/>
            <p:cNvSpPr/>
            <p:nvPr/>
          </p:nvSpPr>
          <p:spPr>
            <a:xfrm>
              <a:off x="5076668" y="4797501"/>
              <a:ext cx="3527779" cy="2159891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latinLnBrk="0">
                <a:defRPr/>
              </a:pPr>
              <a:endParaRPr lang="en-US" b="1" ker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Rectangle 36"/>
            <p:cNvSpPr/>
            <p:nvPr/>
          </p:nvSpPr>
          <p:spPr>
            <a:xfrm>
              <a:off x="5170248" y="4906017"/>
              <a:ext cx="3342106" cy="194286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905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anchor="ctr"/>
            <a:lstStyle/>
            <a:p>
              <a:pPr algn="ctr" latinLnBrk="0">
                <a:defRPr/>
              </a:pPr>
              <a:endParaRPr lang="en-US" b="1" ker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238038" y="3091848"/>
            <a:ext cx="3479924" cy="2307011"/>
            <a:chOff x="5077038" y="4797152"/>
            <a:chExt cx="3527409" cy="2160240"/>
          </a:xfrm>
        </p:grpSpPr>
        <p:sp>
          <p:nvSpPr>
            <p:cNvPr id="16" name="Rectangle 30"/>
            <p:cNvSpPr/>
            <p:nvPr/>
          </p:nvSpPr>
          <p:spPr>
            <a:xfrm>
              <a:off x="5076600" y="4797327"/>
              <a:ext cx="3527779" cy="2159890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latinLnBrk="0">
                <a:defRPr/>
              </a:pPr>
              <a:endParaRPr lang="en-US" b="1" ker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Rectangle 31"/>
            <p:cNvSpPr/>
            <p:nvPr/>
          </p:nvSpPr>
          <p:spPr>
            <a:xfrm>
              <a:off x="5170180" y="4905841"/>
              <a:ext cx="3342106" cy="194286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905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anchor="ctr"/>
            <a:lstStyle/>
            <a:p>
              <a:pPr algn="ctr" latinLnBrk="0">
                <a:defRPr/>
              </a:pPr>
              <a:endParaRPr lang="en-US" b="1" ker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4" name="Rectangle 25"/>
          <p:cNvSpPr/>
          <p:nvPr/>
        </p:nvSpPr>
        <p:spPr bwMode="auto">
          <a:xfrm>
            <a:off x="5096953" y="2938033"/>
            <a:ext cx="3480289" cy="230663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algn="ctr" latinLnBrk="0">
              <a:defRPr/>
            </a:pPr>
            <a:r>
              <a:rPr lang="en-US" altLang="ko-KR" b="1" kern="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b="1" kern="0" dirty="0" smtClean="0">
                <a:latin typeface="맑은 고딕" pitchFamily="50" charset="-127"/>
                <a:ea typeface="맑은 고딕" pitchFamily="50" charset="-127"/>
              </a:rPr>
              <a:t>신규 고객 </a:t>
            </a:r>
            <a:r>
              <a:rPr lang="ko-KR" altLang="en-US" b="1" kern="0" dirty="0" err="1" smtClean="0">
                <a:latin typeface="맑은 고딕" pitchFamily="50" charset="-127"/>
                <a:ea typeface="맑은 고딕" pitchFamily="50" charset="-127"/>
              </a:rPr>
              <a:t>마케터</a:t>
            </a:r>
            <a:r>
              <a:rPr lang="en-US" altLang="ko-KR" b="1" kern="0" dirty="0" smtClean="0"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b="1" kern="0" dirty="0" smtClean="0">
                <a:latin typeface="맑은 고딕" pitchFamily="50" charset="-127"/>
                <a:ea typeface="맑은 고딕" pitchFamily="50" charset="-127"/>
              </a:rPr>
              <a:t>로서 나는 </a:t>
            </a:r>
            <a:endParaRPr lang="en-US" altLang="ko-KR" b="1" kern="0" dirty="0" smtClean="0">
              <a:latin typeface="맑은 고딕" pitchFamily="50" charset="-127"/>
              <a:ea typeface="맑은 고딕" pitchFamily="50" charset="-127"/>
            </a:endParaRPr>
          </a:p>
          <a:p>
            <a:pPr algn="ctr" latinLnBrk="0">
              <a:defRPr/>
            </a:pPr>
            <a:r>
              <a:rPr lang="en-US" altLang="ko-KR" b="1" kern="0" dirty="0" smtClean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b="1" kern="0" dirty="0" smtClean="0">
                <a:latin typeface="맑은 고딕" pitchFamily="50" charset="-127"/>
                <a:ea typeface="맑은 고딕" pitchFamily="50" charset="-127"/>
              </a:rPr>
              <a:t>신규 고객이 첫 여행 </a:t>
            </a:r>
            <a:r>
              <a:rPr lang="ko-KR" altLang="en-US" b="1" kern="0" dirty="0" err="1" smtClean="0">
                <a:latin typeface="맑은 고딕" pitchFamily="50" charset="-127"/>
                <a:ea typeface="맑은 고딕" pitchFamily="50" charset="-127"/>
              </a:rPr>
              <a:t>숙소지를</a:t>
            </a:r>
            <a:r>
              <a:rPr lang="ko-KR" altLang="en-US" b="1" kern="0" dirty="0" smtClean="0">
                <a:latin typeface="맑은 고딕" pitchFamily="50" charset="-127"/>
                <a:ea typeface="맑은 고딕" pitchFamily="50" charset="-127"/>
              </a:rPr>
              <a:t> 어디로 정할 지 예측</a:t>
            </a:r>
            <a:r>
              <a:rPr lang="en-US" altLang="ko-KR" b="1" kern="0" dirty="0" smtClean="0"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b="1" kern="0" dirty="0" smtClean="0">
                <a:latin typeface="맑은 고딕" pitchFamily="50" charset="-127"/>
                <a:ea typeface="맑은 고딕" pitchFamily="50" charset="-127"/>
              </a:rPr>
              <a:t>할 수 있는 능력이 필요합니다</a:t>
            </a:r>
            <a:r>
              <a:rPr lang="en-US" altLang="ko-KR" b="1" kern="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b="1" kern="0" dirty="0" smtClean="0">
                <a:latin typeface="맑은 고딕" pitchFamily="50" charset="-127"/>
                <a:ea typeface="맑은 고딕" pitchFamily="50" charset="-127"/>
              </a:rPr>
              <a:t>이를 통해 나는 신규 고객을 유치함으로 써 </a:t>
            </a:r>
            <a:r>
              <a:rPr lang="en-US" altLang="ko-KR" b="1" kern="0" dirty="0" smtClean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b="1" kern="0" dirty="0" smtClean="0">
                <a:latin typeface="맑은 고딕" pitchFamily="50" charset="-127"/>
                <a:ea typeface="맑은 고딕" pitchFamily="50" charset="-127"/>
              </a:rPr>
              <a:t>신규 고객의 만족도 향상</a:t>
            </a:r>
            <a:r>
              <a:rPr lang="en-US" altLang="ko-KR" b="1" kern="0" dirty="0" smtClean="0">
                <a:latin typeface="맑은 고딕" pitchFamily="50" charset="-127"/>
                <a:ea typeface="맑은 고딕" pitchFamily="50" charset="-127"/>
              </a:rPr>
              <a:t>”</a:t>
            </a:r>
            <a:r>
              <a:rPr lang="ko-KR" altLang="en-US" b="1" kern="0" dirty="0" smtClean="0">
                <a:latin typeface="맑은 고딕" pitchFamily="50" charset="-127"/>
                <a:ea typeface="맑은 고딕" pitchFamily="50" charset="-127"/>
              </a:rPr>
              <a:t>을 할 수 있습니다</a:t>
            </a:r>
            <a:r>
              <a:rPr lang="en-US" altLang="ko-KR" b="1" kern="0" dirty="0" smtClean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b="1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b="1" kern="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Picture 9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39433" y="3363987"/>
            <a:ext cx="2320503" cy="2514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19"/>
          <p:cNvGrpSpPr>
            <a:grpSpLocks/>
          </p:cNvGrpSpPr>
          <p:nvPr/>
        </p:nvGrpSpPr>
        <p:grpSpPr bwMode="auto">
          <a:xfrm rot="20645246">
            <a:off x="2050551" y="1822004"/>
            <a:ext cx="3223846" cy="1708165"/>
            <a:chOff x="1132385" y="2416762"/>
            <a:chExt cx="3492470" cy="1371462"/>
          </a:xfrm>
        </p:grpSpPr>
        <p:sp>
          <p:nvSpPr>
            <p:cNvPr id="24" name="Rectangle 18"/>
            <p:cNvSpPr/>
            <p:nvPr/>
          </p:nvSpPr>
          <p:spPr>
            <a:xfrm>
              <a:off x="1186781" y="2416762"/>
              <a:ext cx="3362296" cy="1371462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latinLnBrk="0">
                <a:defRPr/>
              </a:pPr>
              <a:endParaRPr lang="en-US" sz="1600" b="1" ker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5" name="TextBox 61"/>
            <p:cNvSpPr txBox="1">
              <a:spLocks noChangeArrowheads="1"/>
            </p:cNvSpPr>
            <p:nvPr/>
          </p:nvSpPr>
          <p:spPr bwMode="auto">
            <a:xfrm>
              <a:off x="1132385" y="2481194"/>
              <a:ext cx="3492470" cy="1260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fontAlgn="base" latinLnBrk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927969"/>
                </a:buClr>
                <a:tabLst>
                  <a:tab pos="630238" algn="l"/>
                </a:tabLst>
              </a:pPr>
              <a:r>
                <a:rPr lang="en-US" altLang="ko-KR" sz="1600" b="1" dirty="0">
                  <a:solidFill>
                    <a:srgbClr val="3366FF"/>
                  </a:solidFill>
                  <a:latin typeface="맑은 고딕" pitchFamily="50" charset="-127"/>
                  <a:ea typeface="맑은 고딕" pitchFamily="50" charset="-127"/>
                </a:rPr>
                <a:t>&lt;</a:t>
              </a:r>
              <a:r>
                <a:rPr lang="ko-KR" altLang="en-US" sz="1600" b="1" dirty="0">
                  <a:solidFill>
                    <a:srgbClr val="3366FF"/>
                  </a:solidFill>
                  <a:latin typeface="맑은 고딕" pitchFamily="50" charset="-127"/>
                  <a:ea typeface="맑은 고딕" pitchFamily="50" charset="-127"/>
                </a:rPr>
                <a:t>역할</a:t>
              </a:r>
              <a:r>
                <a:rPr lang="en-US" altLang="ko-KR" sz="1600" b="1" dirty="0">
                  <a:solidFill>
                    <a:srgbClr val="3366FF"/>
                  </a:solidFill>
                  <a:latin typeface="맑은 고딕" pitchFamily="50" charset="-127"/>
                  <a:ea typeface="맑은 고딕" pitchFamily="50" charset="-127"/>
                </a:rPr>
                <a:t>&gt;</a:t>
              </a:r>
              <a:r>
                <a:rPr lang="ko-KR" altLang="en-US" sz="16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로서</a:t>
              </a:r>
              <a:r>
                <a:rPr lang="ko-KR" altLang="ko-KR" sz="16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16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나는                        </a:t>
              </a:r>
              <a:r>
                <a:rPr lang="en-US" altLang="ko-KR" sz="1600" b="1" dirty="0">
                  <a:solidFill>
                    <a:srgbClr val="3366FF"/>
                  </a:solidFill>
                  <a:latin typeface="맑은 고딕" pitchFamily="50" charset="-127"/>
                  <a:ea typeface="맑은 고딕" pitchFamily="50" charset="-127"/>
                </a:rPr>
                <a:t>&lt;</a:t>
              </a:r>
              <a:r>
                <a:rPr lang="ko-KR" altLang="en-US" sz="1600" b="1" dirty="0">
                  <a:solidFill>
                    <a:srgbClr val="3366FF"/>
                  </a:solidFill>
                  <a:latin typeface="맑은 고딕" pitchFamily="50" charset="-127"/>
                  <a:ea typeface="맑은 고딕" pitchFamily="50" charset="-127"/>
                </a:rPr>
                <a:t>의사결정 사항</a:t>
              </a:r>
              <a:r>
                <a:rPr lang="en-US" altLang="ko-KR" sz="1600" b="1" dirty="0">
                  <a:solidFill>
                    <a:srgbClr val="3366FF"/>
                  </a:solidFill>
                  <a:latin typeface="맑은 고딕" pitchFamily="50" charset="-127"/>
                  <a:ea typeface="맑은 고딕" pitchFamily="50" charset="-127"/>
                </a:rPr>
                <a:t>&gt;</a:t>
              </a:r>
              <a:r>
                <a:rPr lang="ko-KR" altLang="en-US" sz="1600" b="1" dirty="0">
                  <a:solidFill>
                    <a:srgbClr val="3366FF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600" b="1" dirty="0">
                  <a:solidFill>
                    <a:srgbClr val="3366FF"/>
                  </a:solidFill>
                  <a:latin typeface="맑은 고딕" pitchFamily="50" charset="-127"/>
                  <a:ea typeface="맑은 고딕" pitchFamily="50" charset="-127"/>
                </a:rPr>
                <a:t/>
              </a:r>
              <a:br>
                <a:rPr lang="en-US" altLang="ko-KR" sz="1600" b="1" dirty="0">
                  <a:solidFill>
                    <a:srgbClr val="3366FF"/>
                  </a:solidFill>
                  <a:latin typeface="맑은 고딕" pitchFamily="50" charset="-127"/>
                  <a:ea typeface="맑은 고딕" pitchFamily="50" charset="-127"/>
                </a:rPr>
              </a:br>
              <a:r>
                <a:rPr lang="ko-KR" altLang="en-US" sz="16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할 수 있는 능력이 필요합니다</a:t>
              </a:r>
              <a:r>
                <a:rPr lang="en-US" altLang="ko-KR" sz="16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 algn="ctr" fontAlgn="base" latinLnBrk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927969"/>
                </a:buClr>
                <a:tabLst>
                  <a:tab pos="630238" algn="l"/>
                </a:tabLst>
              </a:pPr>
              <a:r>
                <a:rPr lang="ko-KR" altLang="en-US" sz="16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이를 통해 나는 </a:t>
              </a:r>
              <a:r>
                <a:rPr lang="en-US" altLang="ko-KR" sz="1600" b="1" dirty="0">
                  <a:solidFill>
                    <a:srgbClr val="3366FF"/>
                  </a:solidFill>
                  <a:latin typeface="맑은 고딕" pitchFamily="50" charset="-127"/>
                  <a:ea typeface="맑은 고딕" pitchFamily="50" charset="-127"/>
                </a:rPr>
                <a:t>&lt;</a:t>
              </a:r>
              <a:r>
                <a:rPr lang="ko-KR" altLang="en-US" sz="1600" b="1" dirty="0">
                  <a:solidFill>
                    <a:srgbClr val="3366FF"/>
                  </a:solidFill>
                  <a:latin typeface="맑은 고딕" pitchFamily="50" charset="-127"/>
                  <a:ea typeface="맑은 고딕" pitchFamily="50" charset="-127"/>
                </a:rPr>
                <a:t>목표 </a:t>
              </a:r>
              <a:r>
                <a:rPr lang="ko-KR" altLang="en-US" sz="1600" b="1" dirty="0" smtClean="0">
                  <a:solidFill>
                    <a:srgbClr val="3366FF"/>
                  </a:solidFill>
                  <a:latin typeface="맑은 고딕" pitchFamily="50" charset="-127"/>
                  <a:ea typeface="맑은 고딕" pitchFamily="50" charset="-127"/>
                </a:rPr>
                <a:t>가치</a:t>
              </a:r>
              <a:r>
                <a:rPr lang="en-US" altLang="ko-KR" sz="1600" b="1" dirty="0" smtClean="0">
                  <a:solidFill>
                    <a:srgbClr val="3366FF"/>
                  </a:solidFill>
                  <a:latin typeface="맑은 고딕" pitchFamily="50" charset="-127"/>
                  <a:ea typeface="맑은 고딕" pitchFamily="50" charset="-127"/>
                </a:rPr>
                <a:t>&gt;</a:t>
              </a:r>
              <a:r>
                <a:rPr lang="ko-KR" altLang="en-US" sz="1600" b="1" dirty="0" smtClean="0">
                  <a:solidFill>
                    <a:srgbClr val="3366FF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600" b="1" dirty="0">
                  <a:solidFill>
                    <a:srgbClr val="3366FF"/>
                  </a:solidFill>
                  <a:latin typeface="맑은 고딕" pitchFamily="50" charset="-127"/>
                  <a:ea typeface="맑은 고딕" pitchFamily="50" charset="-127"/>
                </a:rPr>
                <a:t/>
              </a:r>
              <a:br>
                <a:rPr lang="en-US" altLang="ko-KR" sz="1600" b="1" dirty="0">
                  <a:solidFill>
                    <a:srgbClr val="3366FF"/>
                  </a:solidFill>
                  <a:latin typeface="맑은 고딕" pitchFamily="50" charset="-127"/>
                  <a:ea typeface="맑은 고딕" pitchFamily="50" charset="-127"/>
                </a:rPr>
              </a:br>
              <a:r>
                <a:rPr lang="ko-KR" altLang="en-US" sz="16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할 수 있습니다</a:t>
              </a:r>
              <a:r>
                <a:rPr lang="en-US" altLang="ko-KR" sz="16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  <p:sp>
        <p:nvSpPr>
          <p:cNvPr id="23" name="TextBox 59"/>
          <p:cNvSpPr txBox="1">
            <a:spLocks noChangeArrowheads="1"/>
          </p:cNvSpPr>
          <p:nvPr/>
        </p:nvSpPr>
        <p:spPr bwMode="auto">
          <a:xfrm rot="21128945">
            <a:off x="2820476" y="4514109"/>
            <a:ext cx="1355499" cy="634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 latinLnBrk="0">
              <a:spcBef>
                <a:spcPct val="20000"/>
              </a:spcBef>
              <a:spcAft>
                <a:spcPct val="0"/>
              </a:spcAft>
              <a:buClr>
                <a:srgbClr val="927969"/>
              </a:buClr>
              <a:tabLst>
                <a:tab pos="630238" algn="l"/>
              </a:tabLst>
            </a:pPr>
            <a:r>
              <a:rPr lang="ko-KR" altLang="en-US" sz="16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유저 스토리</a:t>
            </a:r>
            <a:endParaRPr lang="en-US" sz="1600" b="1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base" latinLnBrk="0">
              <a:spcBef>
                <a:spcPct val="20000"/>
              </a:spcBef>
              <a:spcAft>
                <a:spcPct val="0"/>
              </a:spcAft>
              <a:buClr>
                <a:srgbClr val="927969"/>
              </a:buClr>
              <a:tabLst>
                <a:tab pos="630238" algn="l"/>
              </a:tabLst>
            </a:pPr>
            <a:r>
              <a:rPr lang="en-US" altLang="ko-KR" sz="16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(User Story)</a:t>
            </a:r>
          </a:p>
        </p:txBody>
      </p:sp>
      <p:pic>
        <p:nvPicPr>
          <p:cNvPr id="26" name="Picture 47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20512678" flipV="1">
            <a:off x="4125385" y="3425387"/>
            <a:ext cx="874834" cy="124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그룹 82"/>
          <p:cNvGrpSpPr>
            <a:grpSpLocks/>
          </p:cNvGrpSpPr>
          <p:nvPr/>
        </p:nvGrpSpPr>
        <p:grpSpPr bwMode="auto">
          <a:xfrm rot="-5400000">
            <a:off x="877350" y="3761937"/>
            <a:ext cx="2305050" cy="685800"/>
            <a:chOff x="2360712" y="4865424"/>
            <a:chExt cx="1440160" cy="367334"/>
          </a:xfrm>
        </p:grpSpPr>
        <p:sp>
          <p:nvSpPr>
            <p:cNvPr id="28" name="아래쪽 화살표 80"/>
            <p:cNvSpPr/>
            <p:nvPr/>
          </p:nvSpPr>
          <p:spPr>
            <a:xfrm>
              <a:off x="2360712" y="4885047"/>
              <a:ext cx="1440160" cy="347712"/>
            </a:xfrm>
            <a:prstGeom prst="downArrow">
              <a:avLst>
                <a:gd name="adj1" fmla="val 63757"/>
                <a:gd name="adj2" fmla="val 50000"/>
              </a:avLst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174625" indent="-174625" latinLnBrk="0">
                <a:spcBef>
                  <a:spcPts val="600"/>
                </a:spcBef>
                <a:buFont typeface="Arial" charset="0"/>
                <a:buAutoNum type="arabicPeriod"/>
                <a:defRPr/>
              </a:pPr>
              <a:endParaRPr lang="ko-KR" altLang="en-US" sz="1100" b="1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맑은 고딕" charset="0"/>
              </a:endParaRPr>
            </a:p>
          </p:txBody>
        </p:sp>
        <p:sp>
          <p:nvSpPr>
            <p:cNvPr id="29" name="아래쪽 화살표 81"/>
            <p:cNvSpPr/>
            <p:nvPr/>
          </p:nvSpPr>
          <p:spPr>
            <a:xfrm>
              <a:off x="2360712" y="4865424"/>
              <a:ext cx="1440160" cy="347711"/>
            </a:xfrm>
            <a:prstGeom prst="downArrow">
              <a:avLst>
                <a:gd name="adj1" fmla="val 63757"/>
                <a:gd name="adj2" fmla="val 50000"/>
              </a:avLst>
            </a:prstGeom>
            <a:solidFill>
              <a:srgbClr val="FFFFFF">
                <a:lumMod val="85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174625" indent="-174625" latinLnBrk="0">
                <a:spcBef>
                  <a:spcPts val="600"/>
                </a:spcBef>
                <a:buFont typeface="Arial" charset="0"/>
                <a:buAutoNum type="arabicPeriod"/>
                <a:defRPr/>
              </a:pPr>
              <a:endParaRPr lang="ko-KR" altLang="en-US" sz="1100" b="1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맑은 고딕" charset="0"/>
              </a:endParaRPr>
            </a:p>
          </p:txBody>
        </p:sp>
      </p:grpSp>
      <p:pic>
        <p:nvPicPr>
          <p:cNvPr id="32" name="Picture 60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2298827">
            <a:off x="132947" y="2834622"/>
            <a:ext cx="2183499" cy="2364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TextBox 63"/>
          <p:cNvSpPr txBox="1">
            <a:spLocks noChangeArrowheads="1"/>
          </p:cNvSpPr>
          <p:nvPr/>
        </p:nvSpPr>
        <p:spPr bwMode="auto">
          <a:xfrm>
            <a:off x="286466" y="3489942"/>
            <a:ext cx="173230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base" latinLnBrk="0">
              <a:spcBef>
                <a:spcPct val="20000"/>
              </a:spcBef>
              <a:spcAft>
                <a:spcPct val="0"/>
              </a:spcAft>
              <a:buClr>
                <a:srgbClr val="927969"/>
              </a:buClr>
              <a:tabLst>
                <a:tab pos="630238" algn="l"/>
              </a:tabLst>
            </a:pPr>
            <a:r>
              <a:rPr lang="ko-KR" altLang="en-US" sz="1600" b="1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신규 고객</a:t>
            </a:r>
            <a:r>
              <a:rPr lang="en-US" altLang="ko-KR" sz="1600" b="1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b="1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게스트</a:t>
            </a:r>
            <a:r>
              <a:rPr lang="en-US" altLang="ko-KR" sz="1600" b="1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600" b="1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 추천 숙소 </a:t>
            </a:r>
            <a:r>
              <a:rPr lang="ko-KR" altLang="en-US" sz="1600" b="1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분석</a:t>
            </a:r>
            <a:endParaRPr lang="ko-KR" altLang="en-US" sz="1600" b="1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72"/>
          <p:cNvSpPr txBox="1">
            <a:spLocks noChangeArrowheads="1"/>
          </p:cNvSpPr>
          <p:nvPr/>
        </p:nvSpPr>
        <p:spPr bwMode="auto">
          <a:xfrm rot="20949497">
            <a:off x="907134" y="4172748"/>
            <a:ext cx="412293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 latinLnBrk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27969"/>
              </a:buClr>
              <a:tabLst>
                <a:tab pos="630238" algn="l"/>
              </a:tabLst>
            </a:pPr>
            <a:r>
              <a:rPr lang="en-US" altLang="ko-KR" sz="1000" b="1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……</a:t>
            </a:r>
          </a:p>
        </p:txBody>
      </p:sp>
      <p:sp>
        <p:nvSpPr>
          <p:cNvPr id="37" name="TextBox 73"/>
          <p:cNvSpPr txBox="1">
            <a:spLocks noChangeArrowheads="1"/>
          </p:cNvSpPr>
          <p:nvPr/>
        </p:nvSpPr>
        <p:spPr bwMode="auto">
          <a:xfrm rot="178389">
            <a:off x="907134" y="4809365"/>
            <a:ext cx="412293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 latinLnBrk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27969"/>
              </a:buClr>
              <a:tabLst>
                <a:tab pos="630238" algn="l"/>
              </a:tabLst>
            </a:pPr>
            <a:r>
              <a:rPr lang="en-US" altLang="ko-KR" sz="1000" b="1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……</a:t>
            </a:r>
          </a:p>
        </p:txBody>
      </p:sp>
      <p:sp>
        <p:nvSpPr>
          <p:cNvPr id="38" name="TextBox 74"/>
          <p:cNvSpPr txBox="1">
            <a:spLocks noChangeArrowheads="1"/>
          </p:cNvSpPr>
          <p:nvPr/>
        </p:nvSpPr>
        <p:spPr bwMode="auto">
          <a:xfrm rot="19884790">
            <a:off x="907134" y="3078990"/>
            <a:ext cx="412293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 latinLnBrk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27969"/>
              </a:buClr>
              <a:tabLst>
                <a:tab pos="630238" algn="l"/>
              </a:tabLst>
            </a:pPr>
            <a:r>
              <a:rPr lang="en-US" altLang="ko-KR" sz="1000" b="1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……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목표 가치 구체화</a:t>
            </a:r>
          </a:p>
        </p:txBody>
      </p:sp>
      <p:pic>
        <p:nvPicPr>
          <p:cNvPr id="39" name="Picture 1"/>
          <p:cNvPicPr>
            <a:picLocks noChangeAspect="1"/>
          </p:cNvPicPr>
          <p:nvPr/>
        </p:nvPicPr>
        <p:blipFill>
          <a:blip r:embed="rId3" cstate="print"/>
          <a:srcRect b="70382"/>
          <a:stretch>
            <a:fillRect/>
          </a:stretch>
        </p:blipFill>
        <p:spPr bwMode="auto">
          <a:xfrm>
            <a:off x="3991733" y="2084403"/>
            <a:ext cx="5033597" cy="984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82"/>
          <p:cNvGrpSpPr>
            <a:grpSpLocks/>
          </p:cNvGrpSpPr>
          <p:nvPr/>
        </p:nvGrpSpPr>
        <p:grpSpPr bwMode="auto">
          <a:xfrm rot="-5400000">
            <a:off x="1650659" y="3294436"/>
            <a:ext cx="3889375" cy="1132742"/>
            <a:chOff x="2360712" y="4865424"/>
            <a:chExt cx="1440160" cy="367334"/>
          </a:xfrm>
        </p:grpSpPr>
        <p:sp>
          <p:nvSpPr>
            <p:cNvPr id="41" name="아래쪽 화살표 80"/>
            <p:cNvSpPr/>
            <p:nvPr/>
          </p:nvSpPr>
          <p:spPr>
            <a:xfrm>
              <a:off x="2360712" y="4884907"/>
              <a:ext cx="1440160" cy="347851"/>
            </a:xfrm>
            <a:prstGeom prst="downArrow">
              <a:avLst>
                <a:gd name="adj1" fmla="val 63757"/>
                <a:gd name="adj2" fmla="val 50000"/>
              </a:avLst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174625" indent="-174625">
                <a:spcBef>
                  <a:spcPts val="600"/>
                </a:spcBef>
                <a:buFont typeface="Arial" charset="0"/>
                <a:buAutoNum type="arabicPeriod"/>
                <a:defRPr/>
              </a:pPr>
              <a:endParaRPr lang="ko-KR" altLang="en-US" sz="1100" b="1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맑은 고딕" charset="0"/>
              </a:endParaRPr>
            </a:p>
          </p:txBody>
        </p:sp>
        <p:sp>
          <p:nvSpPr>
            <p:cNvPr id="42" name="아래쪽 화살표 81"/>
            <p:cNvSpPr/>
            <p:nvPr/>
          </p:nvSpPr>
          <p:spPr>
            <a:xfrm>
              <a:off x="2360712" y="4865424"/>
              <a:ext cx="1440160" cy="347851"/>
            </a:xfrm>
            <a:prstGeom prst="downArrow">
              <a:avLst>
                <a:gd name="adj1" fmla="val 63757"/>
                <a:gd name="adj2" fmla="val 50000"/>
              </a:avLst>
            </a:prstGeom>
            <a:solidFill>
              <a:srgbClr val="FFFFFF">
                <a:lumMod val="85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174625" indent="-174625">
                <a:spcBef>
                  <a:spcPts val="600"/>
                </a:spcBef>
                <a:buFont typeface="Arial" charset="0"/>
                <a:buAutoNum type="arabicPeriod"/>
                <a:defRPr/>
              </a:pPr>
              <a:endParaRPr lang="ko-KR" altLang="en-US" sz="1100" b="1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  <a:cs typeface="맑은 고딕" charset="0"/>
              </a:endParaRPr>
            </a:p>
          </p:txBody>
        </p:sp>
      </p:grpSp>
      <p:pic>
        <p:nvPicPr>
          <p:cNvPr id="43" name="Picture 24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0215" y="3825875"/>
            <a:ext cx="2470638" cy="217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Rectangular Callout 25"/>
          <p:cNvSpPr/>
          <p:nvPr/>
        </p:nvSpPr>
        <p:spPr>
          <a:xfrm>
            <a:off x="471880" y="2014538"/>
            <a:ext cx="2255227" cy="1511300"/>
          </a:xfrm>
          <a:prstGeom prst="wedgeRectCallout">
            <a:avLst>
              <a:gd name="adj1" fmla="val -11148"/>
              <a:gd name="adj2" fmla="val 63211"/>
            </a:avLst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b="1" kern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67544" y="2081231"/>
            <a:ext cx="230425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1400" b="1" kern="0" dirty="0" smtClean="0">
                <a:latin typeface="맑은 고딕" pitchFamily="50" charset="-127"/>
                <a:ea typeface="맑은 고딕" pitchFamily="50" charset="-127"/>
              </a:rPr>
              <a:t>나는 신규 </a:t>
            </a:r>
            <a:r>
              <a:rPr lang="ko-KR" altLang="en-US" sz="1400" b="1" kern="0" dirty="0">
                <a:latin typeface="맑은 고딕" pitchFamily="50" charset="-127"/>
                <a:ea typeface="맑은 고딕" pitchFamily="50" charset="-127"/>
              </a:rPr>
              <a:t>고객이 첫 여행 </a:t>
            </a:r>
            <a:r>
              <a:rPr lang="ko-KR" altLang="en-US" sz="1400" b="1" kern="0" dirty="0" err="1">
                <a:latin typeface="맑은 고딕" pitchFamily="50" charset="-127"/>
                <a:ea typeface="맑은 고딕" pitchFamily="50" charset="-127"/>
              </a:rPr>
              <a:t>숙소지를</a:t>
            </a:r>
            <a:r>
              <a:rPr lang="ko-KR" altLang="en-US" sz="1400" b="1" kern="0" dirty="0">
                <a:latin typeface="맑은 고딕" pitchFamily="50" charset="-127"/>
                <a:ea typeface="맑은 고딕" pitchFamily="50" charset="-127"/>
              </a:rPr>
              <a:t> 어디로 정할 지 </a:t>
            </a:r>
            <a:r>
              <a:rPr lang="ko-KR" altLang="en-US" sz="1400" b="1" kern="0" dirty="0" smtClean="0">
                <a:latin typeface="맑은 고딕" pitchFamily="50" charset="-127"/>
                <a:ea typeface="맑은 고딕" pitchFamily="50" charset="-127"/>
              </a:rPr>
              <a:t>예측</a:t>
            </a:r>
            <a:r>
              <a:rPr lang="en-US" altLang="ko-KR" sz="1400" b="1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kern="0" dirty="0" smtClean="0">
                <a:latin typeface="맑은 고딕" pitchFamily="50" charset="-127"/>
                <a:ea typeface="맑은 고딕" pitchFamily="50" charset="-127"/>
              </a:rPr>
              <a:t>및 추천함으로써</a:t>
            </a:r>
            <a:r>
              <a:rPr lang="en-US" altLang="ko-KR" sz="1400" b="1" kern="0" dirty="0" smtClean="0">
                <a:latin typeface="맑은 고딕" pitchFamily="50" charset="-127"/>
                <a:ea typeface="맑은 고딕" pitchFamily="50" charset="-127"/>
              </a:rPr>
              <a:t> “</a:t>
            </a:r>
            <a:r>
              <a:rPr kumimoji="1" lang="ko-KR" altLang="en-US" sz="1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Malgun Gothic"/>
              </a:rPr>
              <a:t>신규고객 만족도 향상</a:t>
            </a:r>
            <a:r>
              <a:rPr kumimoji="1" lang="en-US" altLang="ko-KR" sz="1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Malgun Gothic"/>
              </a:rPr>
              <a:t>＂</a:t>
            </a:r>
            <a:r>
              <a:rPr kumimoji="1" lang="ko-KR" altLang="en-US" sz="1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Malgun Gothic"/>
              </a:rPr>
              <a:t>을 할 수 있습니다</a:t>
            </a:r>
            <a:r>
              <a:rPr kumimoji="1" lang="en-US" altLang="ko-KR" sz="1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Malgun Gothic"/>
              </a:rPr>
              <a:t>.</a:t>
            </a:r>
          </a:p>
        </p:txBody>
      </p:sp>
      <p:sp>
        <p:nvSpPr>
          <p:cNvPr id="46" name="TextBox 30"/>
          <p:cNvSpPr txBox="1">
            <a:spLocks noChangeArrowheads="1"/>
          </p:cNvSpPr>
          <p:nvPr/>
        </p:nvSpPr>
        <p:spPr bwMode="auto">
          <a:xfrm>
            <a:off x="4403506" y="3463933"/>
            <a:ext cx="4748104" cy="414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92075" indent="-92075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27969"/>
              </a:buClr>
              <a:buFont typeface="Arial" charset="0"/>
              <a:buChar char="•"/>
              <a:tabLst>
                <a:tab pos="630238" algn="l"/>
              </a:tabLst>
            </a:pPr>
            <a:r>
              <a:rPr kumimoji="1"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KPI </a:t>
            </a:r>
            <a:r>
              <a:rPr kumimoji="1"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명 </a:t>
            </a:r>
            <a:r>
              <a:rPr kumimoji="1" lang="en-US" altLang="ko-KR" sz="16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kumimoji="1" lang="ko-KR" altLang="en-US" sz="1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신규 고객 숙소 추천에 대한 고객 만족도</a:t>
            </a:r>
            <a:endParaRPr kumimoji="1" lang="en-US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31"/>
          <p:cNvSpPr txBox="1">
            <a:spLocks noChangeArrowheads="1"/>
          </p:cNvSpPr>
          <p:nvPr/>
        </p:nvSpPr>
        <p:spPr bwMode="auto">
          <a:xfrm>
            <a:off x="4417862" y="3826093"/>
            <a:ext cx="4726138" cy="414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92075" indent="-92075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27969"/>
              </a:buClr>
              <a:buFont typeface="Arial" charset="0"/>
              <a:buChar char="•"/>
              <a:tabLst>
                <a:tab pos="630238" algn="l"/>
              </a:tabLst>
            </a:pPr>
            <a:r>
              <a:rPr lang="ko-KR" altLang="en-US" sz="16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산출 방법 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추천 숙소 이용 신규 고객의 만족도 설문</a:t>
            </a:r>
            <a:endParaRPr lang="en-US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32"/>
          <p:cNvSpPr txBox="1">
            <a:spLocks noChangeArrowheads="1"/>
          </p:cNvSpPr>
          <p:nvPr/>
        </p:nvSpPr>
        <p:spPr bwMode="auto">
          <a:xfrm>
            <a:off x="4403506" y="4508187"/>
            <a:ext cx="474810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92075" indent="-92075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27969"/>
              </a:buClr>
              <a:buFont typeface="Arial" charset="0"/>
              <a:buChar char="•"/>
              <a:tabLst>
                <a:tab pos="630238" algn="l"/>
              </a:tabLst>
            </a:pPr>
            <a:r>
              <a:rPr lang="ko-KR" altLang="en-US" sz="16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현수준 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만족도 </a:t>
            </a:r>
            <a:r>
              <a:rPr lang="en-US" altLang="ko-KR" sz="1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5, </a:t>
            </a:r>
            <a:r>
              <a:rPr lang="ko-KR" altLang="en-US" sz="1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목표수준 </a:t>
            </a:r>
            <a:r>
              <a:rPr lang="en-US" altLang="ko-KR" sz="1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만족도 </a:t>
            </a:r>
            <a:r>
              <a:rPr lang="en-US" altLang="ko-KR" sz="1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10(1</a:t>
            </a:r>
            <a:r>
              <a:rPr lang="ko-KR" altLang="en-US" sz="1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년 이내</a:t>
            </a:r>
            <a:r>
              <a:rPr lang="en-US" altLang="ko-KR" sz="1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6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31"/>
          <p:cNvSpPr txBox="1">
            <a:spLocks noChangeArrowheads="1"/>
          </p:cNvSpPr>
          <p:nvPr/>
        </p:nvSpPr>
        <p:spPr bwMode="auto">
          <a:xfrm>
            <a:off x="4368795" y="4140634"/>
            <a:ext cx="478281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92075" indent="-92075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927969"/>
              </a:buClr>
              <a:buFont typeface="Arial" charset="0"/>
              <a:buChar char="•"/>
              <a:tabLst>
                <a:tab pos="630238" algn="l"/>
              </a:tabLst>
            </a:pPr>
            <a:r>
              <a:rPr lang="ko-KR" altLang="en-US" sz="1600" b="1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산출식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고객 만족지수 </a:t>
            </a:r>
            <a:r>
              <a:rPr lang="en-US" altLang="ko-KR" sz="16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6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전체 만족지수</a:t>
            </a:r>
            <a:endParaRPr lang="en-US" sz="16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Y세미나_New1">
      <a:dk1>
        <a:srgbClr val="000000"/>
      </a:dk1>
      <a:lt1>
        <a:sysClr val="window" lastClr="FFFFFF"/>
      </a:lt1>
      <a:dk2>
        <a:srgbClr val="767676"/>
      </a:dk2>
      <a:lt2>
        <a:srgbClr val="F5F5F5"/>
      </a:lt2>
      <a:accent1>
        <a:srgbClr val="969696"/>
      </a:accent1>
      <a:accent2>
        <a:srgbClr val="C8C8C8"/>
      </a:accent2>
      <a:accent3>
        <a:srgbClr val="EBEBEB"/>
      </a:accent3>
      <a:accent4>
        <a:srgbClr val="D23745"/>
      </a:accent4>
      <a:accent5>
        <a:srgbClr val="D9AB9C"/>
      </a:accent5>
      <a:accent6>
        <a:srgbClr val="EEE3D2"/>
      </a:accent6>
      <a:hlink>
        <a:srgbClr val="FF6700"/>
      </a:hlink>
      <a:folHlink>
        <a:srgbClr val="FF6700"/>
      </a:folHlink>
    </a:clrScheme>
    <a:fontScheme name="투이전용폰트스타일">
      <a:majorFont>
        <a:latin typeface="나눔고딕 ExtraBold"/>
        <a:ea typeface="나눔고딕 ExtraBold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24971</TotalTime>
  <Words>1204</Words>
  <Application>Microsoft Office PowerPoint</Application>
  <PresentationFormat>화면 슬라이드 쇼(4:3)</PresentationFormat>
  <Paragraphs>282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나눔고딕</vt:lpstr>
      <vt:lpstr>나눔고딕 ExtraBold</vt:lpstr>
      <vt:lpstr>나눔손글씨 펜</vt:lpstr>
      <vt:lpstr>Malgun Gothic</vt:lpstr>
      <vt:lpstr>Malgun Gothic</vt:lpstr>
      <vt:lpstr>Arial</vt:lpstr>
      <vt:lpstr>Wingdings</vt:lpstr>
      <vt:lpstr>Office 테마</vt:lpstr>
      <vt:lpstr>PowerPoint 프레젠테이션</vt:lpstr>
      <vt:lpstr> Analytics Finding 실습 </vt:lpstr>
      <vt:lpstr>핵심 비즈니스 이슈와 비즈니스 질문 도출</vt:lpstr>
      <vt:lpstr>질문 해결을 위한 행동 설정</vt:lpstr>
      <vt:lpstr>비즈니스 모델 Diagram 작성</vt:lpstr>
      <vt:lpstr>핵심 분석 도출</vt:lpstr>
      <vt:lpstr>분석기회(주제) 도출</vt:lpstr>
      <vt:lpstr>유저 스토리 정의 </vt:lpstr>
      <vt:lpstr>목표 가치 구체화</vt:lpstr>
      <vt:lpstr>분석 질문 구체화</vt:lpstr>
      <vt:lpstr>의사결정 요소 모형화</vt:lpstr>
      <vt:lpstr>의사결정 요소 모형화</vt:lpstr>
      <vt:lpstr>분석 필요 데이터 정의</vt:lpstr>
      <vt:lpstr>분석 활용 시나리오 정의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Charles</dc:creator>
  <cp:lastModifiedBy>HyeokMin Kim</cp:lastModifiedBy>
  <cp:revision>4212</cp:revision>
  <cp:lastPrinted>2016-02-17T11:41:59Z</cp:lastPrinted>
  <dcterms:created xsi:type="dcterms:W3CDTF">2014-04-17T02:10:04Z</dcterms:created>
  <dcterms:modified xsi:type="dcterms:W3CDTF">2017-05-30T13:17:09Z</dcterms:modified>
</cp:coreProperties>
</file>