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18" r:id="rId2"/>
    <p:sldId id="579" r:id="rId3"/>
    <p:sldId id="589" r:id="rId4"/>
    <p:sldId id="590" r:id="rId5"/>
    <p:sldId id="591" r:id="rId6"/>
    <p:sldId id="594" r:id="rId7"/>
    <p:sldId id="580" r:id="rId8"/>
    <p:sldId id="581" r:id="rId9"/>
    <p:sldId id="582" r:id="rId10"/>
    <p:sldId id="595" r:id="rId11"/>
    <p:sldId id="585" r:id="rId12"/>
    <p:sldId id="586" r:id="rId13"/>
    <p:sldId id="587" r:id="rId14"/>
    <p:sldId id="588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kMin Kim" initials="HK" lastIdx="1" clrIdx="0">
    <p:extLst>
      <p:ext uri="{19B8F6BF-5375-455C-9EA6-DF929625EA0E}">
        <p15:presenceInfo xmlns:p15="http://schemas.microsoft.com/office/powerpoint/2012/main" userId="733f8d9107d143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C000"/>
    <a:srgbClr val="969696"/>
    <a:srgbClr val="95BFD7"/>
    <a:srgbClr val="0000FF"/>
    <a:srgbClr val="E6F0F6"/>
    <a:srgbClr val="7AAFCC"/>
    <a:srgbClr val="3399FF"/>
    <a:srgbClr val="E9E9E9"/>
    <a:srgbClr val="F2C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1" autoAdjust="0"/>
    <p:restoredTop sz="80372" autoAdjust="0"/>
  </p:normalViewPr>
  <p:slideViewPr>
    <p:cSldViewPr snapToGrid="0" showGuides="1">
      <p:cViewPr varScale="1">
        <p:scale>
          <a:sx n="71" d="100"/>
          <a:sy n="71" d="100"/>
        </p:scale>
        <p:origin x="4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3564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20:28:44.652" idx="1">
    <p:pos x="10" y="10"/>
    <p:text>ㅇ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r">
              <a:defRPr sz="1200"/>
            </a:lvl1pPr>
          </a:lstStyle>
          <a:p>
            <a:fld id="{6504578D-DAD0-4A03-9110-AE666029E78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r">
              <a:defRPr sz="1200"/>
            </a:lvl1pPr>
          </a:lstStyle>
          <a:p>
            <a:fld id="{0A60F720-D37E-4ABE-A286-B119B69ED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895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895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r">
              <a:defRPr sz="1200"/>
            </a:lvl1pPr>
          </a:lstStyle>
          <a:p>
            <a:fld id="{3C872D2D-EBA3-4702-851B-B3C864A0A14F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2" tIns="46241" rIns="92482" bIns="4624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872"/>
            <a:ext cx="5439101" cy="4467228"/>
          </a:xfrm>
          <a:prstGeom prst="rect">
            <a:avLst/>
          </a:prstGeom>
        </p:spPr>
        <p:txBody>
          <a:bodyPr vert="horz" lIns="92482" tIns="46241" rIns="92482" bIns="4624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36"/>
            <a:ext cx="2946247" cy="496894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136"/>
            <a:ext cx="2946246" cy="496894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r">
              <a:defRPr sz="1200"/>
            </a:lvl1pPr>
          </a:lstStyle>
          <a:p>
            <a:fld id="{5D0C72EF-E707-40DB-B82C-7AE5DDA460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7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5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789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marR="0" lvl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176213" algn="l"/>
              </a:tabLst>
              <a:defRPr/>
            </a:pPr>
            <a:r>
              <a:rPr lang="ko-KR" altLang="en-US" dirty="0" smtClean="0">
                <a:latin typeface="+mn-ea"/>
                <a:ea typeface="+mn-ea"/>
              </a:rPr>
              <a:t>추천숙소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회원가입 홈페이지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err="1" smtClean="0">
                <a:latin typeface="+mn-ea"/>
                <a:ea typeface="+mn-ea"/>
              </a:rPr>
              <a:t>카테고리별</a:t>
            </a:r>
            <a:r>
              <a:rPr lang="ko-KR" altLang="en-US" dirty="0" smtClean="0">
                <a:latin typeface="+mn-ea"/>
                <a:ea typeface="+mn-ea"/>
              </a:rPr>
              <a:t> 숙소지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첫 여행 숙소지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smtClean="0">
                <a:latin typeface="+mn-ea"/>
                <a:ea typeface="+mn-ea"/>
              </a:rPr>
              <a:t>신규고객</a:t>
            </a:r>
          </a:p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71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537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0744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16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2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176213" algn="l"/>
              </a:tabLst>
            </a:pPr>
            <a:endParaRPr lang="en-US" altLang="ko-KR" baseline="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782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738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023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8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54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0938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5D5F-957D-4541-A1B5-EE16AC3D117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1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70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7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7848" y="1025397"/>
            <a:ext cx="8496944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85750" indent="-285750">
              <a:buFont typeface="Wingdings" pitchFamily="2" charset="2"/>
              <a:buChar char="l"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9750" indent="-182563">
              <a:buFont typeface="나눔고딕" pitchFamily="50" charset="-127"/>
              <a:buChar char="⁻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4863" indent="-228600">
              <a:buFont typeface="Wingdings" pitchFamily="2" charset="2"/>
              <a:buChar char="§"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79500" indent="-228600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79" y="6507804"/>
            <a:ext cx="2140435" cy="259852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9547A4C-7978-4272-B632-C18EBDAF42B1}" type="slidenum">
              <a:rPr lang="ko-KR" altLang="en-US" smtClean="0"/>
              <a:pPr/>
              <a:t>‹#›</a:t>
            </a:fld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95536" y="908720"/>
            <a:ext cx="835292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86400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10"/>
          <p:cNvSpPr txBox="1">
            <a:spLocks noChangeArrowheads="1"/>
          </p:cNvSpPr>
          <p:nvPr userDrawn="1"/>
        </p:nvSpPr>
        <p:spPr bwMode="auto">
          <a:xfrm>
            <a:off x="6739421" y="6588125"/>
            <a:ext cx="2311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F92ED-97C9-4351-9E53-03CF245B620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7908" y="377825"/>
            <a:ext cx="5632938" cy="274638"/>
          </a:xfrm>
          <a:prstGeom prst="rect">
            <a:avLst/>
          </a:prstGeom>
        </p:spPr>
        <p:txBody>
          <a:bodyPr wrap="none"/>
          <a:lstStyle/>
          <a:p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45610"/>
            <a:ext cx="5915000" cy="4180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/>
          </p:nvPr>
        </p:nvSpPr>
        <p:spPr>
          <a:xfrm>
            <a:off x="388279" y="917030"/>
            <a:ext cx="8360185" cy="783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latinLnBrk="0">
              <a:buNone/>
              <a:defRPr sz="16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647510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CFF1E87-0CB3-4A77-88FC-270DB9EBD952}" type="slidenum">
              <a:rPr kumimoji="0"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67544" y="6453336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5753156" y="6548572"/>
            <a:ext cx="1944216" cy="200055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  <a:t>Theories and Practices in IT Consulting</a:t>
            </a:r>
            <a:endParaRPr kumimoji="0" lang="ko-KR" altLang="en-US" sz="7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1088" y="391908"/>
            <a:ext cx="8191500" cy="711201"/>
          </a:xfrm>
          <a:prstGeom prst="rect">
            <a:avLst/>
          </a:prstGeom>
        </p:spPr>
        <p:txBody>
          <a:bodyPr/>
          <a:lstStyle>
            <a:lvl1pPr algn="ctr"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3"/>
          <p:cNvSpPr txBox="1">
            <a:spLocks noGrp="1"/>
          </p:cNvSpPr>
          <p:nvPr userDrawn="1"/>
        </p:nvSpPr>
        <p:spPr bwMode="auto">
          <a:xfrm>
            <a:off x="5993978" y="6349314"/>
            <a:ext cx="2133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fld id="{B388E9D6-9C57-4DD8-BC16-0E45FFDA4FB7}" type="slidenum">
              <a:rPr lang="en-US" altLang="ko-KR" sz="1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1438" y="2074331"/>
            <a:ext cx="6093939" cy="17082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457200" indent="-457200" algn="ctr" latinLnBrk="0">
              <a:lnSpc>
                <a:spcPct val="200000"/>
              </a:lnSpc>
            </a:pPr>
            <a:r>
              <a:rPr kumimoji="1" lang="ko-KR" altLang="en-US" sz="4400" b="1" dirty="0" smtClean="0">
                <a:latin typeface="맑은 고딕" pitchFamily="50" charset="-127"/>
                <a:ea typeface="맑은 고딕" pitchFamily="50" charset="-127"/>
              </a:rPr>
              <a:t>분석기획 실습</a:t>
            </a:r>
            <a:endParaRPr kumimoji="1" lang="en-US" altLang="ko-KR" sz="4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A4C-7978-4272-B632-C18EBDAF42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1089" y="2111848"/>
            <a:ext cx="3618289" cy="324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질문 구체화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5160" y="1884713"/>
            <a:ext cx="2280809" cy="3264777"/>
            <a:chOff x="323528" y="1884713"/>
            <a:chExt cx="2280809" cy="3264777"/>
          </a:xfrm>
        </p:grpSpPr>
        <p:grpSp>
          <p:nvGrpSpPr>
            <p:cNvPr id="2" name="그룹 1"/>
            <p:cNvGrpSpPr/>
            <p:nvPr/>
          </p:nvGrpSpPr>
          <p:grpSpPr>
            <a:xfrm>
              <a:off x="323528" y="1884713"/>
              <a:ext cx="2280809" cy="3264777"/>
              <a:chOff x="323528" y="1884713"/>
              <a:chExt cx="2280809" cy="3264777"/>
            </a:xfrm>
          </p:grpSpPr>
          <p:pic>
            <p:nvPicPr>
              <p:cNvPr id="3584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3528" y="1884713"/>
                <a:ext cx="2280809" cy="3264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15970" t="28096" r="45920" b="64293"/>
              <a:stretch/>
            </p:blipFill>
            <p:spPr bwMode="auto">
              <a:xfrm>
                <a:off x="902425" y="2500823"/>
                <a:ext cx="869225" cy="248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46766" t="3006" r="32074" b="91707"/>
            <a:stretch/>
          </p:blipFill>
          <p:spPr bwMode="auto">
            <a:xfrm>
              <a:off x="1784350" y="2132401"/>
              <a:ext cx="482600" cy="172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extBox 76"/>
          <p:cNvSpPr txBox="1">
            <a:spLocks noChangeArrowheads="1"/>
          </p:cNvSpPr>
          <p:nvPr/>
        </p:nvSpPr>
        <p:spPr bwMode="auto">
          <a:xfrm>
            <a:off x="276824" y="2655098"/>
            <a:ext cx="1368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200" b="1" u="sng" dirty="0" smtClean="0">
                <a:latin typeface="+mj-lt"/>
                <a:ea typeface="나눔손글씨 펜" pitchFamily="66" charset="-127"/>
              </a:rPr>
              <a:t>신규 고객 첫 여행지 숙소를 예측</a:t>
            </a:r>
            <a:endParaRPr lang="en-US" altLang="ko-KR" sz="1200" b="1" u="sng" dirty="0" smtClean="0">
              <a:latin typeface="+mj-lt"/>
              <a:ea typeface="나눔손글씨 펜" pitchFamily="66" charset="-127"/>
            </a:endParaRPr>
          </a:p>
          <a:p>
            <a:pPr algn="ctr"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200" b="1" dirty="0" smtClean="0">
                <a:latin typeface="+mj-lt"/>
                <a:ea typeface="나눔손글씨 펜" pitchFamily="66" charset="-127"/>
              </a:rPr>
              <a:t>할 수 있는 능력이 필요합니다</a:t>
            </a:r>
            <a:r>
              <a:rPr lang="en-US" altLang="ko-KR" sz="1200" b="1" dirty="0" smtClean="0">
                <a:latin typeface="+mj-lt"/>
                <a:ea typeface="나눔손글씨 펜" pitchFamily="66" charset="-127"/>
              </a:rPr>
              <a:t>.</a:t>
            </a:r>
            <a:endParaRPr lang="en-US" altLang="ko-KR" sz="1200" b="1" dirty="0">
              <a:latin typeface="+mj-lt"/>
              <a:ea typeface="나눔손글씨 펜" pitchFamily="66" charset="-127"/>
            </a:endParaRPr>
          </a:p>
        </p:txBody>
      </p:sp>
      <p:sp>
        <p:nvSpPr>
          <p:cNvPr id="21" name="TextBox 76"/>
          <p:cNvSpPr txBox="1">
            <a:spLocks noChangeArrowheads="1"/>
          </p:cNvSpPr>
          <p:nvPr/>
        </p:nvSpPr>
        <p:spPr bwMode="auto">
          <a:xfrm>
            <a:off x="891092" y="2054462"/>
            <a:ext cx="1368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나눔손글씨 펜" pitchFamily="66" charset="-127"/>
              </a:rPr>
              <a:t>고객만족 및 </a:t>
            </a:r>
            <a:endParaRPr lang="en-US" altLang="ko-KR" sz="1050" b="1" dirty="0" smtClean="0">
              <a:solidFill>
                <a:schemeClr val="bg1">
                  <a:lumMod val="65000"/>
                </a:schemeClr>
              </a:solidFill>
              <a:latin typeface="+mj-lt"/>
              <a:ea typeface="나눔손글씨 펜" pitchFamily="66" charset="-127"/>
            </a:endParaRPr>
          </a:p>
          <a:p>
            <a:pPr algn="r"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나눔손글씨 펜" pitchFamily="66" charset="-127"/>
              </a:rPr>
              <a:t>매출증대</a:t>
            </a: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나눔손글씨 펜" pitchFamily="66" charset="-127"/>
              </a:rPr>
              <a:t>...</a:t>
            </a:r>
            <a:endParaRPr lang="en-US" altLang="ko-KR" sz="1050" b="1" dirty="0">
              <a:solidFill>
                <a:schemeClr val="bg1">
                  <a:lumMod val="65000"/>
                </a:schemeClr>
              </a:solidFill>
              <a:latin typeface="+mj-lt"/>
              <a:ea typeface="나눔손글씨 펜" pitchFamily="66" charset="-127"/>
            </a:endParaRPr>
          </a:p>
        </p:txBody>
      </p:sp>
      <p:sp>
        <p:nvSpPr>
          <p:cNvPr id="11" name="모서리가 접힌 도형 10"/>
          <p:cNvSpPr/>
          <p:nvPr/>
        </p:nvSpPr>
        <p:spPr>
          <a:xfrm>
            <a:off x="4203389" y="2918816"/>
            <a:ext cx="676697" cy="34045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smtClean="0"/>
              <a:t>신규고객</a:t>
            </a:r>
            <a:endParaRPr lang="ko-KR" altLang="en-US" sz="900" b="1" dirty="0"/>
          </a:p>
        </p:txBody>
      </p:sp>
      <p:sp>
        <p:nvSpPr>
          <p:cNvPr id="31" name="모서리가 접힌 도형 30"/>
          <p:cNvSpPr/>
          <p:nvPr/>
        </p:nvSpPr>
        <p:spPr>
          <a:xfrm>
            <a:off x="4203389" y="3394629"/>
            <a:ext cx="676697" cy="52286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smtClean="0"/>
              <a:t>신규고객</a:t>
            </a:r>
            <a:endParaRPr lang="en-US" altLang="ko-KR" sz="900" b="1" dirty="0" smtClean="0"/>
          </a:p>
          <a:p>
            <a:pPr algn="ctr"/>
            <a:r>
              <a:rPr lang="ko-KR" altLang="en-US" sz="900" b="1" dirty="0" err="1" smtClean="0"/>
              <a:t>마케터</a:t>
            </a:r>
            <a:endParaRPr lang="ko-KR" altLang="en-US" sz="900" b="1" dirty="0"/>
          </a:p>
        </p:txBody>
      </p:sp>
      <p:sp>
        <p:nvSpPr>
          <p:cNvPr id="35" name="모서리가 접힌 도형 34"/>
          <p:cNvSpPr/>
          <p:nvPr/>
        </p:nvSpPr>
        <p:spPr>
          <a:xfrm>
            <a:off x="5146784" y="2733388"/>
            <a:ext cx="1072212" cy="34045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smtClean="0"/>
              <a:t>회원가입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홈페이지</a:t>
            </a:r>
            <a:endParaRPr lang="ko-KR" altLang="en-US" sz="900" b="1" dirty="0"/>
          </a:p>
        </p:txBody>
      </p:sp>
      <p:sp>
        <p:nvSpPr>
          <p:cNvPr id="36" name="모서리가 접힌 도형 35"/>
          <p:cNvSpPr/>
          <p:nvPr/>
        </p:nvSpPr>
        <p:spPr>
          <a:xfrm>
            <a:off x="5146784" y="3209065"/>
            <a:ext cx="1072212" cy="34045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err="1"/>
              <a:t>ㅇ</a:t>
            </a:r>
            <a:endParaRPr lang="ko-KR" altLang="en-US" sz="900" b="1" dirty="0"/>
          </a:p>
        </p:txBody>
      </p:sp>
      <p:sp>
        <p:nvSpPr>
          <p:cNvPr id="37" name="모서리가 접힌 도형 36"/>
          <p:cNvSpPr/>
          <p:nvPr/>
        </p:nvSpPr>
        <p:spPr>
          <a:xfrm>
            <a:off x="5142065" y="4203395"/>
            <a:ext cx="1072212" cy="34045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smtClean="0"/>
              <a:t>첫 여행 숙소지</a:t>
            </a:r>
            <a:endParaRPr lang="ko-KR" altLang="en-US" sz="900" b="1" dirty="0"/>
          </a:p>
        </p:txBody>
      </p:sp>
      <p:sp>
        <p:nvSpPr>
          <p:cNvPr id="38" name="모서리가 접힌 도형 37"/>
          <p:cNvSpPr/>
          <p:nvPr/>
        </p:nvSpPr>
        <p:spPr>
          <a:xfrm>
            <a:off x="5142065" y="3672110"/>
            <a:ext cx="1072212" cy="412424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err="1" smtClean="0"/>
              <a:t>카테고리별</a:t>
            </a:r>
            <a:endParaRPr lang="en-US" altLang="ko-KR" sz="900" b="1" dirty="0"/>
          </a:p>
          <a:p>
            <a:pPr algn="ctr"/>
            <a:r>
              <a:rPr lang="ko-KR" altLang="en-US" sz="900" b="1" dirty="0" smtClean="0"/>
              <a:t>숙소지</a:t>
            </a:r>
            <a:endParaRPr lang="ko-KR" altLang="en-US" sz="9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260426" y="4482570"/>
            <a:ext cx="2024124" cy="1910503"/>
            <a:chOff x="3062258" y="736990"/>
            <a:chExt cx="2024124" cy="1910503"/>
          </a:xfrm>
        </p:grpSpPr>
        <p:pic>
          <p:nvPicPr>
            <p:cNvPr id="48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76"/>
            <p:cNvSpPr txBox="1">
              <a:spLocks noChangeArrowheads="1"/>
            </p:cNvSpPr>
            <p:nvPr/>
          </p:nvSpPr>
          <p:spPr bwMode="auto">
            <a:xfrm rot="20383412">
              <a:off x="3181466" y="1326277"/>
              <a:ext cx="179946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배낭여행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자전거 여행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err="1" smtClean="0">
                  <a:latin typeface="나눔손글씨 펜" pitchFamily="66" charset="-127"/>
                  <a:ea typeface="나눔손글씨 펜" pitchFamily="66" charset="-127"/>
                </a:rPr>
                <a:t>먹방여행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 등 </a:t>
              </a:r>
              <a:r>
                <a:rPr lang="ko-KR" altLang="en-US" sz="1400" b="1" dirty="0" err="1" smtClean="0">
                  <a:latin typeface="나눔손글씨 펜" pitchFamily="66" charset="-127"/>
                  <a:ea typeface="나눔손글씨 펜" pitchFamily="66" charset="-127"/>
                </a:rPr>
                <a:t>컨셉별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 숙소지 추천 시 만족도가 높은가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165272" y="4491513"/>
            <a:ext cx="2024124" cy="1910503"/>
            <a:chOff x="3062258" y="736990"/>
            <a:chExt cx="2024124" cy="1910503"/>
          </a:xfrm>
        </p:grpSpPr>
        <p:pic>
          <p:nvPicPr>
            <p:cNvPr id="42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76"/>
            <p:cNvSpPr txBox="1">
              <a:spLocks noChangeArrowheads="1"/>
            </p:cNvSpPr>
            <p:nvPr/>
          </p:nvSpPr>
          <p:spPr bwMode="auto">
            <a:xfrm rot="20383412">
              <a:off x="3181466" y="1634052"/>
              <a:ext cx="17994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 err="1" smtClean="0">
                  <a:latin typeface="나눔손글씨 펜" pitchFamily="66" charset="-127"/>
                  <a:ea typeface="나눔손글씨 펜" pitchFamily="66" charset="-127"/>
                </a:rPr>
                <a:t>ㅇ</a:t>
              </a:r>
              <a:endParaRPr lang="en-US" altLang="ko-KR" sz="16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40" name="구부러진 연결선 39"/>
          <p:cNvCxnSpPr/>
          <p:nvPr/>
        </p:nvCxnSpPr>
        <p:spPr>
          <a:xfrm rot="5400000">
            <a:off x="4352821" y="3979377"/>
            <a:ext cx="792524" cy="78596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1932437" y="895686"/>
            <a:ext cx="2024124" cy="1910503"/>
            <a:chOff x="3062258" y="736990"/>
            <a:chExt cx="2024124" cy="1910503"/>
          </a:xfrm>
        </p:grpSpPr>
        <p:pic>
          <p:nvPicPr>
            <p:cNvPr id="46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76"/>
            <p:cNvSpPr txBox="1">
              <a:spLocks noChangeArrowheads="1"/>
            </p:cNvSpPr>
            <p:nvPr/>
          </p:nvSpPr>
          <p:spPr bwMode="auto">
            <a:xfrm rot="20383412">
              <a:off x="3181466" y="1326277"/>
              <a:ext cx="179946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신규고객이 추천한 숙소를 선택하기 위한 적정 가격을 어떻게 측정해야 하는가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44" name="구부러진 연결선 43"/>
          <p:cNvCxnSpPr>
            <a:stCxn id="11" idx="1"/>
          </p:cNvCxnSpPr>
          <p:nvPr/>
        </p:nvCxnSpPr>
        <p:spPr>
          <a:xfrm rot="10800000">
            <a:off x="3688041" y="2318809"/>
            <a:ext cx="515348" cy="77023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접힌 도형 53"/>
          <p:cNvSpPr/>
          <p:nvPr/>
        </p:nvSpPr>
        <p:spPr>
          <a:xfrm>
            <a:off x="6437094" y="3002506"/>
            <a:ext cx="741261" cy="34045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smtClean="0"/>
              <a:t>추천 숙소거리</a:t>
            </a:r>
            <a:endParaRPr lang="ko-KR" altLang="en-US" sz="900" b="1" dirty="0"/>
          </a:p>
        </p:txBody>
      </p:sp>
      <p:grpSp>
        <p:nvGrpSpPr>
          <p:cNvPr id="55" name="그룹 54"/>
          <p:cNvGrpSpPr/>
          <p:nvPr/>
        </p:nvGrpSpPr>
        <p:grpSpPr>
          <a:xfrm rot="1785508">
            <a:off x="5493487" y="4568602"/>
            <a:ext cx="2024124" cy="1910503"/>
            <a:chOff x="3062258" y="736990"/>
            <a:chExt cx="2024124" cy="1910503"/>
          </a:xfrm>
        </p:grpSpPr>
        <p:pic>
          <p:nvPicPr>
            <p:cNvPr id="56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76"/>
            <p:cNvSpPr txBox="1">
              <a:spLocks noChangeArrowheads="1"/>
            </p:cNvSpPr>
            <p:nvPr/>
          </p:nvSpPr>
          <p:spPr bwMode="auto">
            <a:xfrm rot="20383412">
              <a:off x="3181467" y="1326278"/>
              <a:ext cx="179946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기존고객의 첫 여행 숙소지가 숙소를 추천하는데 영향이 있는가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58" name="구부러진 연결선 57"/>
          <p:cNvCxnSpPr>
            <a:stCxn id="37" idx="2"/>
          </p:cNvCxnSpPr>
          <p:nvPr/>
        </p:nvCxnSpPr>
        <p:spPr>
          <a:xfrm rot="16200000" flipH="1">
            <a:off x="5670973" y="4551045"/>
            <a:ext cx="486345" cy="47194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 rot="1433347">
            <a:off x="5805605" y="491015"/>
            <a:ext cx="2024124" cy="1910503"/>
            <a:chOff x="3062258" y="736990"/>
            <a:chExt cx="2024124" cy="1910503"/>
          </a:xfrm>
        </p:grpSpPr>
        <p:pic>
          <p:nvPicPr>
            <p:cNvPr id="64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TextBox 76"/>
            <p:cNvSpPr txBox="1">
              <a:spLocks noChangeArrowheads="1"/>
            </p:cNvSpPr>
            <p:nvPr/>
          </p:nvSpPr>
          <p:spPr bwMode="auto">
            <a:xfrm rot="20383412">
              <a:off x="3181467" y="1110834"/>
              <a:ext cx="179946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회원가입 시 </a:t>
              </a:r>
              <a:endParaRPr lang="en-US" altLang="ko-KR" sz="14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취미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err="1" smtClean="0">
                  <a:latin typeface="나눔손글씨 펜" pitchFamily="66" charset="-127"/>
                  <a:ea typeface="나눔손글씨 펜" pitchFamily="66" charset="-127"/>
                </a:rPr>
                <a:t>자녀수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직업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나이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국적 등 어떠한 정보를 통해 신규고객에게 추천이 가능한가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61" name="구부러진 연결선 60"/>
          <p:cNvCxnSpPr>
            <a:stCxn id="35" idx="0"/>
            <a:endCxn id="65" idx="2"/>
          </p:cNvCxnSpPr>
          <p:nvPr/>
        </p:nvCxnSpPr>
        <p:spPr>
          <a:xfrm rot="5400000" flipH="1" flipV="1">
            <a:off x="5963290" y="1961346"/>
            <a:ext cx="491642" cy="105244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 rot="2767820">
            <a:off x="7329803" y="1531135"/>
            <a:ext cx="2024124" cy="1910503"/>
            <a:chOff x="3062258" y="736990"/>
            <a:chExt cx="2024124" cy="1910503"/>
          </a:xfrm>
        </p:grpSpPr>
        <p:pic>
          <p:nvPicPr>
            <p:cNvPr id="69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TextBox 76"/>
            <p:cNvSpPr txBox="1">
              <a:spLocks noChangeArrowheads="1"/>
            </p:cNvSpPr>
            <p:nvPr/>
          </p:nvSpPr>
          <p:spPr bwMode="auto">
            <a:xfrm rot="20383412">
              <a:off x="3181467" y="1218556"/>
              <a:ext cx="179946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추천하는 숙소의 거리가 짧을수록 만족도가 높은가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 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첫 여행지의 </a:t>
              </a:r>
              <a:r>
                <a:rPr lang="ko-KR" altLang="en-US" sz="1400" b="1" dirty="0" err="1" smtClean="0">
                  <a:latin typeface="나눔손글씨 펜" pitchFamily="66" charset="-127"/>
                  <a:ea typeface="나눔손글씨 펜" pitchFamily="66" charset="-127"/>
                </a:rPr>
                <a:t>거리별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 만족도가 어떻게 되는가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71" name="모서리가 접힌 도형 70"/>
          <p:cNvSpPr/>
          <p:nvPr/>
        </p:nvSpPr>
        <p:spPr>
          <a:xfrm>
            <a:off x="6443972" y="3486276"/>
            <a:ext cx="741261" cy="34045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err="1" smtClean="0"/>
              <a:t>ㅇ</a:t>
            </a:r>
            <a:endParaRPr lang="ko-KR" altLang="en-US" sz="900" b="1" dirty="0"/>
          </a:p>
        </p:txBody>
      </p:sp>
      <p:grpSp>
        <p:nvGrpSpPr>
          <p:cNvPr id="72" name="그룹 71"/>
          <p:cNvGrpSpPr/>
          <p:nvPr/>
        </p:nvGrpSpPr>
        <p:grpSpPr>
          <a:xfrm rot="1701043">
            <a:off x="7310660" y="3418368"/>
            <a:ext cx="2024124" cy="1910503"/>
            <a:chOff x="3062258" y="736990"/>
            <a:chExt cx="2024124" cy="1910503"/>
          </a:xfrm>
        </p:grpSpPr>
        <p:pic>
          <p:nvPicPr>
            <p:cNvPr id="73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TextBox 76"/>
            <p:cNvSpPr txBox="1">
              <a:spLocks noChangeArrowheads="1"/>
            </p:cNvSpPr>
            <p:nvPr/>
          </p:nvSpPr>
          <p:spPr bwMode="auto">
            <a:xfrm rot="20383412">
              <a:off x="3181466" y="1634053"/>
              <a:ext cx="17994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 err="1" smtClean="0">
                  <a:latin typeface="나눔손글씨 펜" pitchFamily="66" charset="-127"/>
                  <a:ea typeface="나눔손글씨 펜" pitchFamily="66" charset="-127"/>
                </a:rPr>
                <a:t>ㅇ</a:t>
              </a:r>
              <a:endParaRPr lang="en-US" altLang="ko-KR" sz="16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75" name="구부러진 연결선 74"/>
          <p:cNvCxnSpPr>
            <a:stCxn id="54" idx="3"/>
          </p:cNvCxnSpPr>
          <p:nvPr/>
        </p:nvCxnSpPr>
        <p:spPr>
          <a:xfrm flipV="1">
            <a:off x="7178355" y="2918816"/>
            <a:ext cx="449063" cy="2539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71" idx="3"/>
          </p:cNvCxnSpPr>
          <p:nvPr/>
        </p:nvCxnSpPr>
        <p:spPr>
          <a:xfrm>
            <a:off x="7185233" y="3656503"/>
            <a:ext cx="442185" cy="31959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3744361" y="549616"/>
            <a:ext cx="2302834" cy="1624817"/>
            <a:chOff x="2260630" y="3035989"/>
            <a:chExt cx="2302834" cy="1624817"/>
          </a:xfrm>
        </p:grpSpPr>
        <p:pic>
          <p:nvPicPr>
            <p:cNvPr id="83" name="Picture 7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21195515">
              <a:off x="2260630" y="3035989"/>
              <a:ext cx="2302834" cy="1624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76"/>
            <p:cNvSpPr txBox="1">
              <a:spLocks noChangeArrowheads="1"/>
            </p:cNvSpPr>
            <p:nvPr/>
          </p:nvSpPr>
          <p:spPr bwMode="auto">
            <a:xfrm rot="21195515">
              <a:off x="2474716" y="3282407"/>
              <a:ext cx="179946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 smtClean="0">
                  <a:latin typeface="나눔손글씨 펜" pitchFamily="66" charset="-127"/>
                  <a:ea typeface="나눔손글씨 펜" pitchFamily="66" charset="-127"/>
                </a:rPr>
                <a:t>신규 고객의 </a:t>
              </a:r>
              <a:endParaRPr lang="en-US" altLang="ko-KR" sz="16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 err="1" smtClean="0">
                  <a:latin typeface="나눔손글씨 펜" pitchFamily="66" charset="-127"/>
                  <a:ea typeface="나눔손글씨 펜" pitchFamily="66" charset="-127"/>
                </a:rPr>
                <a:t>첫여행지</a:t>
              </a:r>
              <a:r>
                <a:rPr lang="ko-KR" altLang="en-US" sz="1600" b="1" dirty="0" smtClean="0">
                  <a:latin typeface="나눔손글씨 펜" pitchFamily="66" charset="-127"/>
                  <a:ea typeface="나눔손글씨 펜" pitchFamily="66" charset="-127"/>
                </a:rPr>
                <a:t> 숙소에 대한 만족도 </a:t>
              </a:r>
              <a:endParaRPr lang="en-US" altLang="ko-KR" sz="16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 smtClean="0">
                  <a:latin typeface="나눔손글씨 펜" pitchFamily="66" charset="-127"/>
                  <a:ea typeface="나눔손글씨 펜" pitchFamily="66" charset="-127"/>
                </a:rPr>
                <a:t>점수는</a:t>
              </a:r>
              <a:r>
                <a:rPr lang="en-US" altLang="ko-KR" sz="16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6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 rot="910286">
            <a:off x="1885698" y="2584604"/>
            <a:ext cx="2024124" cy="1910503"/>
            <a:chOff x="3062258" y="736990"/>
            <a:chExt cx="2024124" cy="1910503"/>
          </a:xfrm>
        </p:grpSpPr>
        <p:pic>
          <p:nvPicPr>
            <p:cNvPr id="86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76"/>
            <p:cNvSpPr txBox="1">
              <a:spLocks noChangeArrowheads="1"/>
            </p:cNvSpPr>
            <p:nvPr/>
          </p:nvSpPr>
          <p:spPr bwMode="auto">
            <a:xfrm rot="20383412">
              <a:off x="3181466" y="1634053"/>
              <a:ext cx="17994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 err="1" smtClean="0">
                  <a:latin typeface="나눔손글씨 펜" pitchFamily="66" charset="-127"/>
                  <a:ea typeface="나눔손글씨 펜" pitchFamily="66" charset="-127"/>
                </a:rPr>
                <a:t>ㅇ</a:t>
              </a:r>
              <a:endParaRPr lang="en-US" altLang="ko-KR" sz="16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47" name="구부러진 연결선 46"/>
          <p:cNvCxnSpPr/>
          <p:nvPr/>
        </p:nvCxnSpPr>
        <p:spPr>
          <a:xfrm rot="10800000" flipV="1">
            <a:off x="2852773" y="3855825"/>
            <a:ext cx="1334429" cy="113461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31" idx="1"/>
            <a:endCxn id="87" idx="3"/>
          </p:cNvCxnSpPr>
          <p:nvPr/>
        </p:nvCxnSpPr>
        <p:spPr>
          <a:xfrm rot="10800000">
            <a:off x="3771485" y="3568813"/>
            <a:ext cx="431904" cy="8724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 요소 모형화</a:t>
            </a:r>
          </a:p>
        </p:txBody>
      </p:sp>
      <p:sp>
        <p:nvSpPr>
          <p:cNvPr id="36" name="Rectangle 107"/>
          <p:cNvSpPr/>
          <p:nvPr/>
        </p:nvSpPr>
        <p:spPr>
          <a:xfrm>
            <a:off x="1541817" y="5208233"/>
            <a:ext cx="795491" cy="569912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활동</a:t>
            </a:r>
            <a:endParaRPr kumimoji="0" lang="en-US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08"/>
          <p:cNvSpPr/>
          <p:nvPr/>
        </p:nvSpPr>
        <p:spPr>
          <a:xfrm>
            <a:off x="2420621" y="5181245"/>
            <a:ext cx="897231" cy="6223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컨텍스트</a:t>
            </a:r>
            <a:endParaRPr kumimoji="0"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Hexagon 109"/>
          <p:cNvSpPr/>
          <p:nvPr/>
        </p:nvSpPr>
        <p:spPr>
          <a:xfrm>
            <a:off x="796150" y="5208233"/>
            <a:ext cx="662354" cy="569912"/>
          </a:xfrm>
          <a:prstGeom prst="hexagon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추구하는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가치</a:t>
            </a:r>
            <a:endParaRPr kumimoji="0" lang="en-US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10"/>
          <p:cNvSpPr/>
          <p:nvPr/>
        </p:nvSpPr>
        <p:spPr>
          <a:xfrm>
            <a:off x="675546" y="4963775"/>
            <a:ext cx="3722077" cy="1081087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dot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2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66"/>
          <p:cNvSpPr txBox="1">
            <a:spLocks noChangeArrowheads="1"/>
          </p:cNvSpPr>
          <p:nvPr/>
        </p:nvSpPr>
        <p:spPr bwMode="auto">
          <a:xfrm>
            <a:off x="801534" y="4747862"/>
            <a:ext cx="112402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1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표기방식 </a:t>
            </a:r>
            <a:r>
              <a:rPr kumimoji="1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3" name="Oval 120"/>
          <p:cNvSpPr/>
          <p:nvPr/>
        </p:nvSpPr>
        <p:spPr>
          <a:xfrm>
            <a:off x="3401165" y="5181245"/>
            <a:ext cx="897231" cy="6223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분석</a:t>
            </a:r>
            <a:r>
              <a: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/>
            </a:r>
            <a:br>
              <a: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</a:b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컨텍스트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2" name="Hexagon 3"/>
          <p:cNvSpPr/>
          <p:nvPr/>
        </p:nvSpPr>
        <p:spPr>
          <a:xfrm>
            <a:off x="66260" y="3022490"/>
            <a:ext cx="1259640" cy="820738"/>
          </a:xfrm>
          <a:prstGeom prst="hexago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가입자 증가 및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이탈율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감소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1"/>
          <p:cNvSpPr/>
          <p:nvPr/>
        </p:nvSpPr>
        <p:spPr>
          <a:xfrm>
            <a:off x="1500685" y="3022490"/>
            <a:ext cx="1122362" cy="82073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신규 고객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만족도 증가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2"/>
          <p:cNvSpPr/>
          <p:nvPr/>
        </p:nvSpPr>
        <p:spPr>
          <a:xfrm>
            <a:off x="2817069" y="2941738"/>
            <a:ext cx="1186812" cy="93879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추천 여행지 숙소 만족도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</a:b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지수화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6" name="Oval 2"/>
          <p:cNvSpPr/>
          <p:nvPr/>
        </p:nvSpPr>
        <p:spPr>
          <a:xfrm>
            <a:off x="4489069" y="3609254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7" name="Oval 2"/>
          <p:cNvSpPr/>
          <p:nvPr/>
        </p:nvSpPr>
        <p:spPr>
          <a:xfrm>
            <a:off x="4489069" y="1868976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8" name="Oval 2"/>
          <p:cNvSpPr/>
          <p:nvPr/>
        </p:nvSpPr>
        <p:spPr>
          <a:xfrm>
            <a:off x="4489069" y="4569360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cxnSp>
        <p:nvCxnSpPr>
          <p:cNvPr id="59" name="Straight Arrow Connector 55"/>
          <p:cNvCxnSpPr>
            <a:stCxn id="57" idx="2"/>
            <a:endCxn id="54" idx="6"/>
          </p:cNvCxnSpPr>
          <p:nvPr/>
        </p:nvCxnSpPr>
        <p:spPr>
          <a:xfrm flipH="1">
            <a:off x="4003881" y="2246976"/>
            <a:ext cx="485188" cy="116416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5"/>
          <p:cNvCxnSpPr>
            <a:stCxn id="56" idx="2"/>
            <a:endCxn id="54" idx="6"/>
          </p:cNvCxnSpPr>
          <p:nvPr/>
        </p:nvCxnSpPr>
        <p:spPr>
          <a:xfrm flipH="1" flipV="1">
            <a:off x="4003881" y="3411136"/>
            <a:ext cx="485188" cy="57611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5"/>
          <p:cNvCxnSpPr>
            <a:stCxn id="58" idx="2"/>
            <a:endCxn id="54" idx="6"/>
          </p:cNvCxnSpPr>
          <p:nvPr/>
        </p:nvCxnSpPr>
        <p:spPr>
          <a:xfrm flipH="1" flipV="1">
            <a:off x="4003881" y="3411136"/>
            <a:ext cx="485188" cy="153622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2"/>
          <p:cNvSpPr/>
          <p:nvPr/>
        </p:nvSpPr>
        <p:spPr>
          <a:xfrm>
            <a:off x="6516216" y="1434242"/>
            <a:ext cx="1133263" cy="91532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추천숙소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4" name="Oval 2"/>
          <p:cNvSpPr/>
          <p:nvPr/>
        </p:nvSpPr>
        <p:spPr>
          <a:xfrm>
            <a:off x="6516216" y="2669023"/>
            <a:ext cx="1133263" cy="91532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회원 가입</a:t>
            </a:r>
            <a:endParaRPr lang="en-US" altLang="ko-KR" sz="12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홈페이지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5" name="Oval 2"/>
          <p:cNvSpPr/>
          <p:nvPr/>
        </p:nvSpPr>
        <p:spPr>
          <a:xfrm>
            <a:off x="6512315" y="5221614"/>
            <a:ext cx="1133263" cy="91532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첫 여행</a:t>
            </a:r>
            <a:endParaRPr lang="en-US" altLang="ko-KR" sz="12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2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숙소지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7" name="Oval 2"/>
          <p:cNvSpPr/>
          <p:nvPr/>
        </p:nvSpPr>
        <p:spPr>
          <a:xfrm>
            <a:off x="6516216" y="3903804"/>
            <a:ext cx="1133263" cy="91532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카테고리별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 숙소지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cxnSp>
        <p:nvCxnSpPr>
          <p:cNvPr id="81" name="Straight Arrow Connector 55"/>
          <p:cNvCxnSpPr>
            <a:stCxn id="73" idx="2"/>
            <a:endCxn id="56" idx="6"/>
          </p:cNvCxnSpPr>
          <p:nvPr/>
        </p:nvCxnSpPr>
        <p:spPr>
          <a:xfrm flipH="1">
            <a:off x="5425069" y="1891906"/>
            <a:ext cx="1091147" cy="209534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5"/>
          <p:cNvCxnSpPr>
            <a:stCxn id="73" idx="2"/>
            <a:endCxn id="58" idx="6"/>
          </p:cNvCxnSpPr>
          <p:nvPr/>
        </p:nvCxnSpPr>
        <p:spPr>
          <a:xfrm flipH="1">
            <a:off x="5425069" y="1891906"/>
            <a:ext cx="1091147" cy="305545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55"/>
          <p:cNvCxnSpPr>
            <a:stCxn id="74" idx="2"/>
            <a:endCxn id="57" idx="6"/>
          </p:cNvCxnSpPr>
          <p:nvPr/>
        </p:nvCxnSpPr>
        <p:spPr>
          <a:xfrm flipH="1" flipV="1">
            <a:off x="5425069" y="2246976"/>
            <a:ext cx="1091147" cy="879711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5"/>
          <p:cNvCxnSpPr>
            <a:stCxn id="74" idx="2"/>
            <a:endCxn id="58" idx="6"/>
          </p:cNvCxnSpPr>
          <p:nvPr/>
        </p:nvCxnSpPr>
        <p:spPr>
          <a:xfrm flipH="1">
            <a:off x="5425069" y="3126687"/>
            <a:ext cx="1091147" cy="182067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55"/>
          <p:cNvCxnSpPr>
            <a:stCxn id="77" idx="2"/>
            <a:endCxn id="56" idx="6"/>
          </p:cNvCxnSpPr>
          <p:nvPr/>
        </p:nvCxnSpPr>
        <p:spPr>
          <a:xfrm flipH="1" flipV="1">
            <a:off x="5425069" y="3987254"/>
            <a:ext cx="1091147" cy="37421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5"/>
          <p:cNvCxnSpPr>
            <a:stCxn id="77" idx="2"/>
            <a:endCxn id="58" idx="6"/>
          </p:cNvCxnSpPr>
          <p:nvPr/>
        </p:nvCxnSpPr>
        <p:spPr>
          <a:xfrm flipH="1">
            <a:off x="5425069" y="4361468"/>
            <a:ext cx="1091147" cy="585892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55"/>
          <p:cNvCxnSpPr>
            <a:stCxn id="54" idx="2"/>
            <a:endCxn id="53" idx="3"/>
          </p:cNvCxnSpPr>
          <p:nvPr/>
        </p:nvCxnSpPr>
        <p:spPr>
          <a:xfrm flipH="1">
            <a:off x="2623047" y="3411136"/>
            <a:ext cx="194022" cy="2172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55"/>
          <p:cNvCxnSpPr>
            <a:stCxn id="53" idx="1"/>
            <a:endCxn id="52" idx="0"/>
          </p:cNvCxnSpPr>
          <p:nvPr/>
        </p:nvCxnSpPr>
        <p:spPr>
          <a:xfrm flipH="1">
            <a:off x="1325900" y="3432859"/>
            <a:ext cx="174785" cy="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67"/>
          <p:cNvSpPr txBox="1">
            <a:spLocks noChangeArrowheads="1"/>
          </p:cNvSpPr>
          <p:nvPr/>
        </p:nvSpPr>
        <p:spPr bwMode="auto">
          <a:xfrm>
            <a:off x="1020021" y="2121275"/>
            <a:ext cx="127150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ko-KR" altLang="en-US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 여행지 추천 </a:t>
            </a:r>
            <a:endParaRPr kumimoji="1" lang="en-US" altLang="ko-KR" sz="1200" i="1" u="sng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ko-KR" altLang="en-US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숙소</a:t>
            </a:r>
            <a:r>
              <a:rPr kumimoji="1" lang="en-US" altLang="ko-KR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 예측</a:t>
            </a:r>
            <a:endParaRPr kumimoji="1" lang="en-US" altLang="ko-KR" sz="1200" i="1" u="sng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2" name="Straight Arrow Connector 55"/>
          <p:cNvCxnSpPr>
            <a:stCxn id="75" idx="2"/>
            <a:endCxn id="57" idx="6"/>
          </p:cNvCxnSpPr>
          <p:nvPr/>
        </p:nvCxnSpPr>
        <p:spPr>
          <a:xfrm flipH="1" flipV="1">
            <a:off x="5425069" y="2246976"/>
            <a:ext cx="1087246" cy="3432302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55"/>
          <p:cNvCxnSpPr>
            <a:stCxn id="75" idx="2"/>
            <a:endCxn id="56" idx="6"/>
          </p:cNvCxnSpPr>
          <p:nvPr/>
        </p:nvCxnSpPr>
        <p:spPr>
          <a:xfrm flipH="1" flipV="1">
            <a:off x="5425069" y="3987254"/>
            <a:ext cx="1087246" cy="169202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55"/>
          <p:cNvCxnSpPr>
            <a:stCxn id="75" idx="2"/>
            <a:endCxn id="58" idx="6"/>
          </p:cNvCxnSpPr>
          <p:nvPr/>
        </p:nvCxnSpPr>
        <p:spPr>
          <a:xfrm flipH="1" flipV="1">
            <a:off x="5425069" y="4947360"/>
            <a:ext cx="1087246" cy="73191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756680" y="5087042"/>
            <a:ext cx="1243704" cy="1163296"/>
            <a:chOff x="7491414" y="4870047"/>
            <a:chExt cx="1243704" cy="1163296"/>
          </a:xfrm>
        </p:grpSpPr>
        <p:pic>
          <p:nvPicPr>
            <p:cNvPr id="164" name="Picture 3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7491414" y="4870047"/>
              <a:ext cx="1243704" cy="116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5" name="TextBox 67"/>
            <p:cNvSpPr txBox="1">
              <a:spLocks noChangeArrowheads="1"/>
            </p:cNvSpPr>
            <p:nvPr/>
          </p:nvSpPr>
          <p:spPr bwMode="auto">
            <a:xfrm rot="20850399">
              <a:off x="7581555" y="5377474"/>
              <a:ext cx="106343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</a:t>
              </a:r>
              <a:endPara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541481" y="2424855"/>
            <a:ext cx="1243704" cy="903108"/>
            <a:chOff x="4541481" y="2424855"/>
            <a:chExt cx="1243704" cy="903108"/>
          </a:xfrm>
        </p:grpSpPr>
        <p:pic>
          <p:nvPicPr>
            <p:cNvPr id="172" name="Picture 3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4541481" y="2424855"/>
              <a:ext cx="1243704" cy="90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3" name="TextBox 67"/>
            <p:cNvSpPr txBox="1">
              <a:spLocks noChangeArrowheads="1"/>
            </p:cNvSpPr>
            <p:nvPr/>
          </p:nvSpPr>
          <p:spPr bwMode="auto">
            <a:xfrm rot="20850399">
              <a:off x="4603479" y="2819190"/>
              <a:ext cx="106343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</a:t>
              </a:r>
              <a:endPara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389353" y="3793007"/>
            <a:ext cx="1243704" cy="903108"/>
            <a:chOff x="3389353" y="3793007"/>
            <a:chExt cx="1243704" cy="903108"/>
          </a:xfrm>
        </p:grpSpPr>
        <p:pic>
          <p:nvPicPr>
            <p:cNvPr id="174" name="Picture 3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389353" y="3793007"/>
              <a:ext cx="1243704" cy="90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5" name="TextBox 67"/>
            <p:cNvSpPr txBox="1">
              <a:spLocks noChangeArrowheads="1"/>
            </p:cNvSpPr>
            <p:nvPr/>
          </p:nvSpPr>
          <p:spPr bwMode="auto">
            <a:xfrm rot="20850399">
              <a:off x="3451351" y="4187342"/>
              <a:ext cx="106343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~~~~</a:t>
              </a:r>
              <a:endPara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017394" y="4870047"/>
            <a:ext cx="1243704" cy="1163296"/>
            <a:chOff x="5017394" y="4870047"/>
            <a:chExt cx="1243704" cy="1163296"/>
          </a:xfrm>
        </p:grpSpPr>
        <p:pic>
          <p:nvPicPr>
            <p:cNvPr id="178" name="Picture 3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5017394" y="4870047"/>
              <a:ext cx="1243704" cy="116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9" name="TextBox 67"/>
            <p:cNvSpPr txBox="1">
              <a:spLocks noChangeArrowheads="1"/>
            </p:cNvSpPr>
            <p:nvPr/>
          </p:nvSpPr>
          <p:spPr bwMode="auto">
            <a:xfrm rot="20850399">
              <a:off x="5107535" y="5377473"/>
              <a:ext cx="106343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</a:t>
              </a:r>
              <a:endPara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593614" y="1939249"/>
            <a:ext cx="1619541" cy="1142704"/>
            <a:chOff x="1681151" y="3544260"/>
            <a:chExt cx="1619541" cy="1142704"/>
          </a:xfrm>
        </p:grpSpPr>
        <p:pic>
          <p:nvPicPr>
            <p:cNvPr id="182" name="Picture 7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1195515">
              <a:off x="1681151" y="3544260"/>
              <a:ext cx="1619541" cy="1142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3" name="TextBox 76"/>
            <p:cNvSpPr txBox="1">
              <a:spLocks noChangeArrowheads="1"/>
            </p:cNvSpPr>
            <p:nvPr/>
          </p:nvSpPr>
          <p:spPr bwMode="auto">
            <a:xfrm rot="21195515">
              <a:off x="1840043" y="3685724"/>
              <a:ext cx="128786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신규 고객의 </a:t>
              </a:r>
              <a:endParaRPr lang="en-US" altLang="ko-KR" sz="12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 err="1" smtClean="0">
                  <a:latin typeface="나눔손글씨 펜" pitchFamily="66" charset="-127"/>
                  <a:ea typeface="나눔손글씨 펜" pitchFamily="66" charset="-127"/>
                </a:rPr>
                <a:t>첫여행지</a:t>
              </a: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숙소에 대한 만족도 </a:t>
              </a:r>
              <a:endParaRPr lang="en-US" altLang="ko-KR" sz="12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점수는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체계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시그널 허브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도출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90795" y="2393629"/>
            <a:ext cx="1173310" cy="416155"/>
            <a:chOff x="2813224" y="4859603"/>
            <a:chExt cx="1272015" cy="415886"/>
          </a:xfrm>
        </p:grpSpPr>
        <p:pic>
          <p:nvPicPr>
            <p:cNvPr id="66" name="Picture 3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166"/>
            <p:cNvSpPr txBox="1">
              <a:spLocks noChangeArrowheads="1"/>
            </p:cNvSpPr>
            <p:nvPr/>
          </p:nvSpPr>
          <p:spPr bwMode="auto">
            <a:xfrm>
              <a:off x="2868443" y="4945881"/>
              <a:ext cx="318375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68" name="TextBox 167"/>
            <p:cNvSpPr txBox="1">
              <a:spLocks noChangeArrowheads="1"/>
            </p:cNvSpPr>
            <p:nvPr/>
          </p:nvSpPr>
          <p:spPr bwMode="auto">
            <a:xfrm>
              <a:off x="3132546" y="4859603"/>
              <a:ext cx="952693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254683" y="4728808"/>
            <a:ext cx="360485" cy="361950"/>
            <a:chOff x="2951914" y="4964708"/>
            <a:chExt cx="390624" cy="362720"/>
          </a:xfrm>
        </p:grpSpPr>
        <p:pic>
          <p:nvPicPr>
            <p:cNvPr id="71" name="Picture 4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914" y="4964708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171"/>
            <p:cNvSpPr txBox="1">
              <a:spLocks noChangeArrowheads="1"/>
            </p:cNvSpPr>
            <p:nvPr/>
          </p:nvSpPr>
          <p:spPr bwMode="auto">
            <a:xfrm>
              <a:off x="3010679" y="5009253"/>
              <a:ext cx="318223" cy="277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3549224" y="4674850"/>
            <a:ext cx="8787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kumimoji="1" 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254684" y="5084423"/>
            <a:ext cx="1173303" cy="461665"/>
            <a:chOff x="2813224" y="4859612"/>
            <a:chExt cx="1270587" cy="461821"/>
          </a:xfrm>
        </p:grpSpPr>
        <p:pic>
          <p:nvPicPr>
            <p:cNvPr id="75" name="Picture 50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TextBox 175"/>
            <p:cNvSpPr txBox="1">
              <a:spLocks noChangeArrowheads="1"/>
            </p:cNvSpPr>
            <p:nvPr/>
          </p:nvSpPr>
          <p:spPr bwMode="auto">
            <a:xfrm>
              <a:off x="2868381" y="4956490"/>
              <a:ext cx="318019" cy="277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77" name="TextBox 176"/>
            <p:cNvSpPr txBox="1">
              <a:spLocks noChangeArrowheads="1"/>
            </p:cNvSpPr>
            <p:nvPr/>
          </p:nvSpPr>
          <p:spPr bwMode="auto">
            <a:xfrm>
              <a:off x="3132182" y="4859612"/>
              <a:ext cx="951629" cy="461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848959" y="5618082"/>
            <a:ext cx="1173310" cy="416154"/>
            <a:chOff x="2813224" y="4859603"/>
            <a:chExt cx="1271772" cy="415886"/>
          </a:xfrm>
        </p:grpSpPr>
        <p:pic>
          <p:nvPicPr>
            <p:cNvPr id="80" name="Picture 6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Box 180"/>
            <p:cNvSpPr txBox="1">
              <a:spLocks noChangeArrowheads="1"/>
            </p:cNvSpPr>
            <p:nvPr/>
          </p:nvSpPr>
          <p:spPr bwMode="auto">
            <a:xfrm>
              <a:off x="2868434" y="4956385"/>
              <a:ext cx="318314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82" name="TextBox 181"/>
            <p:cNvSpPr txBox="1">
              <a:spLocks noChangeArrowheads="1"/>
            </p:cNvSpPr>
            <p:nvPr/>
          </p:nvSpPr>
          <p:spPr bwMode="auto">
            <a:xfrm>
              <a:off x="3132485" y="4859603"/>
              <a:ext cx="952511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4848959" y="1427870"/>
            <a:ext cx="1304057" cy="416154"/>
            <a:chOff x="2813224" y="4859603"/>
            <a:chExt cx="1412323" cy="415886"/>
          </a:xfrm>
        </p:grpSpPr>
        <p:pic>
          <p:nvPicPr>
            <p:cNvPr id="85" name="Picture 7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184"/>
            <p:cNvSpPr txBox="1">
              <a:spLocks noChangeArrowheads="1"/>
            </p:cNvSpPr>
            <p:nvPr/>
          </p:nvSpPr>
          <p:spPr bwMode="auto">
            <a:xfrm>
              <a:off x="2871945" y="4956381"/>
              <a:ext cx="318051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87" name="TextBox 185"/>
            <p:cNvSpPr txBox="1">
              <a:spLocks noChangeArrowheads="1"/>
            </p:cNvSpPr>
            <p:nvPr/>
          </p:nvSpPr>
          <p:spPr bwMode="auto">
            <a:xfrm>
              <a:off x="3273823" y="4859603"/>
              <a:ext cx="951724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6207009" y="4553866"/>
            <a:ext cx="1173309" cy="416144"/>
            <a:chOff x="2813224" y="4859613"/>
            <a:chExt cx="1270721" cy="415876"/>
          </a:xfrm>
        </p:grpSpPr>
        <p:pic>
          <p:nvPicPr>
            <p:cNvPr id="89" name="Picture 7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188"/>
            <p:cNvSpPr txBox="1">
              <a:spLocks noChangeArrowheads="1"/>
            </p:cNvSpPr>
            <p:nvPr/>
          </p:nvSpPr>
          <p:spPr bwMode="auto">
            <a:xfrm>
              <a:off x="2889402" y="4956388"/>
              <a:ext cx="309372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91" name="TextBox 189"/>
            <p:cNvSpPr txBox="1">
              <a:spLocks noChangeArrowheads="1"/>
            </p:cNvSpPr>
            <p:nvPr/>
          </p:nvSpPr>
          <p:spPr bwMode="auto">
            <a:xfrm>
              <a:off x="3132220" y="4859613"/>
              <a:ext cx="951725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6859468" y="1313570"/>
            <a:ext cx="1173308" cy="416154"/>
            <a:chOff x="2813224" y="4859603"/>
            <a:chExt cx="1270741" cy="415886"/>
          </a:xfrm>
        </p:grpSpPr>
        <p:pic>
          <p:nvPicPr>
            <p:cNvPr id="93" name="Picture 79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Box 192"/>
            <p:cNvSpPr txBox="1">
              <a:spLocks noChangeArrowheads="1"/>
            </p:cNvSpPr>
            <p:nvPr/>
          </p:nvSpPr>
          <p:spPr bwMode="auto">
            <a:xfrm>
              <a:off x="2857881" y="4945881"/>
              <a:ext cx="318057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95" name="TextBox 193"/>
            <p:cNvSpPr txBox="1">
              <a:spLocks noChangeArrowheads="1"/>
            </p:cNvSpPr>
            <p:nvPr/>
          </p:nvSpPr>
          <p:spPr bwMode="auto">
            <a:xfrm>
              <a:off x="3132224" y="4859603"/>
              <a:ext cx="951741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6764222" y="5690090"/>
            <a:ext cx="1118804" cy="416154"/>
            <a:chOff x="2813224" y="4859603"/>
            <a:chExt cx="1212575" cy="415886"/>
          </a:xfrm>
        </p:grpSpPr>
        <p:pic>
          <p:nvPicPr>
            <p:cNvPr id="97" name="Picture 8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96"/>
            <p:cNvSpPr txBox="1">
              <a:spLocks noChangeArrowheads="1"/>
            </p:cNvSpPr>
            <p:nvPr/>
          </p:nvSpPr>
          <p:spPr bwMode="auto">
            <a:xfrm>
              <a:off x="2868427" y="4956385"/>
              <a:ext cx="318284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99" name="TextBox 197"/>
            <p:cNvSpPr txBox="1">
              <a:spLocks noChangeArrowheads="1"/>
            </p:cNvSpPr>
            <p:nvPr/>
          </p:nvSpPr>
          <p:spPr bwMode="auto">
            <a:xfrm>
              <a:off x="3132449" y="4859603"/>
              <a:ext cx="893350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7740351" y="2826103"/>
            <a:ext cx="1173308" cy="415729"/>
            <a:chOff x="2813224" y="4859619"/>
            <a:chExt cx="1270772" cy="415870"/>
          </a:xfrm>
        </p:grpSpPr>
        <p:pic>
          <p:nvPicPr>
            <p:cNvPr id="106" name="Picture 10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205"/>
            <p:cNvSpPr txBox="1">
              <a:spLocks noChangeArrowheads="1"/>
            </p:cNvSpPr>
            <p:nvPr/>
          </p:nvSpPr>
          <p:spPr bwMode="auto">
            <a:xfrm>
              <a:off x="2868390" y="4956490"/>
              <a:ext cx="318065" cy="277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108" name="TextBox 206"/>
            <p:cNvSpPr txBox="1">
              <a:spLocks noChangeArrowheads="1"/>
            </p:cNvSpPr>
            <p:nvPr/>
          </p:nvSpPr>
          <p:spPr bwMode="auto">
            <a:xfrm>
              <a:off x="3132232" y="4859619"/>
              <a:ext cx="951764" cy="277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Oval 8"/>
          <p:cNvSpPr/>
          <p:nvPr/>
        </p:nvSpPr>
        <p:spPr>
          <a:xfrm>
            <a:off x="5065149" y="2107815"/>
            <a:ext cx="1065847" cy="108236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"/>
          <p:cNvSpPr/>
          <p:nvPr/>
        </p:nvSpPr>
        <p:spPr>
          <a:xfrm>
            <a:off x="1416609" y="3198191"/>
            <a:ext cx="1103300" cy="103626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Oval 2"/>
          <p:cNvSpPr/>
          <p:nvPr/>
        </p:nvSpPr>
        <p:spPr>
          <a:xfrm>
            <a:off x="2679090" y="3148077"/>
            <a:ext cx="1112665" cy="1130472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~~~</a:t>
            </a:r>
            <a:endParaRPr kumimoji="1"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47" name="Hexagon 3"/>
          <p:cNvSpPr/>
          <p:nvPr/>
        </p:nvSpPr>
        <p:spPr>
          <a:xfrm>
            <a:off x="252448" y="3198191"/>
            <a:ext cx="1014350" cy="1036267"/>
          </a:xfrm>
          <a:prstGeom prst="hexago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Straight Arrow Connector 6"/>
          <p:cNvCxnSpPr>
            <a:stCxn id="45" idx="1"/>
            <a:endCxn id="47" idx="2"/>
          </p:cNvCxnSpPr>
          <p:nvPr/>
        </p:nvCxnSpPr>
        <p:spPr>
          <a:xfrm flipH="1">
            <a:off x="1266797" y="3715317"/>
            <a:ext cx="149812" cy="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4"/>
          <p:cNvCxnSpPr>
            <a:stCxn id="46" idx="2"/>
            <a:endCxn id="45" idx="3"/>
          </p:cNvCxnSpPr>
          <p:nvPr/>
        </p:nvCxnSpPr>
        <p:spPr>
          <a:xfrm flipH="1">
            <a:off x="2519913" y="3713313"/>
            <a:ext cx="159175" cy="200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24"/>
          <p:cNvSpPr/>
          <p:nvPr/>
        </p:nvSpPr>
        <p:spPr>
          <a:xfrm>
            <a:off x="5065149" y="4386804"/>
            <a:ext cx="1065847" cy="1084371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Oval 15"/>
          <p:cNvSpPr/>
          <p:nvPr/>
        </p:nvSpPr>
        <p:spPr>
          <a:xfrm>
            <a:off x="3994619" y="3176146"/>
            <a:ext cx="1065847" cy="1084371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58"/>
          <p:cNvSpPr/>
          <p:nvPr/>
        </p:nvSpPr>
        <p:spPr>
          <a:xfrm>
            <a:off x="6166893" y="3190168"/>
            <a:ext cx="1065847" cy="1084372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Oval 61"/>
          <p:cNvSpPr/>
          <p:nvPr/>
        </p:nvSpPr>
        <p:spPr>
          <a:xfrm>
            <a:off x="6962536" y="1801672"/>
            <a:ext cx="1065848" cy="1084371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Straight Arrow Connector 21"/>
          <p:cNvCxnSpPr>
            <a:stCxn id="53" idx="2"/>
            <a:endCxn id="52" idx="6"/>
          </p:cNvCxnSpPr>
          <p:nvPr/>
        </p:nvCxnSpPr>
        <p:spPr>
          <a:xfrm>
            <a:off x="6962536" y="2343844"/>
            <a:ext cx="270198" cy="138851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7"/>
          <p:cNvCxnSpPr>
            <a:stCxn id="52" idx="2"/>
            <a:endCxn id="44" idx="5"/>
          </p:cNvCxnSpPr>
          <p:nvPr/>
        </p:nvCxnSpPr>
        <p:spPr>
          <a:xfrm flipH="1" flipV="1">
            <a:off x="5974949" y="3031841"/>
            <a:ext cx="191947" cy="699529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3"/>
          <p:cNvCxnSpPr>
            <a:stCxn id="52" idx="2"/>
            <a:endCxn id="50" idx="7"/>
          </p:cNvCxnSpPr>
          <p:nvPr/>
        </p:nvCxnSpPr>
        <p:spPr>
          <a:xfrm flipH="1">
            <a:off x="5974949" y="3731360"/>
            <a:ext cx="191947" cy="81578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5"/>
          <p:cNvCxnSpPr>
            <a:stCxn id="44" idx="4"/>
            <a:endCxn id="50" idx="0"/>
          </p:cNvCxnSpPr>
          <p:nvPr/>
        </p:nvCxnSpPr>
        <p:spPr>
          <a:xfrm>
            <a:off x="5598851" y="3190168"/>
            <a:ext cx="0" cy="119661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2"/>
            <a:endCxn id="51" idx="5"/>
          </p:cNvCxnSpPr>
          <p:nvPr/>
        </p:nvCxnSpPr>
        <p:spPr>
          <a:xfrm flipH="1" flipV="1">
            <a:off x="4904414" y="4100176"/>
            <a:ext cx="160736" cy="82981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7"/>
          <p:cNvCxnSpPr>
            <a:stCxn id="51" idx="2"/>
            <a:endCxn id="46" idx="6"/>
          </p:cNvCxnSpPr>
          <p:nvPr/>
        </p:nvCxnSpPr>
        <p:spPr>
          <a:xfrm flipH="1" flipV="1">
            <a:off x="3791748" y="3713326"/>
            <a:ext cx="202870" cy="4009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0"/>
          <p:cNvCxnSpPr>
            <a:stCxn id="50" idx="2"/>
            <a:endCxn id="46" idx="5"/>
          </p:cNvCxnSpPr>
          <p:nvPr/>
        </p:nvCxnSpPr>
        <p:spPr>
          <a:xfrm flipH="1" flipV="1">
            <a:off x="3627892" y="4114204"/>
            <a:ext cx="1437257" cy="81578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83"/>
          <p:cNvSpPr/>
          <p:nvPr/>
        </p:nvSpPr>
        <p:spPr>
          <a:xfrm>
            <a:off x="7610608" y="3239579"/>
            <a:ext cx="1065848" cy="108236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Straight Arrow Connector 92"/>
          <p:cNvCxnSpPr>
            <a:stCxn id="61" idx="2"/>
            <a:endCxn id="52" idx="6"/>
          </p:cNvCxnSpPr>
          <p:nvPr/>
        </p:nvCxnSpPr>
        <p:spPr>
          <a:xfrm flipH="1" flipV="1">
            <a:off x="7232734" y="3732357"/>
            <a:ext cx="377874" cy="48401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98"/>
          <p:cNvSpPr/>
          <p:nvPr/>
        </p:nvSpPr>
        <p:spPr>
          <a:xfrm>
            <a:off x="7538606" y="4416851"/>
            <a:ext cx="1065848" cy="1084372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Straight Arrow Connector 99"/>
          <p:cNvCxnSpPr>
            <a:stCxn id="63" idx="1"/>
            <a:endCxn id="52" idx="6"/>
          </p:cNvCxnSpPr>
          <p:nvPr/>
        </p:nvCxnSpPr>
        <p:spPr>
          <a:xfrm flipH="1" flipV="1">
            <a:off x="7232734" y="3731356"/>
            <a:ext cx="461920" cy="84585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/>
          <p:cNvCxnSpPr>
            <a:stCxn id="46" idx="0"/>
          </p:cNvCxnSpPr>
          <p:nvPr/>
        </p:nvCxnSpPr>
        <p:spPr>
          <a:xfrm flipV="1">
            <a:off x="3234644" y="2835393"/>
            <a:ext cx="60861" cy="312684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60"/>
          <p:cNvCxnSpPr>
            <a:stCxn id="73" idx="0"/>
            <a:endCxn id="51" idx="4"/>
          </p:cNvCxnSpPr>
          <p:nvPr/>
        </p:nvCxnSpPr>
        <p:spPr>
          <a:xfrm rot="5400000" flipH="1" flipV="1">
            <a:off x="4050909" y="4198217"/>
            <a:ext cx="414333" cy="538935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7"/>
          <p:cNvCxnSpPr>
            <a:stCxn id="82" idx="0"/>
            <a:endCxn id="50" idx="5"/>
          </p:cNvCxnSpPr>
          <p:nvPr/>
        </p:nvCxnSpPr>
        <p:spPr>
          <a:xfrm rot="5400000" flipH="1" flipV="1">
            <a:off x="5626043" y="5269219"/>
            <a:ext cx="305709" cy="392018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8"/>
          <p:cNvCxnSpPr>
            <a:stCxn id="44" idx="0"/>
            <a:endCxn id="87" idx="2"/>
          </p:cNvCxnSpPr>
          <p:nvPr/>
        </p:nvCxnSpPr>
        <p:spPr>
          <a:xfrm rot="5400000" flipH="1" flipV="1">
            <a:off x="5454380" y="1848562"/>
            <a:ext cx="402946" cy="115560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91"/>
          <p:cNvCxnSpPr>
            <a:stCxn id="91" idx="0"/>
            <a:endCxn id="52" idx="4"/>
          </p:cNvCxnSpPr>
          <p:nvPr/>
        </p:nvCxnSpPr>
        <p:spPr>
          <a:xfrm rot="16200000" flipV="1">
            <a:off x="6680713" y="4293644"/>
            <a:ext cx="279326" cy="241118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94"/>
          <p:cNvCxnSpPr>
            <a:stCxn id="99" idx="0"/>
            <a:endCxn id="63" idx="4"/>
          </p:cNvCxnSpPr>
          <p:nvPr/>
        </p:nvCxnSpPr>
        <p:spPr>
          <a:xfrm rot="5400000" flipH="1" flipV="1">
            <a:off x="7676778" y="5295339"/>
            <a:ext cx="188867" cy="600637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97"/>
          <p:cNvCxnSpPr>
            <a:stCxn id="53" idx="0"/>
            <a:endCxn id="95" idx="2"/>
          </p:cNvCxnSpPr>
          <p:nvPr/>
        </p:nvCxnSpPr>
        <p:spPr>
          <a:xfrm rot="5400000" flipH="1" flipV="1">
            <a:off x="7438875" y="1647155"/>
            <a:ext cx="211103" cy="97932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4"/>
          <p:cNvCxnSpPr>
            <a:stCxn id="61" idx="6"/>
          </p:cNvCxnSpPr>
          <p:nvPr/>
        </p:nvCxnSpPr>
        <p:spPr>
          <a:xfrm flipH="1" flipV="1">
            <a:off x="8604448" y="3097809"/>
            <a:ext cx="72008" cy="682953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12"/>
          <p:cNvCxnSpPr>
            <a:stCxn id="44" idx="2"/>
            <a:endCxn id="46" idx="7"/>
          </p:cNvCxnSpPr>
          <p:nvPr/>
        </p:nvCxnSpPr>
        <p:spPr>
          <a:xfrm flipH="1">
            <a:off x="3627892" y="2648999"/>
            <a:ext cx="1437257" cy="66545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4848982" y="6037182"/>
            <a:ext cx="1173303" cy="416154"/>
            <a:chOff x="2813224" y="4859603"/>
            <a:chExt cx="1271689" cy="415886"/>
          </a:xfrm>
        </p:grpSpPr>
        <p:pic>
          <p:nvPicPr>
            <p:cNvPr id="112" name="Picture 90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211"/>
            <p:cNvSpPr txBox="1">
              <a:spLocks noChangeArrowheads="1"/>
            </p:cNvSpPr>
            <p:nvPr/>
          </p:nvSpPr>
          <p:spPr bwMode="auto">
            <a:xfrm>
              <a:off x="2868428" y="4956385"/>
              <a:ext cx="318295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114" name="TextBox 212"/>
            <p:cNvSpPr txBox="1">
              <a:spLocks noChangeArrowheads="1"/>
            </p:cNvSpPr>
            <p:nvPr/>
          </p:nvSpPr>
          <p:spPr bwMode="auto">
            <a:xfrm>
              <a:off x="3132458" y="4859603"/>
              <a:ext cx="952455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sz="1200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필요 데이터 정의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0772" y="1340774"/>
          <a:ext cx="8649699" cy="4896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31"/>
                <a:gridCol w="1702042"/>
                <a:gridCol w="1702042"/>
                <a:gridCol w="1702042"/>
                <a:gridCol w="1702042"/>
              </a:tblGrid>
              <a:tr h="63783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분석대상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분석설명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필요데이터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출처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1957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957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957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활용 시나리오 정의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1520" y="1268760"/>
            <a:ext cx="8604448" cy="5040560"/>
          </a:xfrm>
          <a:prstGeom prst="rect">
            <a:avLst/>
          </a:prstGeom>
          <a:solidFill>
            <a:srgbClr val="F8F8F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0"/>
            <a:endParaRPr lang="ko-KR" altLang="en-US" sz="1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Analytics Finding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b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dirty="0" smtClean="0"/>
          </a:p>
        </p:txBody>
      </p:sp>
      <p:sp>
        <p:nvSpPr>
          <p:cNvPr id="53" name="내용 개체 틀 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7271370" y="1005298"/>
            <a:ext cx="1329378" cy="440050"/>
          </a:xfrm>
          <a:prstGeom prst="homePlate">
            <a:avLst>
              <a:gd name="adj" fmla="val 26497"/>
            </a:avLst>
          </a:prstGeom>
          <a:solidFill>
            <a:srgbClr val="4C84C9"/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Stage III : Analytics</a:t>
            </a:r>
            <a:b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Master Planning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546148" y="1005298"/>
            <a:ext cx="2791696" cy="440050"/>
          </a:xfrm>
          <a:prstGeom prst="homePlate">
            <a:avLst>
              <a:gd name="adj" fmla="val 26497"/>
            </a:avLst>
          </a:prstGeom>
          <a:solidFill>
            <a:srgbClr val="4C84C9"/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Stage II : Analytics Architecting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2790" y="1005298"/>
            <a:ext cx="4079824" cy="440050"/>
          </a:xfrm>
          <a:prstGeom prst="homePlate">
            <a:avLst>
              <a:gd name="adj" fmla="val 26497"/>
            </a:avLst>
          </a:prstGeom>
          <a:solidFill>
            <a:srgbClr val="4C84C9"/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Stage </a:t>
            </a:r>
            <a:r>
              <a:rPr kumimoji="0" lang="en-US" altLang="ko-KR" sz="1200" b="1" kern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I : </a:t>
            </a: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Analytics Finding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214067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마스터플랜 수립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870266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분석 기술</a:t>
            </a:r>
            <a:endParaRPr kumimoji="0" lang="en-US" altLang="ko-KR" sz="1400" b="1" kern="0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아키텍처</a:t>
            </a:r>
            <a:r>
              <a:rPr kumimoji="0" lang="en-US" altLang="ko-KR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정의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545335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 비즈니스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아키텍처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정의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3200186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분석방안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구체화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1860425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분석기회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구조화</a:t>
            </a: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532800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분석기회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발굴</a:t>
            </a:r>
          </a:p>
        </p:txBody>
      </p:sp>
      <p:sp>
        <p:nvSpPr>
          <p:cNvPr id="19" name="타원 18"/>
          <p:cNvSpPr/>
          <p:nvPr/>
        </p:nvSpPr>
        <p:spPr>
          <a:xfrm>
            <a:off x="457315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1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864460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2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155697" y="1301413"/>
            <a:ext cx="273613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3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484672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4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169580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6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829826" y="1301413"/>
            <a:ext cx="273613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5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503280" y="1999368"/>
            <a:ext cx="7934624" cy="1728001"/>
            <a:chOff x="263688" y="2374527"/>
            <a:chExt cx="9345450" cy="1414513"/>
          </a:xfrm>
        </p:grpSpPr>
        <p:sp>
          <p:nvSpPr>
            <p:cNvPr id="26" name="양쪽 모서리가 둥근 사각형 25"/>
            <p:cNvSpPr/>
            <p:nvPr/>
          </p:nvSpPr>
          <p:spPr bwMode="auto">
            <a:xfrm rot="10800000">
              <a:off x="8167688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rot="10800000">
              <a:off x="6584950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 bwMode="auto">
            <a:xfrm rot="10800000">
              <a:off x="1862138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양쪽 모서리가 둥근 사각형 29"/>
            <p:cNvSpPr/>
            <p:nvPr/>
          </p:nvSpPr>
          <p:spPr bwMode="auto">
            <a:xfrm rot="10800000">
              <a:off x="3440113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양쪽 모서리가 둥근 사각형 30"/>
            <p:cNvSpPr/>
            <p:nvPr/>
          </p:nvSpPr>
          <p:spPr bwMode="auto">
            <a:xfrm rot="10800000">
              <a:off x="5024438" y="2374527"/>
              <a:ext cx="1439862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 bwMode="auto">
            <a:xfrm rot="10800000">
              <a:off x="298450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42"/>
            <p:cNvSpPr txBox="1">
              <a:spLocks noChangeArrowheads="1"/>
            </p:cNvSpPr>
            <p:nvPr/>
          </p:nvSpPr>
          <p:spPr bwMode="auto">
            <a:xfrm>
              <a:off x="1857155" y="2419131"/>
              <a:ext cx="1359757" cy="705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유저스토리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정의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목표가치 구체화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질문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구체화</a:t>
              </a:r>
              <a:endParaRPr 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3126" y="2419130"/>
              <a:ext cx="1401294" cy="13352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의사결정 요소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모형화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분석체계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(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시그널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허브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)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 도출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분석정의서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작성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분석 활용 스토리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</p:txBody>
        </p:sp>
        <p:sp>
          <p:nvSpPr>
            <p:cNvPr id="35" name="TextBox 46"/>
            <p:cNvSpPr txBox="1">
              <a:spLocks noChangeArrowheads="1"/>
            </p:cNvSpPr>
            <p:nvPr/>
          </p:nvSpPr>
          <p:spPr bwMode="auto">
            <a:xfrm>
              <a:off x="263688" y="2408017"/>
              <a:ext cx="1614489" cy="95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Analytics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 테마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검토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및 선정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전사 핵심분석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연관 </a:t>
              </a:r>
              <a:r>
                <a:rPr lang="ko-KR" altLang="en-US" sz="1000" b="1" dirty="0" err="1">
                  <a:latin typeface="나눔고딕" pitchFamily="50" charset="-127"/>
                  <a:ea typeface="나눔고딕" pitchFamily="50" charset="-127"/>
                </a:rPr>
                <a:t>맵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 작성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비즈니스모델 기여도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점검</a:t>
              </a:r>
              <a:endParaRPr 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47051" y="2419131"/>
              <a:ext cx="1414463" cy="1272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구현 예산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계획 수립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ROI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평가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 거버넌스 체계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수립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구현 일정계획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수립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6532563" y="2419131"/>
              <a:ext cx="1800225" cy="95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데이터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아키텍처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어플리케이션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아키텍처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기술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아키텍처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3801" y="2419131"/>
              <a:ext cx="1587353" cy="12723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 선순환 구조맵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정의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내재화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프로세스 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비주얼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분석방안</a:t>
              </a:r>
              <a:r>
                <a:rPr lang="ko-KR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분석패턴 서비스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아키텍처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정의</a:t>
              </a:r>
            </a:p>
          </p:txBody>
        </p:sp>
      </p:grpSp>
      <p:sp>
        <p:nvSpPr>
          <p:cNvPr id="39" name="사각형 설명선 38"/>
          <p:cNvSpPr/>
          <p:nvPr/>
        </p:nvSpPr>
        <p:spPr>
          <a:xfrm flipV="1">
            <a:off x="571888" y="3790777"/>
            <a:ext cx="1184755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사각형 설명선 39"/>
          <p:cNvSpPr/>
          <p:nvPr/>
        </p:nvSpPr>
        <p:spPr>
          <a:xfrm flipV="1">
            <a:off x="1899505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사각형 설명선 40"/>
          <p:cNvSpPr/>
          <p:nvPr/>
        </p:nvSpPr>
        <p:spPr>
          <a:xfrm flipV="1">
            <a:off x="3239262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사각형 설명선 41"/>
          <p:cNvSpPr/>
          <p:nvPr/>
        </p:nvSpPr>
        <p:spPr>
          <a:xfrm flipV="1">
            <a:off x="4560150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1883" y="3857942"/>
            <a:ext cx="1172625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비즈니스 목표</a:t>
            </a:r>
            <a:endParaRPr lang="en-US" altLang="ko-KR" sz="1050" b="1" dirty="0">
              <a:latin typeface="나눔고딕" pitchFamily="50" charset="-127"/>
              <a:ea typeface="나눔고딕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달성을 위한 분석기회가 무엇인지 식별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4898" y="3857953"/>
            <a:ext cx="1172625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식별된 분석기회를 구성하는 요소가 무엇인지 구조화 과정을 통해 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질문과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목표를</a:t>
            </a:r>
            <a:r>
              <a:rPr lang="en-US" altLang="ko-KR" sz="105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명확화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51398" y="3857938"/>
            <a:ext cx="1172625" cy="9002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명확화 된 질문에 답하기 위한 필요 분석요소와 분석 및 활용방안을</a:t>
            </a:r>
            <a:r>
              <a:rPr lang="en-US" altLang="ko-KR" sz="105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구체화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60155" y="3885629"/>
            <a:ext cx="1172625" cy="1708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전사 목표 최적화 관점으로 분석간 선순환 관계 정의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분석을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업무 운영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프로세스에</a:t>
            </a:r>
            <a:r>
              <a:rPr lang="ko-KR" altLang="ko-KR" sz="105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내재화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 운영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시의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비주얼 분석방식 정의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분석 패턴의 서비스화 된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제공체계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정의 </a:t>
            </a: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532799" y="5917712"/>
            <a:ext cx="8067959" cy="463625"/>
          </a:xfrm>
          <a:prstGeom prst="homePlate">
            <a:avLst>
              <a:gd name="adj" fmla="val 34885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분석 </a:t>
            </a:r>
            <a:r>
              <a:rPr kumimoji="0" lang="ko-KR" altLang="en-US" sz="1400" b="1" kern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교육 및 벤치마킹</a:t>
            </a:r>
            <a:endParaRPr kumimoji="0" lang="ko-KR" altLang="en-US" sz="1400" b="1" kern="0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사각형 설명선 64"/>
          <p:cNvSpPr/>
          <p:nvPr/>
        </p:nvSpPr>
        <p:spPr>
          <a:xfrm flipV="1">
            <a:off x="5890832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사각형 설명선 64"/>
          <p:cNvSpPr/>
          <p:nvPr/>
        </p:nvSpPr>
        <p:spPr>
          <a:xfrm flipV="1">
            <a:off x="7235854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91051" y="3857943"/>
            <a:ext cx="1172625" cy="122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분석적용을 위한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 어플리케이션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 기술 아키텍쳐를 저비용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고효율 관점의 실용적 아키텍쳐 관점에서 정의</a:t>
            </a:r>
            <a:endParaRPr lang="ko-KR" altLang="en-US" sz="105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962" y="3857943"/>
            <a:ext cx="1172625" cy="122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분석구현의 반복적 정련과정 및 실용적 적용방식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범위를 고려한 우선순위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예산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일정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거버넌스 계획 수립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7635" y="932091"/>
            <a:ext cx="4154365" cy="50045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비즈니스 이슈와 비즈니스 질문 도출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" y="2611998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호스트와 게스트 간의 온라인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오프라인상 신뢰할 수 있는 기능이 없음에 따라 </a:t>
            </a:r>
            <a:endParaRPr kumimoji="1"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신뢰도 악화 및 안전불감증 확대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0952" y="1834373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안전과 보안에 대한 인식이 점점 높아짐에 따라 호스트의 서비스 품질을 일정 수준 이상으로 올릴 수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0952" y="2712196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숙소를 공유함으로써 발생할 수 있는 문제들에 대한 규제방안이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Straight Connector 9"/>
          <p:cNvCxnSpPr>
            <a:stCxn id="17" idx="3"/>
            <a:endCxn id="20" idx="1"/>
          </p:cNvCxnSpPr>
          <p:nvPr/>
        </p:nvCxnSpPr>
        <p:spPr>
          <a:xfrm flipV="1">
            <a:off x="4205768" y="2158373"/>
            <a:ext cx="805184" cy="87782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>
            <a:stCxn id="17" idx="3"/>
            <a:endCxn id="21" idx="1"/>
          </p:cNvCxnSpPr>
          <p:nvPr/>
        </p:nvCxnSpPr>
        <p:spPr>
          <a:xfrm>
            <a:off x="4205768" y="3036196"/>
            <a:ext cx="8051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952" y="3616394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기존의 호텔 및 다른 숙박 경쟁업체와 차별화된 경쟁 우위 전략이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1085080"/>
            <a:ext cx="4303643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Key Business Issues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2245" y="1085080"/>
            <a:ext cx="4462670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Key Business Questions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3021" y="1633331"/>
            <a:ext cx="4114800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06180" y="1633331"/>
            <a:ext cx="4114800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4360" y="4263024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다양한 경쟁업체의 등장에 따른 </a:t>
            </a:r>
            <a:endParaRPr kumimoji="1"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시장 점유율 감소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10952" y="4489750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이탈할 가능성인 높은 고객을 유인할 수 있는 방안은 무엇인가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0952" y="5364215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신규 고객을 유치할 수 있는 방안은 무엇인가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Straight Connector 47"/>
          <p:cNvCxnSpPr>
            <a:stCxn id="37" idx="3"/>
            <a:endCxn id="38" idx="1"/>
          </p:cNvCxnSpPr>
          <p:nvPr/>
        </p:nvCxnSpPr>
        <p:spPr>
          <a:xfrm>
            <a:off x="4205768" y="4687222"/>
            <a:ext cx="805184" cy="1265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0"/>
          <p:cNvCxnSpPr>
            <a:stCxn id="37" idx="3"/>
            <a:endCxn id="39" idx="1"/>
          </p:cNvCxnSpPr>
          <p:nvPr/>
        </p:nvCxnSpPr>
        <p:spPr>
          <a:xfrm>
            <a:off x="4205768" y="4687222"/>
            <a:ext cx="805184" cy="100099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7"/>
          <p:cNvCxnSpPr>
            <a:stCxn id="37" idx="3"/>
            <a:endCxn id="24" idx="1"/>
          </p:cNvCxnSpPr>
          <p:nvPr/>
        </p:nvCxnSpPr>
        <p:spPr>
          <a:xfrm flipV="1">
            <a:off x="4205768" y="3940394"/>
            <a:ext cx="805184" cy="7468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 해결을 위한 행동 설정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2491" y="1763519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안전과 보안에 대한 인식이 점점 높아짐에 따라 호스트의 서비스 품질을 일정 수준 이상으로 올릴 수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491" y="2681795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숙소를 공유함으로써 발생할 수 있는 문제들에 대한 규제방안이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491" y="3600071"/>
            <a:ext cx="3611408" cy="6480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기존의 호텔 및 다른 숙박 경쟁업체와 차별화된 경쟁 우위 전략이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491" y="4518347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이탈할 가능성인 높은 고객을 유인할 수 있는 방안은 무엇인가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2491" y="5436625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신규 고객을 유치할 수 있는 방안은 무엇인가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11" y="1082284"/>
            <a:ext cx="4442791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Key Business Questions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9506" y="1705584"/>
            <a:ext cx="4149642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200" b="1" dirty="0" err="1">
                <a:latin typeface="맑은 고딕" pitchFamily="50" charset="-127"/>
                <a:ea typeface="맑은 고딕" pitchFamily="50" charset="-127"/>
              </a:rPr>
              <a:t>Psychost</a:t>
            </a:r>
            <a:r>
              <a:rPr kumimoji="1"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인성검사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kumimoji="1" lang="en-US" altLang="ko-KR" sz="1200" b="1">
                <a:latin typeface="맑은 고딕" pitchFamily="50" charset="-127"/>
                <a:ea typeface="맑은 고딕" pitchFamily="50" charset="-127"/>
              </a:rPr>
              <a:t>(Psychology + </a:t>
            </a:r>
            <a:r>
              <a:rPr kumimoji="1" lang="en-US" altLang="ko-KR" sz="1200" b="1" dirty="0">
                <a:latin typeface="맑은 고딕" pitchFamily="50" charset="-127"/>
                <a:ea typeface="맑은 고딕" pitchFamily="50" charset="-127"/>
              </a:rPr>
              <a:t>Host)</a:t>
            </a: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사전에 호스트의 성향을 분석함으로써 발생할 수 있는 호스트 사고를 미연에 방지하고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좋은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호스트를 분별한다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59505" y="3221024"/>
            <a:ext cx="4149643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숙소 공유가 겪는 규제이슈에 따른 제도보완</a:t>
            </a:r>
            <a:endParaRPr kumimoji="1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여권인증을 통한 회원가입을 통해 문제 발생 시 정확한 책임 소재 및 관리 감독이 될 수 있도록 제도를 보완한다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59506" y="2463304"/>
            <a:ext cx="4149642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호스트 교육 프로그램 도입 및 실시간 숙소정보 업데이트</a:t>
            </a:r>
            <a:endParaRPr kumimoji="1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매달 정기적으로 온라인 교육 및 숙소정보를 업데이트 하도록 의무화함에 따라 서비스 품질을 향상시킨다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9506" y="4736464"/>
            <a:ext cx="4149642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여행과 숙박을 동시에 느낄 수 있는 새로운 경험 제공</a:t>
            </a: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일반인들이 직접 투어를 구성하여 제공하는 현지 체험 투어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및 특별한 숙소를 제공한다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전통가옥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트리하우스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9506" y="5494186"/>
            <a:ext cx="4149642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개인화된 </a:t>
            </a:r>
            <a:r>
              <a:rPr kumimoji="1" lang="ko-KR" altLang="en-US" sz="1200" b="1" dirty="0" err="1">
                <a:latin typeface="맑은 고딕" pitchFamily="50" charset="-127"/>
                <a:ea typeface="맑은 고딕" pitchFamily="50" charset="-127"/>
              </a:rPr>
              <a:t>컨</a:t>
            </a:r>
            <a:r>
              <a:rPr kumimoji="1"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텐츠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 제공</a:t>
            </a: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신규 고객에게 숙박을 추천해주는 개인별 추천 서비스를 제공한다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59506" y="3978744"/>
            <a:ext cx="4149642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가상현실</a:t>
            </a:r>
            <a:r>
              <a:rPr kumimoji="1" lang="en-US" altLang="ko-KR" sz="1200" b="1" dirty="0">
                <a:latin typeface="맑은 고딕" pitchFamily="50" charset="-127"/>
                <a:ea typeface="맑은 고딕" pitchFamily="50" charset="-127"/>
              </a:rPr>
              <a:t>(VR)</a:t>
            </a: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과 증강현실</a:t>
            </a:r>
            <a:r>
              <a:rPr kumimoji="1" lang="en-US" altLang="ko-KR" sz="1200" b="1" dirty="0">
                <a:latin typeface="맑은 고딕" pitchFamily="50" charset="-127"/>
                <a:ea typeface="맑은 고딕" pitchFamily="50" charset="-127"/>
              </a:rPr>
              <a:t>(AR) </a:t>
            </a: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도입을 통한 객실 체험</a:t>
            </a:r>
            <a:endParaRPr kumimoji="1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온라인에서도 실제 숙소 현장에 있는 듯한 생생함과 현실감을 제공한다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9207" y="1082284"/>
            <a:ext cx="2131946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ko-KR" altLang="en-US" sz="2000" b="1" dirty="0" smtClean="0">
                <a:latin typeface="맑은 고딕" pitchFamily="50" charset="-127"/>
                <a:ea typeface="맑은 고딕" pitchFamily="50" charset="-127"/>
              </a:rPr>
              <a:t>행동</a:t>
            </a:r>
            <a:r>
              <a:rPr kumimoji="1"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Choice)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Straight Connector 27"/>
          <p:cNvCxnSpPr>
            <a:stCxn id="17" idx="3"/>
            <a:endCxn id="23" idx="1"/>
          </p:cNvCxnSpPr>
          <p:nvPr/>
        </p:nvCxnSpPr>
        <p:spPr>
          <a:xfrm flipV="1">
            <a:off x="4033899" y="2029584"/>
            <a:ext cx="625607" cy="5793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7"/>
          <p:cNvCxnSpPr>
            <a:stCxn id="17" idx="3"/>
            <a:endCxn id="25" idx="1"/>
          </p:cNvCxnSpPr>
          <p:nvPr/>
        </p:nvCxnSpPr>
        <p:spPr>
          <a:xfrm>
            <a:off x="4033899" y="2087519"/>
            <a:ext cx="625607" cy="69978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7"/>
          <p:cNvCxnSpPr>
            <a:stCxn id="18" idx="3"/>
            <a:endCxn id="24" idx="1"/>
          </p:cNvCxnSpPr>
          <p:nvPr/>
        </p:nvCxnSpPr>
        <p:spPr>
          <a:xfrm>
            <a:off x="4033899" y="3005795"/>
            <a:ext cx="625606" cy="5392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7"/>
          <p:cNvCxnSpPr>
            <a:stCxn id="20" idx="3"/>
            <a:endCxn id="26" idx="1"/>
          </p:cNvCxnSpPr>
          <p:nvPr/>
        </p:nvCxnSpPr>
        <p:spPr>
          <a:xfrm>
            <a:off x="4033899" y="4842347"/>
            <a:ext cx="625607" cy="21811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7"/>
          <p:cNvCxnSpPr>
            <a:stCxn id="21" idx="3"/>
            <a:endCxn id="28" idx="1"/>
          </p:cNvCxnSpPr>
          <p:nvPr/>
        </p:nvCxnSpPr>
        <p:spPr>
          <a:xfrm>
            <a:off x="4033899" y="5760625"/>
            <a:ext cx="625607" cy="5756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988" y="1633331"/>
            <a:ext cx="4114800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90268" y="1633331"/>
            <a:ext cx="4309031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Straight Connector 27"/>
          <p:cNvCxnSpPr>
            <a:stCxn id="19" idx="3"/>
            <a:endCxn id="29" idx="1"/>
          </p:cNvCxnSpPr>
          <p:nvPr/>
        </p:nvCxnSpPr>
        <p:spPr>
          <a:xfrm>
            <a:off x="4033899" y="3924071"/>
            <a:ext cx="625607" cy="37867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7"/>
          <p:cNvCxnSpPr>
            <a:stCxn id="21" idx="3"/>
          </p:cNvCxnSpPr>
          <p:nvPr/>
        </p:nvCxnSpPr>
        <p:spPr>
          <a:xfrm flipV="1">
            <a:off x="4033899" y="5060464"/>
            <a:ext cx="625607" cy="70016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모델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작성</a:t>
            </a:r>
          </a:p>
        </p:txBody>
      </p:sp>
      <p:sp>
        <p:nvSpPr>
          <p:cNvPr id="42" name="내용 개체 틀 4"/>
          <p:cNvSpPr>
            <a:spLocks noGrp="1"/>
          </p:cNvSpPr>
          <p:nvPr>
            <p:ph idx="1"/>
          </p:nvPr>
        </p:nvSpPr>
        <p:spPr>
          <a:xfrm>
            <a:off x="267847" y="1025397"/>
            <a:ext cx="8645493" cy="1165353"/>
          </a:xfrm>
        </p:spPr>
        <p:txBody>
          <a:bodyPr/>
          <a:lstStyle/>
          <a:p>
            <a:pPr lvl="1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행동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(Choice)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기업의 운영 방식에 대한 선택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 latinLnBrk="0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Consequence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선택에 따른 결과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236" y="2376525"/>
            <a:ext cx="1799808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숙소 공유가 겪는 규제이슈에 따른 제도보완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9898" y="2696131"/>
            <a:ext cx="1509096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Psychost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인성검사 프로그램 개발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0209" y="5741940"/>
            <a:ext cx="2004237" cy="710718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여행과 숙박을 동시에 느낄 수 있는 새로운 경험 제공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357" y="4359152"/>
            <a:ext cx="1822175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가상현실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(VR)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과 증강현실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(AR)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도입을 통한 객실 체험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84828" y="2368128"/>
            <a:ext cx="1473512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브랜드 이미지 및 신뢰도 향상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84828" y="4224829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제공 숙소 품질 향상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96444" y="574196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기존 가입자 이탈 방지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09590" y="288282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고객 만족도 증가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Elbow Connector 4"/>
          <p:cNvCxnSpPr>
            <a:stCxn id="30" idx="3"/>
            <a:endCxn id="45" idx="1"/>
          </p:cNvCxnSpPr>
          <p:nvPr/>
        </p:nvCxnSpPr>
        <p:spPr>
          <a:xfrm flipV="1">
            <a:off x="2006044" y="2672754"/>
            <a:ext cx="2778784" cy="369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531459" y="2010873"/>
            <a:ext cx="394635" cy="26462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45345" y="1737425"/>
            <a:ext cx="917239" cy="338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Choice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5805712" y="2014950"/>
            <a:ext cx="217422" cy="20460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97444" y="1665387"/>
            <a:ext cx="1801529" cy="3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Consequence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09661" y="3797550"/>
            <a:ext cx="1578666" cy="873373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호스트 교육 프로그램 도입 및 실시간 숙소정보 업데이트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84829" y="3404500"/>
            <a:ext cx="1473511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서비스 관련 문제 사전 예방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98208" y="4099430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재방문율 증가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4581" y="5066360"/>
            <a:ext cx="1678665" cy="502800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개인화된 </a:t>
            </a:r>
            <a:r>
              <a:rPr lang="ko-KR" altLang="en-US" sz="1200" b="1" u="sng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Elbow Connector 4"/>
          <p:cNvCxnSpPr>
            <a:stCxn id="35" idx="3"/>
            <a:endCxn id="70" idx="1"/>
          </p:cNvCxnSpPr>
          <p:nvPr/>
        </p:nvCxnSpPr>
        <p:spPr>
          <a:xfrm>
            <a:off x="3098994" y="3115123"/>
            <a:ext cx="1685835" cy="594003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4"/>
          <p:cNvCxnSpPr>
            <a:stCxn id="67" idx="3"/>
          </p:cNvCxnSpPr>
          <p:nvPr/>
        </p:nvCxnSpPr>
        <p:spPr>
          <a:xfrm flipV="1">
            <a:off x="3888327" y="3875678"/>
            <a:ext cx="896501" cy="358559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4"/>
          <p:cNvCxnSpPr>
            <a:stCxn id="45" idx="3"/>
            <a:endCxn id="52" idx="0"/>
          </p:cNvCxnSpPr>
          <p:nvPr/>
        </p:nvCxnSpPr>
        <p:spPr>
          <a:xfrm>
            <a:off x="6258340" y="2672754"/>
            <a:ext cx="945942" cy="210072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4"/>
          <p:cNvCxnSpPr>
            <a:stCxn id="70" idx="3"/>
            <a:endCxn id="52" idx="1"/>
          </p:cNvCxnSpPr>
          <p:nvPr/>
        </p:nvCxnSpPr>
        <p:spPr>
          <a:xfrm flipV="1">
            <a:off x="6258340" y="3187452"/>
            <a:ext cx="351250" cy="521674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4"/>
          <p:cNvCxnSpPr>
            <a:stCxn id="67" idx="0"/>
            <a:endCxn id="35" idx="2"/>
          </p:cNvCxnSpPr>
          <p:nvPr/>
        </p:nvCxnSpPr>
        <p:spPr>
          <a:xfrm rot="16200000" flipV="1">
            <a:off x="2590003" y="3288559"/>
            <a:ext cx="263435" cy="75454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4"/>
          <p:cNvCxnSpPr>
            <a:endCxn id="46" idx="1"/>
          </p:cNvCxnSpPr>
          <p:nvPr/>
        </p:nvCxnSpPr>
        <p:spPr>
          <a:xfrm>
            <a:off x="3888326" y="4400789"/>
            <a:ext cx="896502" cy="128666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4"/>
          <p:cNvCxnSpPr>
            <a:stCxn id="37" idx="3"/>
          </p:cNvCxnSpPr>
          <p:nvPr/>
        </p:nvCxnSpPr>
        <p:spPr>
          <a:xfrm flipV="1">
            <a:off x="2127532" y="4646323"/>
            <a:ext cx="2657296" cy="13182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29133" y="5011499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매출 증대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Elbow Connector 4"/>
          <p:cNvCxnSpPr>
            <a:stCxn id="52" idx="2"/>
            <a:endCxn id="72" idx="0"/>
          </p:cNvCxnSpPr>
          <p:nvPr/>
        </p:nvCxnSpPr>
        <p:spPr>
          <a:xfrm rot="16200000" flipH="1">
            <a:off x="7044915" y="3651444"/>
            <a:ext cx="607353" cy="28861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4"/>
          <p:cNvCxnSpPr>
            <a:stCxn id="72" idx="2"/>
            <a:endCxn id="131" idx="0"/>
          </p:cNvCxnSpPr>
          <p:nvPr/>
        </p:nvCxnSpPr>
        <p:spPr>
          <a:xfrm rot="16200000" flipH="1">
            <a:off x="7406953" y="4794627"/>
            <a:ext cx="302818" cy="13092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"/>
          <p:cNvCxnSpPr>
            <a:stCxn id="46" idx="3"/>
            <a:endCxn id="72" idx="1"/>
          </p:cNvCxnSpPr>
          <p:nvPr/>
        </p:nvCxnSpPr>
        <p:spPr>
          <a:xfrm flipV="1">
            <a:off x="5974211" y="4404056"/>
            <a:ext cx="923997" cy="125399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84828" y="5011500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신규 가입자 유치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Elbow Connector 4"/>
          <p:cNvCxnSpPr>
            <a:endCxn id="48" idx="1"/>
          </p:cNvCxnSpPr>
          <p:nvPr/>
        </p:nvCxnSpPr>
        <p:spPr>
          <a:xfrm flipV="1">
            <a:off x="2344446" y="6046591"/>
            <a:ext cx="2451998" cy="159448"/>
          </a:xfrm>
          <a:prstGeom prst="bentConnector3">
            <a:avLst>
              <a:gd name="adj1" fmla="val 60505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4"/>
          <p:cNvCxnSpPr>
            <a:stCxn id="2" idx="3"/>
            <a:endCxn id="150" idx="1"/>
          </p:cNvCxnSpPr>
          <p:nvPr/>
        </p:nvCxnSpPr>
        <p:spPr>
          <a:xfrm flipV="1">
            <a:off x="3503246" y="5316126"/>
            <a:ext cx="1281582" cy="1634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4"/>
          <p:cNvCxnSpPr/>
          <p:nvPr/>
        </p:nvCxnSpPr>
        <p:spPr>
          <a:xfrm flipV="1">
            <a:off x="2344446" y="5485352"/>
            <a:ext cx="2440382" cy="55309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4"/>
          <p:cNvCxnSpPr>
            <a:stCxn id="36" idx="0"/>
            <a:endCxn id="2" idx="1"/>
          </p:cNvCxnSpPr>
          <p:nvPr/>
        </p:nvCxnSpPr>
        <p:spPr>
          <a:xfrm rot="5400000" flipH="1" flipV="1">
            <a:off x="1371364" y="5288724"/>
            <a:ext cx="424180" cy="482253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4"/>
          <p:cNvCxnSpPr>
            <a:stCxn id="67" idx="1"/>
            <a:endCxn id="37" idx="0"/>
          </p:cNvCxnSpPr>
          <p:nvPr/>
        </p:nvCxnSpPr>
        <p:spPr>
          <a:xfrm rot="10800000" flipV="1">
            <a:off x="1216445" y="4234236"/>
            <a:ext cx="1093216" cy="124915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4"/>
          <p:cNvCxnSpPr>
            <a:stCxn id="48" idx="3"/>
            <a:endCxn id="202" idx="1"/>
          </p:cNvCxnSpPr>
          <p:nvPr/>
        </p:nvCxnSpPr>
        <p:spPr>
          <a:xfrm flipV="1">
            <a:off x="5985827" y="6045111"/>
            <a:ext cx="1023172" cy="1480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4"/>
          <p:cNvCxnSpPr>
            <a:stCxn id="150" idx="3"/>
            <a:endCxn id="131" idx="1"/>
          </p:cNvCxnSpPr>
          <p:nvPr/>
        </p:nvCxnSpPr>
        <p:spPr>
          <a:xfrm flipV="1">
            <a:off x="5974211" y="5316125"/>
            <a:ext cx="1054922" cy="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008999" y="574048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매출 하락 최소화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6" name="Elbow Connector 4"/>
          <p:cNvCxnSpPr/>
          <p:nvPr/>
        </p:nvCxnSpPr>
        <p:spPr>
          <a:xfrm flipV="1">
            <a:off x="5985827" y="4565114"/>
            <a:ext cx="926568" cy="1365566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06236" y="2376525"/>
            <a:ext cx="1799808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숙소 공유가 겪는 규제이슈에 따른 제도보완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9898" y="2696131"/>
            <a:ext cx="1509096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Psychost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인성검사 프로그램 개발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0209" y="5741940"/>
            <a:ext cx="2004237" cy="710718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여행과 숙박을 동시에 느낄 수 있는 새로운 경험 제공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357" y="4359152"/>
            <a:ext cx="1822175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가상현실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(VR)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과 증강현실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(AR)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도입을 통한 객실 체험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84828" y="2368128"/>
            <a:ext cx="1473512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브랜드 이미지 및 신뢰도 향상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84828" y="4224829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제공 숙소 품질 향상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96444" y="574196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기존 가입자 이탈 방지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09590" y="288282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고객 만족도 증가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Elbow Connector 4"/>
          <p:cNvCxnSpPr>
            <a:stCxn id="30" idx="3"/>
            <a:endCxn id="45" idx="1"/>
          </p:cNvCxnSpPr>
          <p:nvPr/>
        </p:nvCxnSpPr>
        <p:spPr>
          <a:xfrm flipV="1">
            <a:off x="2006044" y="2672754"/>
            <a:ext cx="2778784" cy="369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531459" y="2010873"/>
            <a:ext cx="394635" cy="26462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45345" y="1737425"/>
            <a:ext cx="917239" cy="338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Choice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5805712" y="2014950"/>
            <a:ext cx="217422" cy="20460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97444" y="1665387"/>
            <a:ext cx="1801529" cy="3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Consequence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52832" y="3797550"/>
            <a:ext cx="1578666" cy="873373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호스트 교육 프로그램 도입 및 실시간 숙소정보 업데이트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84829" y="3404500"/>
            <a:ext cx="1473511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서비스 관련 문제 사전 예방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98208" y="4099430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재방문율 증가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4581" y="5066360"/>
            <a:ext cx="1678665" cy="502800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개인화된 </a:t>
            </a:r>
            <a:r>
              <a:rPr lang="ko-KR" altLang="en-US" sz="1200" b="1" u="sng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Elbow Connector 4"/>
          <p:cNvCxnSpPr>
            <a:stCxn id="35" idx="3"/>
            <a:endCxn id="70" idx="1"/>
          </p:cNvCxnSpPr>
          <p:nvPr/>
        </p:nvCxnSpPr>
        <p:spPr>
          <a:xfrm>
            <a:off x="3098994" y="3115123"/>
            <a:ext cx="1685835" cy="594003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4"/>
          <p:cNvCxnSpPr>
            <a:stCxn id="67" idx="3"/>
          </p:cNvCxnSpPr>
          <p:nvPr/>
        </p:nvCxnSpPr>
        <p:spPr>
          <a:xfrm flipV="1">
            <a:off x="3231498" y="3862807"/>
            <a:ext cx="1564946" cy="371430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4"/>
          <p:cNvCxnSpPr>
            <a:stCxn id="45" idx="3"/>
            <a:endCxn id="52" idx="0"/>
          </p:cNvCxnSpPr>
          <p:nvPr/>
        </p:nvCxnSpPr>
        <p:spPr>
          <a:xfrm>
            <a:off x="6258340" y="2672754"/>
            <a:ext cx="945942" cy="210072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4"/>
          <p:cNvCxnSpPr>
            <a:stCxn id="70" idx="3"/>
            <a:endCxn id="52" idx="1"/>
          </p:cNvCxnSpPr>
          <p:nvPr/>
        </p:nvCxnSpPr>
        <p:spPr>
          <a:xfrm flipV="1">
            <a:off x="6258340" y="3187452"/>
            <a:ext cx="351250" cy="521674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4"/>
          <p:cNvCxnSpPr>
            <a:stCxn id="67" idx="0"/>
            <a:endCxn id="35" idx="2"/>
          </p:cNvCxnSpPr>
          <p:nvPr/>
        </p:nvCxnSpPr>
        <p:spPr>
          <a:xfrm rot="16200000" flipV="1">
            <a:off x="2261589" y="3616973"/>
            <a:ext cx="263435" cy="97719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4"/>
          <p:cNvCxnSpPr>
            <a:endCxn id="46" idx="1"/>
          </p:cNvCxnSpPr>
          <p:nvPr/>
        </p:nvCxnSpPr>
        <p:spPr>
          <a:xfrm>
            <a:off x="3231498" y="4369070"/>
            <a:ext cx="1553330" cy="16038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4"/>
          <p:cNvCxnSpPr>
            <a:stCxn id="37" idx="3"/>
          </p:cNvCxnSpPr>
          <p:nvPr/>
        </p:nvCxnSpPr>
        <p:spPr>
          <a:xfrm flipV="1">
            <a:off x="2127532" y="4646323"/>
            <a:ext cx="2657296" cy="13182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29133" y="5011499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매출 증대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Elbow Connector 4"/>
          <p:cNvCxnSpPr>
            <a:stCxn id="52" idx="2"/>
            <a:endCxn id="72" idx="0"/>
          </p:cNvCxnSpPr>
          <p:nvPr/>
        </p:nvCxnSpPr>
        <p:spPr>
          <a:xfrm rot="16200000" flipH="1">
            <a:off x="7044915" y="3651444"/>
            <a:ext cx="607353" cy="28861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4"/>
          <p:cNvCxnSpPr>
            <a:stCxn id="72" idx="2"/>
            <a:endCxn id="131" idx="0"/>
          </p:cNvCxnSpPr>
          <p:nvPr/>
        </p:nvCxnSpPr>
        <p:spPr>
          <a:xfrm rot="16200000" flipH="1">
            <a:off x="7406953" y="4794627"/>
            <a:ext cx="302818" cy="13092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"/>
          <p:cNvCxnSpPr>
            <a:stCxn id="46" idx="3"/>
            <a:endCxn id="72" idx="1"/>
          </p:cNvCxnSpPr>
          <p:nvPr/>
        </p:nvCxnSpPr>
        <p:spPr>
          <a:xfrm flipV="1">
            <a:off x="5974211" y="4404056"/>
            <a:ext cx="923997" cy="125399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84828" y="5011500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신규 가입자 유치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Elbow Connector 4"/>
          <p:cNvCxnSpPr>
            <a:endCxn id="48" idx="1"/>
          </p:cNvCxnSpPr>
          <p:nvPr/>
        </p:nvCxnSpPr>
        <p:spPr>
          <a:xfrm flipV="1">
            <a:off x="2344446" y="6046591"/>
            <a:ext cx="2451998" cy="159448"/>
          </a:xfrm>
          <a:prstGeom prst="bentConnector3">
            <a:avLst>
              <a:gd name="adj1" fmla="val 60505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4"/>
          <p:cNvCxnSpPr>
            <a:stCxn id="2" idx="3"/>
            <a:endCxn id="150" idx="1"/>
          </p:cNvCxnSpPr>
          <p:nvPr/>
        </p:nvCxnSpPr>
        <p:spPr>
          <a:xfrm flipV="1">
            <a:off x="3503246" y="5316126"/>
            <a:ext cx="1281582" cy="1634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4"/>
          <p:cNvCxnSpPr/>
          <p:nvPr/>
        </p:nvCxnSpPr>
        <p:spPr>
          <a:xfrm flipV="1">
            <a:off x="2344446" y="5485352"/>
            <a:ext cx="2440382" cy="55309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4"/>
          <p:cNvCxnSpPr>
            <a:stCxn id="36" idx="0"/>
            <a:endCxn id="2" idx="1"/>
          </p:cNvCxnSpPr>
          <p:nvPr/>
        </p:nvCxnSpPr>
        <p:spPr>
          <a:xfrm rot="5400000" flipH="1" flipV="1">
            <a:off x="1371364" y="5288724"/>
            <a:ext cx="424180" cy="482253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4"/>
          <p:cNvCxnSpPr>
            <a:stCxn id="67" idx="1"/>
            <a:endCxn id="37" idx="0"/>
          </p:cNvCxnSpPr>
          <p:nvPr/>
        </p:nvCxnSpPr>
        <p:spPr>
          <a:xfrm rot="10800000" flipV="1">
            <a:off x="1216446" y="4234236"/>
            <a:ext cx="436387" cy="124915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4"/>
          <p:cNvCxnSpPr>
            <a:stCxn id="48" idx="3"/>
            <a:endCxn id="202" idx="1"/>
          </p:cNvCxnSpPr>
          <p:nvPr/>
        </p:nvCxnSpPr>
        <p:spPr>
          <a:xfrm flipV="1">
            <a:off x="5985827" y="6045111"/>
            <a:ext cx="1023172" cy="1480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4"/>
          <p:cNvCxnSpPr>
            <a:stCxn id="150" idx="3"/>
            <a:endCxn id="131" idx="1"/>
          </p:cNvCxnSpPr>
          <p:nvPr/>
        </p:nvCxnSpPr>
        <p:spPr>
          <a:xfrm flipV="1">
            <a:off x="5974211" y="5316125"/>
            <a:ext cx="1054922" cy="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008999" y="574048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매출 하락 최소화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6" name="Elbow Connector 4"/>
          <p:cNvCxnSpPr/>
          <p:nvPr/>
        </p:nvCxnSpPr>
        <p:spPr>
          <a:xfrm flipV="1">
            <a:off x="5985827" y="4565114"/>
            <a:ext cx="926568" cy="1365566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848" y="214912"/>
            <a:ext cx="7488832" cy="549792"/>
          </a:xfrm>
        </p:spPr>
        <p:txBody>
          <a:bodyPr/>
          <a:lstStyle/>
          <a:p>
            <a:r>
              <a:rPr lang="ko-KR" altLang="en-US" smtClean="0"/>
              <a:t>핵심 분석 도출</a:t>
            </a:r>
            <a:endParaRPr lang="ko-KR" altLang="en-US" dirty="0" smtClean="0"/>
          </a:p>
        </p:txBody>
      </p:sp>
      <p:sp>
        <p:nvSpPr>
          <p:cNvPr id="57" name="내용 개체 틀 4"/>
          <p:cNvSpPr>
            <a:spLocks noGrp="1"/>
          </p:cNvSpPr>
          <p:nvPr>
            <p:ph idx="1"/>
          </p:nvPr>
        </p:nvSpPr>
        <p:spPr>
          <a:xfrm>
            <a:off x="267847" y="1025397"/>
            <a:ext cx="8645493" cy="1165353"/>
          </a:xfrm>
        </p:spPr>
        <p:txBody>
          <a:bodyPr/>
          <a:lstStyle/>
          <a:p>
            <a:pPr lvl="1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분석은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Choice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Consequence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enabler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역할을 함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핵심 분석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분석 과제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(Analytic Use Case)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86126" y="2903128"/>
            <a:ext cx="1350484" cy="684000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인성검사도구 </a:t>
            </a:r>
            <a:endParaRPr kumimoji="1"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신뢰도</a:t>
            </a:r>
            <a:r>
              <a:rPr kumimoji="1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타당도 </a:t>
            </a:r>
            <a:endParaRPr kumimoji="1"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kumimoji="1" lang="ja-JP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53"/>
          <p:cNvGrpSpPr/>
          <p:nvPr/>
        </p:nvGrpSpPr>
        <p:grpSpPr>
          <a:xfrm>
            <a:off x="4367885" y="2793313"/>
            <a:ext cx="338560" cy="338560"/>
            <a:chOff x="-1947036" y="3664543"/>
            <a:chExt cx="396000" cy="396000"/>
          </a:xfrm>
        </p:grpSpPr>
        <p:pic>
          <p:nvPicPr>
            <p:cNvPr id="68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TextBox 166"/>
            <p:cNvSpPr txBox="1">
              <a:spLocks noChangeArrowheads="1"/>
            </p:cNvSpPr>
            <p:nvPr/>
          </p:nvSpPr>
          <p:spPr bwMode="auto">
            <a:xfrm>
              <a:off x="-1904688" y="3708656"/>
              <a:ext cx="332244" cy="30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330366" y="3831506"/>
            <a:ext cx="1264611" cy="733608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교육 전</a:t>
            </a:r>
            <a:r>
              <a:rPr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후</a:t>
            </a:r>
            <a:endParaRPr lang="en-US" altLang="ko-KR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서비스만족도 </a:t>
            </a:r>
            <a:endParaRPr kumimoji="1" lang="en-US" altLang="ko-KR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차이분석</a:t>
            </a:r>
            <a:endParaRPr kumimoji="1" lang="ja-JP" altLang="en-US" sz="105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53"/>
          <p:cNvGrpSpPr/>
          <p:nvPr/>
        </p:nvGrpSpPr>
        <p:grpSpPr>
          <a:xfrm>
            <a:off x="3198057" y="3654776"/>
            <a:ext cx="338560" cy="338560"/>
            <a:chOff x="-1947036" y="3664543"/>
            <a:chExt cx="396000" cy="396000"/>
          </a:xfrm>
        </p:grpSpPr>
        <p:pic>
          <p:nvPicPr>
            <p:cNvPr id="78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TextBox 166"/>
            <p:cNvSpPr txBox="1">
              <a:spLocks noChangeArrowheads="1"/>
            </p:cNvSpPr>
            <p:nvPr/>
          </p:nvSpPr>
          <p:spPr bwMode="auto">
            <a:xfrm>
              <a:off x="-1904688" y="3708656"/>
              <a:ext cx="332244" cy="30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82" name="TextBox 57"/>
          <p:cNvSpPr txBox="1"/>
          <p:nvPr/>
        </p:nvSpPr>
        <p:spPr>
          <a:xfrm>
            <a:off x="3382573" y="4936764"/>
            <a:ext cx="1321672" cy="562674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신규 고객 </a:t>
            </a:r>
            <a:endParaRPr kumimoji="1"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r>
              <a:rPr kumimoji="1"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숙소 분석</a:t>
            </a:r>
            <a:endParaRPr kumimoji="1"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53"/>
          <p:cNvGrpSpPr/>
          <p:nvPr/>
        </p:nvGrpSpPr>
        <p:grpSpPr>
          <a:xfrm>
            <a:off x="3166633" y="4785140"/>
            <a:ext cx="338560" cy="338560"/>
            <a:chOff x="-1947036" y="3664543"/>
            <a:chExt cx="396000" cy="396000"/>
          </a:xfrm>
        </p:grpSpPr>
        <p:pic>
          <p:nvPicPr>
            <p:cNvPr id="84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66"/>
            <p:cNvSpPr txBox="1">
              <a:spLocks noChangeArrowheads="1"/>
            </p:cNvSpPr>
            <p:nvPr/>
          </p:nvSpPr>
          <p:spPr bwMode="auto">
            <a:xfrm>
              <a:off x="-1904688" y="3708656"/>
              <a:ext cx="332244" cy="30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559225" y="6119654"/>
            <a:ext cx="1616223" cy="363920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게스트 관심도 분석</a:t>
            </a:r>
            <a:endParaRPr kumimoji="1" lang="ja-JP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53"/>
          <p:cNvGrpSpPr/>
          <p:nvPr/>
        </p:nvGrpSpPr>
        <p:grpSpPr>
          <a:xfrm>
            <a:off x="4017784" y="5913843"/>
            <a:ext cx="338560" cy="338560"/>
            <a:chOff x="-1947036" y="3664543"/>
            <a:chExt cx="396000" cy="396000"/>
          </a:xfrm>
        </p:grpSpPr>
        <p:pic>
          <p:nvPicPr>
            <p:cNvPr id="89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166"/>
            <p:cNvSpPr txBox="1">
              <a:spLocks noChangeArrowheads="1"/>
            </p:cNvSpPr>
            <p:nvPr/>
          </p:nvSpPr>
          <p:spPr bwMode="auto">
            <a:xfrm>
              <a:off x="-1904688" y="3708656"/>
              <a:ext cx="332244" cy="30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7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 도출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5542" y="1124744"/>
            <a:ext cx="8352928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6047" y="1340768"/>
            <a:ext cx="741682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게스트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추천 숙소 분석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3594" y="2420888"/>
            <a:ext cx="7416824" cy="3600400"/>
          </a:xfrm>
          <a:prstGeom prst="roundRect">
            <a:avLst>
              <a:gd name="adj" fmla="val 68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고객에게 약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190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 개국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34,000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이상의 도시에서 첫 여행의 숙소를 어디로 정할 지를 예측하여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숙소를 추천하는 개인별 맞춤 서비스를 제공하고자 한다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고객에게도 개인별로 숙소를 추천함으로써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기존에 없었던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또다른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형태의 서비스를 제공하여 새로운 경험과 감동을 선사하고자 한다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스토리 정의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340548" y="3245657"/>
            <a:ext cx="3479924" cy="2307011"/>
            <a:chOff x="5077038" y="4797152"/>
            <a:chExt cx="3527409" cy="2160240"/>
          </a:xfrm>
        </p:grpSpPr>
        <p:sp>
          <p:nvSpPr>
            <p:cNvPr id="18" name="Rectangle 35"/>
            <p:cNvSpPr/>
            <p:nvPr/>
          </p:nvSpPr>
          <p:spPr>
            <a:xfrm>
              <a:off x="5076668" y="4797501"/>
              <a:ext cx="3527779" cy="2159891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Rectangle 36"/>
            <p:cNvSpPr/>
            <p:nvPr/>
          </p:nvSpPr>
          <p:spPr>
            <a:xfrm>
              <a:off x="5170248" y="4906017"/>
              <a:ext cx="3342106" cy="194286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238038" y="3091848"/>
            <a:ext cx="3479924" cy="2307011"/>
            <a:chOff x="5077038" y="4797152"/>
            <a:chExt cx="3527409" cy="2160240"/>
          </a:xfrm>
        </p:grpSpPr>
        <p:sp>
          <p:nvSpPr>
            <p:cNvPr id="16" name="Rectangle 30"/>
            <p:cNvSpPr/>
            <p:nvPr/>
          </p:nvSpPr>
          <p:spPr>
            <a:xfrm>
              <a:off x="5076600" y="4797327"/>
              <a:ext cx="3527779" cy="215989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31"/>
            <p:cNvSpPr/>
            <p:nvPr/>
          </p:nvSpPr>
          <p:spPr>
            <a:xfrm>
              <a:off x="5170180" y="4905841"/>
              <a:ext cx="3342106" cy="194286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Rectangle 25"/>
          <p:cNvSpPr/>
          <p:nvPr/>
        </p:nvSpPr>
        <p:spPr bwMode="auto">
          <a:xfrm>
            <a:off x="5096953" y="2938033"/>
            <a:ext cx="3480289" cy="23066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신규 고객 </a:t>
            </a:r>
            <a:r>
              <a:rPr lang="ko-KR" altLang="en-US" b="1" kern="0" dirty="0" err="1" smtClean="0">
                <a:latin typeface="맑은 고딕" pitchFamily="50" charset="-127"/>
                <a:ea typeface="맑은 고딕" pitchFamily="50" charset="-127"/>
              </a:rPr>
              <a:t>마케터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로서 나는 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신규 고객이 첫 여행 </a:t>
            </a:r>
            <a:r>
              <a:rPr lang="ko-KR" altLang="en-US" b="1" kern="0" dirty="0" err="1" smtClean="0">
                <a:latin typeface="맑은 고딕" pitchFamily="50" charset="-127"/>
                <a:ea typeface="맑은 고딕" pitchFamily="50" charset="-127"/>
              </a:rPr>
              <a:t>숙소지를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 어디로 정할 지 예측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할 수 있는 능력이 필요합니다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이를 통해 나는 신규 고객을 유치함으로 써 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신규 고객의 만족도 향상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을 할 수 있습니다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9433" y="3363987"/>
            <a:ext cx="2320503" cy="251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"/>
          <p:cNvGrpSpPr>
            <a:grpSpLocks/>
          </p:cNvGrpSpPr>
          <p:nvPr/>
        </p:nvGrpSpPr>
        <p:grpSpPr bwMode="auto">
          <a:xfrm rot="20645246">
            <a:off x="2050551" y="1822004"/>
            <a:ext cx="3223846" cy="1708165"/>
            <a:chOff x="1132385" y="2416762"/>
            <a:chExt cx="3492470" cy="1371462"/>
          </a:xfrm>
        </p:grpSpPr>
        <p:sp>
          <p:nvSpPr>
            <p:cNvPr id="24" name="Rectangle 18"/>
            <p:cNvSpPr/>
            <p:nvPr/>
          </p:nvSpPr>
          <p:spPr>
            <a:xfrm>
              <a:off x="1186781" y="2416762"/>
              <a:ext cx="3362296" cy="137146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sz="1600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61"/>
            <p:cNvSpPr txBox="1">
              <a:spLocks noChangeArrowheads="1"/>
            </p:cNvSpPr>
            <p:nvPr/>
          </p:nvSpPr>
          <p:spPr bwMode="auto">
            <a:xfrm>
              <a:off x="1132385" y="2481194"/>
              <a:ext cx="3492470" cy="1260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역할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로서</a:t>
              </a:r>
              <a:r>
                <a:rPr lang="ko-KR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나는                       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의사결정 사항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할 수 있는 능력이 필요합니다</a:t>
              </a:r>
              <a:r>
                <a:rPr lang="en-US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이를 통해 나는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목표 </a:t>
              </a:r>
              <a:r>
                <a:rPr lang="ko-KR" altLang="en-US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가치</a:t>
              </a:r>
              <a:r>
                <a:rPr lang="en-US" altLang="ko-KR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할 수 있습니다</a:t>
              </a:r>
              <a:r>
                <a:rPr lang="en-US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3" name="TextBox 59"/>
          <p:cNvSpPr txBox="1">
            <a:spLocks noChangeArrowheads="1"/>
          </p:cNvSpPr>
          <p:nvPr/>
        </p:nvSpPr>
        <p:spPr bwMode="auto">
          <a:xfrm rot="21128945">
            <a:off x="2820476" y="4514109"/>
            <a:ext cx="1355499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유저 스토리</a:t>
            </a:r>
            <a:endParaRPr lang="en-US" sz="16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Story)</a:t>
            </a:r>
          </a:p>
        </p:txBody>
      </p:sp>
      <p:pic>
        <p:nvPicPr>
          <p:cNvPr id="26" name="Picture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512678" flipV="1">
            <a:off x="4125385" y="3425387"/>
            <a:ext cx="874834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82"/>
          <p:cNvGrpSpPr>
            <a:grpSpLocks/>
          </p:cNvGrpSpPr>
          <p:nvPr/>
        </p:nvGrpSpPr>
        <p:grpSpPr bwMode="auto">
          <a:xfrm rot="-5400000">
            <a:off x="877350" y="3761937"/>
            <a:ext cx="2305050" cy="685800"/>
            <a:chOff x="2360712" y="4865424"/>
            <a:chExt cx="1440160" cy="367334"/>
          </a:xfrm>
        </p:grpSpPr>
        <p:sp>
          <p:nvSpPr>
            <p:cNvPr id="28" name="아래쪽 화살표 80"/>
            <p:cNvSpPr/>
            <p:nvPr/>
          </p:nvSpPr>
          <p:spPr>
            <a:xfrm>
              <a:off x="2360712" y="4885047"/>
              <a:ext cx="1440160" cy="347712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 latinLnBrk="0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  <p:sp>
          <p:nvSpPr>
            <p:cNvPr id="29" name="아래쪽 화살표 81"/>
            <p:cNvSpPr/>
            <p:nvPr/>
          </p:nvSpPr>
          <p:spPr>
            <a:xfrm>
              <a:off x="2360712" y="4865424"/>
              <a:ext cx="1440160" cy="34771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 latinLnBrk="0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</p:grpSp>
      <p:pic>
        <p:nvPicPr>
          <p:cNvPr id="32" name="Picture 6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298827">
            <a:off x="132947" y="2834622"/>
            <a:ext cx="2183499" cy="236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286466" y="3489942"/>
            <a:ext cx="17323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신규 고객</a:t>
            </a:r>
            <a:r>
              <a: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게스트</a:t>
            </a:r>
            <a:r>
              <a: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추천 숙소 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lang="ko-KR" altLang="en-US" sz="1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2"/>
          <p:cNvSpPr txBox="1">
            <a:spLocks noChangeArrowheads="1"/>
          </p:cNvSpPr>
          <p:nvPr/>
        </p:nvSpPr>
        <p:spPr bwMode="auto">
          <a:xfrm rot="20949497">
            <a:off x="907134" y="4172748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7" name="TextBox 73"/>
          <p:cNvSpPr txBox="1">
            <a:spLocks noChangeArrowheads="1"/>
          </p:cNvSpPr>
          <p:nvPr/>
        </p:nvSpPr>
        <p:spPr bwMode="auto">
          <a:xfrm rot="178389">
            <a:off x="907134" y="4809365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8" name="TextBox 74"/>
          <p:cNvSpPr txBox="1">
            <a:spLocks noChangeArrowheads="1"/>
          </p:cNvSpPr>
          <p:nvPr/>
        </p:nvSpPr>
        <p:spPr bwMode="auto">
          <a:xfrm rot="19884790">
            <a:off x="907134" y="3078990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가치 구체화</a:t>
            </a:r>
          </a:p>
        </p:txBody>
      </p:sp>
      <p:pic>
        <p:nvPicPr>
          <p:cNvPr id="39" name="Picture 1"/>
          <p:cNvPicPr>
            <a:picLocks noChangeAspect="1"/>
          </p:cNvPicPr>
          <p:nvPr/>
        </p:nvPicPr>
        <p:blipFill>
          <a:blip r:embed="rId3" cstate="print"/>
          <a:srcRect b="70382"/>
          <a:stretch>
            <a:fillRect/>
          </a:stretch>
        </p:blipFill>
        <p:spPr bwMode="auto">
          <a:xfrm>
            <a:off x="3991733" y="2084403"/>
            <a:ext cx="5033597" cy="98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82"/>
          <p:cNvGrpSpPr>
            <a:grpSpLocks/>
          </p:cNvGrpSpPr>
          <p:nvPr/>
        </p:nvGrpSpPr>
        <p:grpSpPr bwMode="auto">
          <a:xfrm rot="-5400000">
            <a:off x="1650659" y="3294436"/>
            <a:ext cx="3889375" cy="1132742"/>
            <a:chOff x="2360712" y="4865424"/>
            <a:chExt cx="1440160" cy="367334"/>
          </a:xfrm>
        </p:grpSpPr>
        <p:sp>
          <p:nvSpPr>
            <p:cNvPr id="41" name="아래쪽 화살표 80"/>
            <p:cNvSpPr/>
            <p:nvPr/>
          </p:nvSpPr>
          <p:spPr>
            <a:xfrm>
              <a:off x="2360712" y="4884907"/>
              <a:ext cx="1440160" cy="34785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  <p:sp>
          <p:nvSpPr>
            <p:cNvPr id="42" name="아래쪽 화살표 81"/>
            <p:cNvSpPr/>
            <p:nvPr/>
          </p:nvSpPr>
          <p:spPr>
            <a:xfrm>
              <a:off x="2360712" y="4865424"/>
              <a:ext cx="1440160" cy="34785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</p:grpSp>
      <p:pic>
        <p:nvPicPr>
          <p:cNvPr id="43" name="Picture 2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215" y="3825875"/>
            <a:ext cx="2470638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ular Callout 25"/>
          <p:cNvSpPr/>
          <p:nvPr/>
        </p:nvSpPr>
        <p:spPr>
          <a:xfrm>
            <a:off x="471880" y="2014538"/>
            <a:ext cx="2255227" cy="1511300"/>
          </a:xfrm>
          <a:prstGeom prst="wedgeRectCallout">
            <a:avLst>
              <a:gd name="adj1" fmla="val -11148"/>
              <a:gd name="adj2" fmla="val 63211"/>
            </a:avLst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2081231"/>
            <a:ext cx="2304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나는 신규 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고객이 첫 여행 </a:t>
            </a:r>
            <a:r>
              <a:rPr lang="ko-KR" altLang="en-US" sz="1400" b="1" kern="0" dirty="0" err="1">
                <a:latin typeface="맑은 고딕" pitchFamily="50" charset="-127"/>
                <a:ea typeface="맑은 고딕" pitchFamily="50" charset="-127"/>
              </a:rPr>
              <a:t>숙소지를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어디로 정할 지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및 추천함으로써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“</a:t>
            </a:r>
            <a:r>
              <a:rPr kumimoji="1"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신규고객 만족도 향상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＂</a:t>
            </a:r>
            <a:r>
              <a:rPr kumimoji="1"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을 할 수 있습니다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.</a:t>
            </a:r>
          </a:p>
        </p:txBody>
      </p:sp>
      <p:sp>
        <p:nvSpPr>
          <p:cNvPr id="46" name="TextBox 30"/>
          <p:cNvSpPr txBox="1">
            <a:spLocks noChangeArrowheads="1"/>
          </p:cNvSpPr>
          <p:nvPr/>
        </p:nvSpPr>
        <p:spPr bwMode="auto">
          <a:xfrm>
            <a:off x="4403506" y="3463933"/>
            <a:ext cx="4748104" cy="41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indent="-920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KPI 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 </a:t>
            </a:r>
            <a:r>
              <a:rPr kumimoji="1"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 숙소 추천에 대한 고객 만족도</a:t>
            </a:r>
            <a:endParaRPr kumimoji="1" 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31"/>
          <p:cNvSpPr txBox="1">
            <a:spLocks noChangeArrowheads="1"/>
          </p:cNvSpPr>
          <p:nvPr/>
        </p:nvSpPr>
        <p:spPr bwMode="auto">
          <a:xfrm>
            <a:off x="4417862" y="3826093"/>
            <a:ext cx="4726138" cy="41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indent="-920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산출 방법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추천 숙소 이용 신규 고객의 만족도 설문</a:t>
            </a:r>
            <a:endParaRPr 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32"/>
          <p:cNvSpPr txBox="1">
            <a:spLocks noChangeArrowheads="1"/>
          </p:cNvSpPr>
          <p:nvPr/>
        </p:nvSpPr>
        <p:spPr bwMode="auto">
          <a:xfrm>
            <a:off x="4403506" y="4508187"/>
            <a:ext cx="47481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indent="-920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현수준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만족도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5,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목표수준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만족도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10(1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이내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4368795" y="4140634"/>
            <a:ext cx="4782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indent="-920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산출식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 만족지수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 만족지수</a:t>
            </a:r>
            <a:endParaRPr 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세미나_New1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D23745"/>
      </a:accent4>
      <a:accent5>
        <a:srgbClr val="D9AB9C"/>
      </a:accent5>
      <a:accent6>
        <a:srgbClr val="EEE3D2"/>
      </a:accent6>
      <a:hlink>
        <a:srgbClr val="FF6700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24929</TotalTime>
  <Words>1086</Words>
  <Application>Microsoft Office PowerPoint</Application>
  <PresentationFormat>화면 슬라이드 쇼(4:3)</PresentationFormat>
  <Paragraphs>261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나눔고딕</vt:lpstr>
      <vt:lpstr>나눔고딕 ExtraBold</vt:lpstr>
      <vt:lpstr>나눔손글씨 펜</vt:lpstr>
      <vt:lpstr>Malgun Gothic</vt:lpstr>
      <vt:lpstr>Malgun Gothic</vt:lpstr>
      <vt:lpstr>Arial</vt:lpstr>
      <vt:lpstr>Wingdings</vt:lpstr>
      <vt:lpstr>Office 테마</vt:lpstr>
      <vt:lpstr>PowerPoint 프레젠테이션</vt:lpstr>
      <vt:lpstr> Analytics Finding 실습 </vt:lpstr>
      <vt:lpstr>핵심 비즈니스 이슈와 비즈니스 질문 도출</vt:lpstr>
      <vt:lpstr>질문 해결을 위한 행동 설정</vt:lpstr>
      <vt:lpstr>비즈니스 모델 Diagram 작성</vt:lpstr>
      <vt:lpstr>핵심 분석 도출</vt:lpstr>
      <vt:lpstr>분석기회(주제) 도출</vt:lpstr>
      <vt:lpstr>유저 스토리 정의 </vt:lpstr>
      <vt:lpstr>목표 가치 구체화</vt:lpstr>
      <vt:lpstr>분석 질문 구체화</vt:lpstr>
      <vt:lpstr>의사결정 요소 모형화</vt:lpstr>
      <vt:lpstr>분석 체계(시그널 허브) 도출</vt:lpstr>
      <vt:lpstr>분석 필요 데이터 정의</vt:lpstr>
      <vt:lpstr>분석 활용 시나리오 정의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HyeokMin Kim</cp:lastModifiedBy>
  <cp:revision>4197</cp:revision>
  <cp:lastPrinted>2016-02-17T11:41:59Z</cp:lastPrinted>
  <dcterms:created xsi:type="dcterms:W3CDTF">2014-04-17T02:10:04Z</dcterms:created>
  <dcterms:modified xsi:type="dcterms:W3CDTF">2017-05-30T12:35:24Z</dcterms:modified>
</cp:coreProperties>
</file>