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80" r:id="rId3"/>
    <p:sldId id="281" r:id="rId4"/>
    <p:sldId id="273" r:id="rId5"/>
    <p:sldId id="274" r:id="rId6"/>
    <p:sldId id="275" r:id="rId7"/>
    <p:sldId id="276" r:id="rId8"/>
    <p:sldId id="283" r:id="rId9"/>
    <p:sldId id="284" r:id="rId10"/>
    <p:sldId id="285" r:id="rId11"/>
    <p:sldId id="286" r:id="rId12"/>
    <p:sldId id="28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3485"/>
  </p:normalViewPr>
  <p:slideViewPr>
    <p:cSldViewPr snapToGrid="0">
      <p:cViewPr varScale="1">
        <p:scale>
          <a:sx n="100" d="100"/>
          <a:sy n="100" d="100"/>
        </p:scale>
        <p:origin x="780" y="5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8EF965D-7B2B-45FC-A3A2-E1AA2FEA0B31}" type="datetime1">
              <a:rPr lang="ko-KR" altLang="en-US"/>
              <a:pPr lvl="0">
                <a:defRPr/>
              </a:pPr>
              <a:t>2024-03-15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872597E-7A4A-4404-A3F1-03C817E1A1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2120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1802"/>
      </p:ext>
    </p:extLst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872597E-7A4A-4404-A3F1-03C817E1A1E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355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5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795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61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504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511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97E-7A4A-4404-A3F1-03C817E1A1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59465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872597E-7A4A-4404-A3F1-03C817E1A1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28985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872597E-7A4A-4404-A3F1-03C817E1A1E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931368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872597E-7A4A-4404-A3F1-03C817E1A1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373502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8FF77-7327-4960-8393-46EFB4D8A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A56804-E534-4DED-9915-DEB341673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4996CE-39C0-4489-86E6-342D67B2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8D87C-156B-4F98-A9AA-1B103C8E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C36DE9-844F-4BE8-9E39-7F32D4C5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30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760BA-0FEE-4561-A37D-EF647CEB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03036D-571B-40C2-A92E-7FA0FB6D8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3AD10-9104-4712-B5E7-1A6AA3BA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D2E434-78C9-47A6-BA16-94A813CA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5BB34A-57B8-45B9-9D87-3DE1CC62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13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977BBF-5A7E-4631-BECC-D7A79AD91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76FF2-DC57-49ED-925F-0D097AFF3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8EB44-A2B7-4C7B-A127-23F8F770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DB54E-9308-4860-9202-E999F14B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90A4B-56CB-4170-B94A-0D2B493F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56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B51E-60CA-4E28-84C6-5966CCE5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F6A6E-8548-48D2-895D-F4E947060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4856B-2054-4242-9BE7-4C3CE829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EB986-997B-4249-A0AA-E642E0AA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62AD04-DD49-4458-9CDE-558E0DD5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00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BF40B-FBC3-485E-8510-2F750AF6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532411-0D1E-497C-83C7-9C7FC1D7A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615E9F-4189-43B8-BF57-DA3CF931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CC9BE-47F8-4C3B-B7BF-2B6922077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8BDC0D-5636-4C04-BF34-0C63CB13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01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BF296-3B81-42A2-B8A9-340E20BB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45574-62DB-46A9-ACFD-593FFCEA2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D823D-4ADF-4FB4-B2ED-B2E55B888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2FB011-EABD-4A88-A401-A2DC748C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39059-096B-4F44-99BD-9F77F985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CA0CA3-3FFF-4EFE-81EF-569C104C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72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D5C45-9FA9-4886-B08B-27A96645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D05B3-C397-4354-9047-A75F30624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BC7872-442C-4EC3-B8AE-24A8CE5D8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EFEDC0-2EBC-497E-B8BA-ED8EF3451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34D1D0-7628-408F-BAA6-162A8C5F3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83751E-3F51-4B9D-A10C-108BFCD53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D3FAD6-5267-43B4-989B-874F5767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6E4F50-C0A7-409E-920F-3D55F886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14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F7AC4-FAC1-4E3B-9A9E-1BEB1C08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407220-FB6D-4F74-B562-3A258287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B975F3-FDE5-49C3-9F92-A9EBF48F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D40C4A-5398-43A2-A0E0-508E72A0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2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7AE30A-2EB1-4C82-9C3B-245FE875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A07AD9-B27C-4996-8839-7D809DFB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864E9F-8C7E-48B8-B403-C50A06F0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40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3EC00-FE96-41AD-80F8-B9717C9FA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9E42B-D190-4381-98A4-215388AAB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41192D-A62F-494F-9122-66717B353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774E1C-E1FA-46C9-B4F1-32DE9EF9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7A520-70E4-461C-B967-865DE9D5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B350F5-05BB-4735-8BF0-8B41DA36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00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9F4A7-4BB7-4D54-87DB-2C5D7BDF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9091B8-1672-4D5C-9458-831664798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74E6CE-0BFE-4FF4-B821-DFC03D318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142BF5-63EC-4F73-994C-AA6669D8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B69-109C-4588-9767-823F56FF613E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67B925-8200-44BB-834D-91765F4F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B767F2-E710-4745-95EA-8C9451A2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34608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DDFEAE-0FFB-4587-8916-A6B61358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C3B29D-AFDB-4DEE-9557-8AAB43691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6E247-1E12-4A66-9541-0F9DA085E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61B69-109C-4588-9767-823F56FF613E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FA17B-8B6D-439B-8B2E-C304B4372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1DD05-035A-4132-9F7A-053593F11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FFFF5-8C04-4E1E-8496-7C6E34D7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2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A8B187-B405-4825-8AFA-FE0495CEDE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잘린 한쪽 모서리 6"/>
          <p:cNvSpPr/>
          <p:nvPr/>
        </p:nvSpPr>
        <p:spPr>
          <a:xfrm flipV="1">
            <a:off x="447040" y="426720"/>
            <a:ext cx="11297920" cy="6004560"/>
          </a:xfrm>
          <a:prstGeom prst="snip1Rect">
            <a:avLst>
              <a:gd name="adj" fmla="val 28705"/>
            </a:avLst>
          </a:prstGeom>
          <a:solidFill>
            <a:srgbClr val="3f5058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3491FA-2441-485B-AF8B-529EABCBB8E1}"/>
              </a:ext>
            </a:extLst>
          </p:cNvPr>
          <p:cNvSpPr txBox="1"/>
          <p:nvPr/>
        </p:nvSpPr>
        <p:spPr>
          <a:xfrm>
            <a:off x="405780" y="6547428"/>
            <a:ext cx="22413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KoPubWorld돋움체_Pro Light" panose="00000300000000000000" pitchFamily="50" charset="-127"/>
              </a:rPr>
              <a:t>© 2019. </a:t>
            </a:r>
            <a:r>
              <a:rPr lang="en-US" altLang="ko-KR" sz="800" dirty="0" err="1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KoPubWorld돋움체_Pro Light" panose="00000300000000000000" pitchFamily="50" charset="-127"/>
              </a:rPr>
              <a:t>firstmoment</a:t>
            </a:r>
            <a:r>
              <a:rPr lang="ko-KR" altLang="en-US" sz="8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KoPubWorld돋움체_Pro Light" panose="00000300000000000000" pitchFamily="50" charset="-127"/>
              </a:rPr>
              <a:t>Co. all rights reserved.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6A013AE-E41F-4971-97D1-F45EC2BF4AEA}"/>
              </a:ext>
            </a:extLst>
          </p:cNvPr>
          <p:cNvCxnSpPr>
            <a:cxnSpLocks/>
          </p:cNvCxnSpPr>
          <p:nvPr/>
        </p:nvCxnSpPr>
        <p:spPr>
          <a:xfrm>
            <a:off x="1397875" y="2595221"/>
            <a:ext cx="364646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6310" y="2817614"/>
            <a:ext cx="47358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chemeClr val="bg1"/>
                </a:solidFill>
                <a:latin typeface="나눔스퀘어OTF Bold"/>
                <a:ea typeface="나눔스퀘어OTF Bold"/>
                <a:cs typeface="KoPubWorld돋움체_Pro Medium"/>
              </a:rPr>
              <a:t>주제 </a:t>
            </a:r>
            <a:r>
              <a:rPr lang="en-US" altLang="ko-KR" b="1">
                <a:solidFill>
                  <a:schemeClr val="bg1"/>
                </a:solidFill>
                <a:latin typeface="나눔스퀘어OTF Bold"/>
                <a:ea typeface="나눔스퀘어OTF Bold"/>
                <a:cs typeface="KoPubWorld돋움체_Pro Medium"/>
              </a:rPr>
              <a:t>:</a:t>
            </a:r>
            <a:r>
              <a:rPr lang="ko-KR" altLang="en-US" b="1">
                <a:solidFill>
                  <a:schemeClr val="bg1"/>
                </a:solidFill>
                <a:latin typeface="나눔스퀘어OTF Bold"/>
                <a:ea typeface="나눔스퀘어OTF Bold"/>
                <a:cs typeface="KoPubWorld돋움체_Pro Medium"/>
              </a:rPr>
              <a:t> 고혈압 예방 및 관리 어플리케이션 개발</a:t>
            </a:r>
            <a:endParaRPr lang="ko-KR" altLang="en-US" b="1">
              <a:solidFill>
                <a:schemeClr val="bg1"/>
              </a:solidFill>
              <a:latin typeface="나눔스퀘어OTF Bold"/>
              <a:ea typeface="나눔스퀘어OTF Bold"/>
              <a:cs typeface="KoPubWorld돋움체_Pro Medium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5E6F290-DC94-43FE-BCAA-6E453E549B0B}"/>
              </a:ext>
            </a:extLst>
          </p:cNvPr>
          <p:cNvGrpSpPr/>
          <p:nvPr/>
        </p:nvGrpSpPr>
        <p:grpSpPr>
          <a:xfrm>
            <a:off x="11356077" y="6042397"/>
            <a:ext cx="388883" cy="388883"/>
            <a:chOff x="1397875" y="5417602"/>
            <a:chExt cx="388883" cy="388883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779480E-59C8-4B05-9E36-45D626B326D6}"/>
                </a:ext>
              </a:extLst>
            </p:cNvPr>
            <p:cNvSpPr/>
            <p:nvPr/>
          </p:nvSpPr>
          <p:spPr>
            <a:xfrm>
              <a:off x="1397875" y="5417602"/>
              <a:ext cx="388883" cy="3888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254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화살표: 갈매기형 수장 20">
              <a:extLst>
                <a:ext uri="{FF2B5EF4-FFF2-40B4-BE49-F238E27FC236}">
                  <a16:creationId xmlns:a16="http://schemas.microsoft.com/office/drawing/2014/main" id="{01F43FE2-C6BE-4377-B5A0-B79D84ADA2F6}"/>
                </a:ext>
              </a:extLst>
            </p:cNvPr>
            <p:cNvSpPr/>
            <p:nvPr/>
          </p:nvSpPr>
          <p:spPr>
            <a:xfrm>
              <a:off x="1555673" y="5559972"/>
              <a:ext cx="73286" cy="104142"/>
            </a:xfrm>
            <a:prstGeom prst="chevron">
              <a:avLst>
                <a:gd name="adj" fmla="val 145714"/>
              </a:avLst>
            </a:prstGeom>
            <a:solidFill>
              <a:srgbClr val="3F5058"/>
            </a:solidFill>
            <a:ln w="38100">
              <a:solidFill>
                <a:srgbClr val="3F50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0D44AF86-BBB9-49C1-A754-EE9B6E9C36F6}"/>
              </a:ext>
            </a:extLst>
          </p:cNvPr>
          <p:cNvSpPr/>
          <p:nvPr/>
        </p:nvSpPr>
        <p:spPr>
          <a:xfrm>
            <a:off x="1164217" y="1101779"/>
            <a:ext cx="467316" cy="467316"/>
          </a:xfrm>
          <a:prstGeom prst="ellipse">
            <a:avLst/>
          </a:prstGeom>
          <a:solidFill>
            <a:srgbClr val="FD8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51585" y="1160062"/>
            <a:ext cx="6364604" cy="6513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700">
                <a:solidFill>
                  <a:schemeClr val="bg1"/>
                </a:solidFill>
                <a:latin typeface="나눔스퀘어OTF Bold"/>
                <a:ea typeface="나눔스퀘어OTF Bold"/>
                <a:cs typeface="KoPubWorld돋움체_Pro Medium"/>
              </a:rPr>
              <a:t>종합설계프로젝트</a:t>
            </a:r>
            <a:r>
              <a:rPr lang="en-US" altLang="ko-KR" sz="3700">
                <a:solidFill>
                  <a:schemeClr val="bg1"/>
                </a:solidFill>
                <a:latin typeface="나눔스퀘어OTF Bold"/>
                <a:ea typeface="나눔스퀘어OTF Bold"/>
                <a:cs typeface="KoPubWorld돋움체_Pro Medium"/>
              </a:rPr>
              <a:t>2</a:t>
            </a:r>
            <a:r>
              <a:rPr lang="ko-KR" altLang="en-US" sz="3700">
                <a:solidFill>
                  <a:schemeClr val="bg1"/>
                </a:solidFill>
                <a:latin typeface="나눔스퀘어OTF Bold"/>
                <a:ea typeface="나눔스퀘어OTF Bold"/>
                <a:cs typeface="KoPubWorld돋움체_Pro Medium"/>
              </a:rPr>
              <a:t> </a:t>
            </a:r>
            <a:r>
              <a:rPr lang="en-US" altLang="ko-KR" sz="3700">
                <a:solidFill>
                  <a:schemeClr val="bg1"/>
                </a:solidFill>
                <a:latin typeface="나눔스퀘어OTF Bold"/>
                <a:ea typeface="나눔스퀘어OTF Bold"/>
                <a:cs typeface="KoPubWorld돋움체_Pro Medium"/>
              </a:rPr>
              <a:t>-</a:t>
            </a:r>
            <a:r>
              <a:rPr lang="ko-KR" altLang="en-US" sz="3700">
                <a:solidFill>
                  <a:schemeClr val="bg1"/>
                </a:solidFill>
                <a:latin typeface="나눔스퀘어OTF Bold"/>
                <a:ea typeface="나눔스퀘어OTF Bold"/>
                <a:cs typeface="KoPubWorld돋움체_Pro Medium"/>
              </a:rPr>
              <a:t> 계획발표</a:t>
            </a:r>
            <a:endParaRPr lang="ko-KR" altLang="en-US" sz="3700">
              <a:solidFill>
                <a:schemeClr val="bg1"/>
              </a:solidFill>
              <a:latin typeface="나눔스퀘어OTF Bold"/>
              <a:ea typeface="나눔스퀘어OTF Bold"/>
              <a:cs typeface="KoPubWorld돋움체_Pro Medium"/>
            </a:endParaRPr>
          </a:p>
        </p:txBody>
      </p:sp>
      <p:sp>
        <p:nvSpPr>
          <p:cNvPr id="24" name="TextBox 17"/>
          <p:cNvSpPr txBox="1"/>
          <p:nvPr/>
        </p:nvSpPr>
        <p:spPr>
          <a:xfrm>
            <a:off x="822960" y="5716606"/>
            <a:ext cx="4678680" cy="35843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OTF Bold"/>
                <a:ea typeface="나눔스퀘어OTF Bold"/>
                <a:cs typeface="KoPubWorld돋움체_Pro Medium"/>
              </a:rPr>
              <a:t>14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OTF Bold"/>
                <a:ea typeface="나눔스퀘어OTF Bold"/>
                <a:cs typeface="KoPubWorld돋움체_Pro Medium"/>
              </a:rPr>
              <a:t>팀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OTF Bold"/>
                <a:ea typeface="나눔스퀘어OTF Bold"/>
                <a:cs typeface="KoPubWorld돋움체_Pro Medium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OTF Bold"/>
                <a:ea typeface="나눔스퀘어OTF Bold"/>
                <a:cs typeface="KoPubWorld돋움체_Pro Medium"/>
              </a:rPr>
              <a:t> 정지후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OTF Bold"/>
                <a:ea typeface="나눔스퀘어OTF Bold"/>
                <a:cs typeface="KoPubWorld돋움체_Pro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OTF Bold"/>
                <a:ea typeface="나눔스퀘어OTF Bold"/>
                <a:cs typeface="KoPubWorld돋움체_Pro Medium"/>
              </a:rPr>
              <a:t> 김혁민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OTF Bold"/>
                <a:ea typeface="나눔스퀘어OTF Bold"/>
                <a:cs typeface="KoPubWorld돋움체_Pro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OTF Bold"/>
                <a:ea typeface="나눔스퀘어OTF Bold"/>
                <a:cs typeface="KoPubWorld돋움체_Pro Medium"/>
              </a:rPr>
              <a:t> 최혜성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OTF Bold"/>
                <a:ea typeface="나눔스퀘어OTF Bold"/>
                <a:cs typeface="KoPubWorld돋움체_Pro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OTF Bold"/>
                <a:ea typeface="나눔스퀘어OTF Bold"/>
                <a:cs typeface="KoPubWorld돋움체_Pro Medium"/>
              </a:rPr>
              <a:t> 전민재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OTF Bold"/>
                <a:ea typeface="나눔스퀘어OTF Bold"/>
                <a:cs typeface="KoPubWorld돋움체_Pro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OTF Bold"/>
                <a:ea typeface="나눔스퀘어OTF Bold"/>
                <a:cs typeface="KoPubWorld돋움체_Pro Medium"/>
              </a:rPr>
              <a:t> 안성진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나눔스퀘어OTF Bold"/>
              <a:ea typeface="나눔스퀘어OTF Bold"/>
              <a:cs typeface="KoPubWorld돋움체_Pr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80821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/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481854" y="522540"/>
            <a:ext cx="1822637" cy="294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  <a:cs typeface="KoPubWorld돋움체_Pro Medium"/>
              </a:rPr>
              <a:t>예상 성과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  <a:cs typeface="KoPubWorld돋움체_Pro Medium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784784" y="6547428"/>
            <a:ext cx="2184331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rgbClr val="3f5058"/>
                </a:solidFill>
                <a:latin typeface="나눔스퀘어OTF"/>
                <a:ea typeface="나눔스퀘어OTF"/>
                <a:cs typeface="KoPubWorld돋움체_Pro Light"/>
              </a:rPr>
              <a:t>© 2019. firstmoment</a:t>
            </a:r>
            <a:r>
              <a:rPr lang="ko-KR" altLang="en-US" sz="800">
                <a:solidFill>
                  <a:srgbClr val="3f5058"/>
                </a:solidFill>
                <a:latin typeface="나눔스퀘어OTF"/>
                <a:ea typeface="나눔스퀘어OTF"/>
                <a:cs typeface="KoPubWorld돋움체_Pro Light"/>
              </a:rPr>
              <a:t> </a:t>
            </a:r>
            <a:r>
              <a:rPr lang="en-US" altLang="ko-KR" sz="800">
                <a:solidFill>
                  <a:srgbClr val="3f5058"/>
                </a:solidFill>
                <a:latin typeface="나눔스퀘어OTF"/>
                <a:ea typeface="나눔스퀘어OTF"/>
                <a:cs typeface="KoPubWorld돋움체_Pro Light"/>
              </a:rPr>
              <a:t>Co. all rights reserved.</a:t>
            </a:r>
            <a:endParaRPr lang="en-US" altLang="ko-KR" sz="800">
              <a:solidFill>
                <a:srgbClr val="3f5058"/>
              </a:solidFill>
              <a:latin typeface="나눔스퀘어OTF"/>
              <a:ea typeface="나눔스퀘어OTF"/>
              <a:cs typeface="KoPubWorld돋움체_Pro Light"/>
            </a:endParaRPr>
          </a:p>
        </p:txBody>
      </p:sp>
      <p:sp>
        <p:nvSpPr>
          <p:cNvPr id="94" name="직사각형 26"/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3f5058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95" name="그룹 4"/>
          <p:cNvGrpSpPr/>
          <p:nvPr/>
        </p:nvGrpSpPr>
        <p:grpSpPr>
          <a:xfrm rot="0">
            <a:off x="403860" y="1095874"/>
            <a:ext cx="992505" cy="1699572"/>
            <a:chOff x="403860" y="1095874"/>
            <a:chExt cx="992505" cy="1699572"/>
          </a:xfrm>
        </p:grpSpPr>
        <p:sp>
          <p:nvSpPr>
            <p:cNvPr id="96" name="TextBox 21"/>
            <p:cNvSpPr txBox="1"/>
            <p:nvPr/>
          </p:nvSpPr>
          <p:spPr>
            <a:xfrm>
              <a:off x="489585" y="2019204"/>
              <a:ext cx="906780" cy="2839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OTF Bold"/>
                  <a:ea typeface="나눔스퀘어OTF Bold"/>
                  <a:cs typeface="KoPubWorld돋움체_Pro Medium"/>
                </a:rPr>
                <a:t>예상 성과</a:t>
              </a:r>
  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OTF Bold"/>
                <a:ea typeface="나눔스퀘어OTF Bold"/>
                <a:cs typeface="KoPubWorld돋움체_Pro Medium"/>
              </a:endParaRPr>
            </a:p>
          </p:txBody>
        </p:sp>
        <p:sp>
          <p:nvSpPr>
            <p:cNvPr id="97" name="TextBox 20"/>
            <p:cNvSpPr txBox="1"/>
            <p:nvPr/>
          </p:nvSpPr>
          <p:spPr>
            <a:xfrm>
              <a:off x="403860" y="1095874"/>
              <a:ext cx="982980" cy="9024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5400" b="0" i="0" u="none" strike="noStrike" kern="1200" cap="none" spc="0" normalizeH="0" baseline="0" mc:Ignorable="hp" hp:hslEmbossed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나눔스퀘어OTF Bold"/>
                  <a:ea typeface="나눔스퀘어OTF Bold"/>
                  <a:cs typeface="KoPubWorld돋움체_Pro Medium"/>
                </a:rPr>
                <a:t>05</a:t>
              </a:r>
              <a:endParaRPr xmlns:mc="http://schemas.openxmlformats.org/markup-compatibility/2006" xmlns:hp="http://schemas.haansoft.com/office/presentation/8.0" kumimoji="0" lang="en-US" altLang="ko-KR" sz="5400" b="0" i="0" u="none" strike="noStrike" kern="1200" cap="none" spc="0" normalizeH="0" baseline="0" mc:Ignorable="hp" hp:hslEmbossed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OTF Bold"/>
                <a:ea typeface="나눔스퀘어OTF Bold"/>
                <a:cs typeface="KoPubWorld돋움체_Pro Medium"/>
              </a:endParaRPr>
            </a:p>
          </p:txBody>
        </p:sp>
        <p:cxnSp>
          <p:nvCxnSpPr>
            <p:cNvPr id="98" name="직선 연결선 22"/>
            <p:cNvCxnSpPr/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noFill/>
            <a:ln w="38100" cap="flat" cmpd="sng" algn="ctr">
              <a:solidFill>
                <a:srgbClr val="ffffff">
                  <a:alpha val="100000"/>
                </a:srgbClr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cxnSp>
      </p:grpSp>
      <p:sp>
        <p:nvSpPr>
          <p:cNvPr id="100" name="TextBox 33"/>
          <p:cNvSpPr txBox="1"/>
          <p:nvPr/>
        </p:nvSpPr>
        <p:spPr>
          <a:xfrm>
            <a:off x="2372976" y="1703148"/>
            <a:ext cx="3723024" cy="29036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SW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저작권 등록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Google Playstore 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앱 등록 예정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595959"/>
              </a:solidFill>
              <a:latin typeface="나눔스퀘어OTF"/>
              <a:ea typeface="나눔스퀘어OTF"/>
              <a:cs typeface="KoPubWorld돋움체_Pro Medium"/>
            </a:endParaRPr>
          </a:p>
        </p:txBody>
      </p:sp>
    </p:spTree>
    <p:extLst>
      <p:ext uri="{BB962C8B-B14F-4D97-AF65-F5344CB8AC3E}">
        <p14:creationId xmlns:p14="http://schemas.microsoft.com/office/powerpoint/2010/main" val="774558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A8B187-B405-4825-8AFA-FE0495CEDE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6E6B193E-A752-4126-941C-D7B18532430C}"/>
              </a:ext>
            </a:extLst>
          </p:cNvPr>
          <p:cNvSpPr/>
          <p:nvPr/>
        </p:nvSpPr>
        <p:spPr>
          <a:xfrm flipV="1">
            <a:off x="447040" y="426720"/>
            <a:ext cx="11297920" cy="6004560"/>
          </a:xfrm>
          <a:prstGeom prst="snip1Rect">
            <a:avLst>
              <a:gd name="adj" fmla="val 28705"/>
            </a:avLst>
          </a:prstGeom>
          <a:solidFill>
            <a:srgbClr val="3F5058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3491FA-2441-485B-AF8B-529EABCBB8E1}"/>
              </a:ext>
            </a:extLst>
          </p:cNvPr>
          <p:cNvSpPr txBox="1"/>
          <p:nvPr/>
        </p:nvSpPr>
        <p:spPr>
          <a:xfrm>
            <a:off x="405780" y="6547428"/>
            <a:ext cx="22413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KoPubWorld돋움체_Pro Light" panose="00000300000000000000" pitchFamily="50" charset="-127"/>
              </a:rPr>
              <a:t>© 2019. </a:t>
            </a:r>
            <a:r>
              <a:rPr lang="en-US" altLang="ko-KR" sz="800" dirty="0" err="1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KoPubWorld돋움체_Pro Light" panose="00000300000000000000" pitchFamily="50" charset="-127"/>
              </a:rPr>
              <a:t>firstmoment</a:t>
            </a:r>
            <a:r>
              <a:rPr lang="ko-KR" altLang="en-US" sz="8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KoPubWorld돋움체_Pro Light" panose="00000300000000000000" pitchFamily="50" charset="-127"/>
              </a:rPr>
              <a:t>Co. all rights reserved.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5E6F290-DC94-43FE-BCAA-6E453E549B0B}"/>
              </a:ext>
            </a:extLst>
          </p:cNvPr>
          <p:cNvGrpSpPr/>
          <p:nvPr/>
        </p:nvGrpSpPr>
        <p:grpSpPr>
          <a:xfrm>
            <a:off x="11356077" y="6042397"/>
            <a:ext cx="388883" cy="388883"/>
            <a:chOff x="1397875" y="5417602"/>
            <a:chExt cx="388883" cy="388883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779480E-59C8-4B05-9E36-45D626B326D6}"/>
                </a:ext>
              </a:extLst>
            </p:cNvPr>
            <p:cNvSpPr/>
            <p:nvPr/>
          </p:nvSpPr>
          <p:spPr>
            <a:xfrm>
              <a:off x="1397875" y="5417602"/>
              <a:ext cx="388883" cy="3888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254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화살표: 갈매기형 수장 20">
              <a:extLst>
                <a:ext uri="{FF2B5EF4-FFF2-40B4-BE49-F238E27FC236}">
                  <a16:creationId xmlns:a16="http://schemas.microsoft.com/office/drawing/2014/main" id="{01F43FE2-C6BE-4377-B5A0-B79D84ADA2F6}"/>
                </a:ext>
              </a:extLst>
            </p:cNvPr>
            <p:cNvSpPr/>
            <p:nvPr/>
          </p:nvSpPr>
          <p:spPr>
            <a:xfrm flipH="1">
              <a:off x="1541159" y="5559972"/>
              <a:ext cx="73286" cy="104142"/>
            </a:xfrm>
            <a:prstGeom prst="chevron">
              <a:avLst>
                <a:gd name="adj" fmla="val 145714"/>
              </a:avLst>
            </a:prstGeom>
            <a:solidFill>
              <a:srgbClr val="3F5058"/>
            </a:solidFill>
            <a:ln w="38100">
              <a:solidFill>
                <a:srgbClr val="3F50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0D44AF86-BBB9-49C1-A754-EE9B6E9C36F6}"/>
              </a:ext>
            </a:extLst>
          </p:cNvPr>
          <p:cNvSpPr/>
          <p:nvPr/>
        </p:nvSpPr>
        <p:spPr>
          <a:xfrm>
            <a:off x="4093473" y="2833569"/>
            <a:ext cx="467316" cy="467316"/>
          </a:xfrm>
          <a:prstGeom prst="ellipse">
            <a:avLst/>
          </a:prstGeom>
          <a:solidFill>
            <a:srgbClr val="FD8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44BC8E-25DC-442A-AA04-C2DBEAD19BB3}"/>
              </a:ext>
            </a:extLst>
          </p:cNvPr>
          <p:cNvSpPr txBox="1"/>
          <p:nvPr/>
        </p:nvSpPr>
        <p:spPr>
          <a:xfrm>
            <a:off x="4192330" y="2844261"/>
            <a:ext cx="39061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KoPubWorld돋움체_Pro Medium" panose="00000600000000000000" pitchFamily="50" charset="-127"/>
              </a:rPr>
              <a:t>Thank you</a:t>
            </a:r>
            <a:endParaRPr lang="ko-KR" altLang="ko-KR" sz="6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00513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3491FA-2441-485B-AF8B-529EABCBB8E1}"/>
              </a:ext>
            </a:extLst>
          </p:cNvPr>
          <p:cNvSpPr txBox="1"/>
          <p:nvPr/>
        </p:nvSpPr>
        <p:spPr>
          <a:xfrm>
            <a:off x="405780" y="6547428"/>
            <a:ext cx="22413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KoPubWorld돋움체_Pro Light" panose="00000300000000000000" pitchFamily="50" charset="-127"/>
              </a:rPr>
              <a:t>© 2019. </a:t>
            </a:r>
            <a:r>
              <a:rPr lang="en-US" altLang="ko-KR" sz="800" dirty="0" err="1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KoPubWorld돋움체_Pro Light" panose="00000300000000000000" pitchFamily="50" charset="-127"/>
              </a:rPr>
              <a:t>firstmoment</a:t>
            </a:r>
            <a:r>
              <a:rPr lang="ko-KR" altLang="en-US" sz="8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KoPubWorld돋움체_Pro Light" panose="00000300000000000000" pitchFamily="50" charset="-127"/>
              </a:rPr>
              <a:t>Co. all rights reserved.</a:t>
            </a:r>
          </a:p>
        </p:txBody>
      </p:sp>
      <p:grpSp>
        <p:nvGrpSpPr>
          <p:cNvPr id="55" name="그룹 54"/>
          <p:cNvGrpSpPr/>
          <p:nvPr/>
        </p:nvGrpSpPr>
        <p:grpSpPr>
          <a:xfrm rot="0">
            <a:off x="3220337" y="4292862"/>
            <a:ext cx="871603" cy="593625"/>
            <a:chOff x="5987967" y="4044889"/>
            <a:chExt cx="871603" cy="593625"/>
          </a:xfrm>
        </p:grpSpPr>
        <p:sp>
          <p:nvSpPr>
            <p:cNvPr id="56" name="TextBox 55"/>
            <p:cNvSpPr txBox="1"/>
            <p:nvPr/>
          </p:nvSpPr>
          <p:spPr>
            <a:xfrm>
              <a:off x="5987967" y="4044889"/>
              <a:ext cx="557278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/>
                  </a:solidFill>
                  <a:latin typeface="나눔스퀘어OTF"/>
                  <a:ea typeface="나눔스퀘어OTF"/>
                  <a:cs typeface="KoPubWorld돋움체_Pro Medium"/>
                </a:rPr>
                <a:t>| </a:t>
              </a:r>
              <a:r>
                <a:rPr lang="ko-KR" altLang="en-US" sz="1100">
                  <a:solidFill>
                    <a:schemeClr val="bg1"/>
                  </a:solidFill>
                  <a:latin typeface="나눔스퀘어OTF"/>
                  <a:ea typeface="나눔스퀘어OTF"/>
                  <a:cs typeface="KoPubWorld돋움체_Pro Medium"/>
                </a:rPr>
                <a:t>내용</a:t>
              </a:r>
              <a:endParaRPr lang="ko-KR" altLang="en-US" sz="1100">
                <a:solidFill>
                  <a:schemeClr val="bg1"/>
                </a:solidFill>
                <a:latin typeface="나눔스퀘어OTF"/>
                <a:ea typeface="나눔스퀘어OTF"/>
                <a:cs typeface="KoPubWorld돋움체_Pro Medium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87967" y="4376904"/>
              <a:ext cx="871603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/>
                  </a:solidFill>
                  <a:latin typeface="나눔스퀘어OTF"/>
                  <a:ea typeface="나눔스퀘어OTF"/>
                  <a:cs typeface="KoPubWorld돋움체_Pro Medium"/>
                </a:rPr>
                <a:t>| </a:t>
              </a:r>
              <a:r>
                <a:rPr lang="ko-KR" altLang="en-US" sz="1100">
                  <a:solidFill>
                    <a:schemeClr val="bg1"/>
                  </a:solidFill>
                  <a:latin typeface="나눔스퀘어OTF"/>
                  <a:ea typeface="나눔스퀘어OTF"/>
                  <a:cs typeface="KoPubWorld돋움체_Pro Medium"/>
                </a:rPr>
                <a:t>추진 방법</a:t>
              </a:r>
              <a:endParaRPr lang="ko-KR" altLang="en-US" sz="1100">
                <a:solidFill>
                  <a:schemeClr val="bg1"/>
                </a:solidFill>
                <a:latin typeface="나눔스퀘어OTF"/>
                <a:ea typeface="나눔스퀘어OTF"/>
                <a:cs typeface="KoPubWorld돋움체_Pro Medium"/>
              </a:endParaRPr>
            </a:p>
          </p:txBody>
        </p:sp>
      </p:grpSp>
      <p:sp>
        <p:nvSpPr>
          <p:cNvPr id="61" name="타원 60"/>
          <p:cNvSpPr/>
          <p:nvPr/>
        </p:nvSpPr>
        <p:spPr>
          <a:xfrm>
            <a:off x="3162043" y="3429000"/>
            <a:ext cx="285106" cy="285106"/>
          </a:xfrm>
          <a:prstGeom prst="ellipse">
            <a:avLst/>
          </a:prstGeom>
          <a:solidFill>
            <a:srgbClr val="fd8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5541749" y="3429000"/>
            <a:ext cx="285106" cy="285106"/>
          </a:xfrm>
          <a:prstGeom prst="ellipse">
            <a:avLst/>
          </a:prstGeom>
          <a:solidFill>
            <a:srgbClr val="fd8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7510535" y="3429000"/>
            <a:ext cx="285106" cy="285106"/>
          </a:xfrm>
          <a:prstGeom prst="ellipse">
            <a:avLst/>
          </a:prstGeom>
          <a:solidFill>
            <a:srgbClr val="fd8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9904779" y="3421528"/>
            <a:ext cx="285106" cy="285106"/>
          </a:xfrm>
          <a:prstGeom prst="ellipse">
            <a:avLst/>
          </a:prstGeom>
          <a:solidFill>
            <a:srgbClr val="fd8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24A0DB1-EB7C-4A20-8196-8B8D8A28AAE8}"/>
              </a:ext>
            </a:extLst>
          </p:cNvPr>
          <p:cNvGrpSpPr/>
          <p:nvPr/>
        </p:nvGrpSpPr>
        <p:grpSpPr>
          <a:xfrm>
            <a:off x="3427931" y="1064691"/>
            <a:ext cx="388883" cy="388883"/>
            <a:chOff x="1397875" y="5417602"/>
            <a:chExt cx="388883" cy="38888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A464BDCB-1D84-44F0-ADCF-B063CCCCAC2E}"/>
                </a:ext>
              </a:extLst>
            </p:cNvPr>
            <p:cNvSpPr/>
            <p:nvPr/>
          </p:nvSpPr>
          <p:spPr>
            <a:xfrm>
              <a:off x="1397875" y="5417602"/>
              <a:ext cx="388883" cy="3888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화살표: 갈매기형 수장 70">
              <a:extLst>
                <a:ext uri="{FF2B5EF4-FFF2-40B4-BE49-F238E27FC236}">
                  <a16:creationId xmlns:a16="http://schemas.microsoft.com/office/drawing/2014/main" id="{1963DCC6-16FB-48B5-90EB-D9DBA93BC542}"/>
                </a:ext>
              </a:extLst>
            </p:cNvPr>
            <p:cNvSpPr/>
            <p:nvPr/>
          </p:nvSpPr>
          <p:spPr>
            <a:xfrm>
              <a:off x="1555673" y="5559972"/>
              <a:ext cx="73286" cy="104142"/>
            </a:xfrm>
            <a:prstGeom prst="chevron">
              <a:avLst>
                <a:gd name="adj" fmla="val 145714"/>
              </a:avLst>
            </a:prstGeom>
            <a:solidFill>
              <a:srgbClr val="3F5058"/>
            </a:solidFill>
            <a:ln w="38100">
              <a:solidFill>
                <a:srgbClr val="3F50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903677" y="966746"/>
            <a:ext cx="2454838" cy="5743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나눔스퀘어OTF ExtraBold"/>
                <a:ea typeface="나눔스퀘어OTF ExtraBold"/>
                <a:cs typeface="KoPubWorld돋움체_Pro Medium"/>
              </a:rPr>
              <a:t>CONTENTS</a:t>
            </a:r>
            <a:endParaRPr lang="ko-KR" altLang="ko-KR" sz="3200">
              <a:solidFill>
                <a:schemeClr val="bg1"/>
              </a:solidFill>
              <a:latin typeface="나눔스퀘어OTF ExtraBold"/>
              <a:ea typeface="나눔스퀘어OTF ExtraBold"/>
              <a:cs typeface="KoPubWorld돋움체_Pro Medium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0337" y="3436472"/>
            <a:ext cx="1966978" cy="2954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chemeClr val="bg1"/>
                </a:solidFill>
                <a:latin typeface="나눔스퀘어OTF ExtraBold"/>
                <a:ea typeface="나눔스퀘어OTF ExtraBold"/>
                <a:cs typeface="KoPubWorld돋움체_Pro Medium"/>
              </a:rPr>
              <a:t>과제 내용 및 추진 방법</a:t>
            </a:r>
            <a:endParaRPr lang="ko-KR" altLang="en-US" sz="1400" b="1">
              <a:solidFill>
                <a:schemeClr val="bg1"/>
              </a:solidFill>
              <a:latin typeface="나눔스퀘어OTF ExtraBold"/>
              <a:ea typeface="나눔스퀘어OTF ExtraBold"/>
              <a:cs typeface="KoPubWorld돋움체_Pro Mediu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90327" y="3436472"/>
            <a:ext cx="1354246" cy="2954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chemeClr val="bg1"/>
                </a:solidFill>
                <a:latin typeface="나눔스퀘어OTF ExtraBold"/>
                <a:ea typeface="나눔스퀘어OTF ExtraBold"/>
                <a:cs typeface="KoPubWorld돋움체_Pro Medium"/>
              </a:rPr>
              <a:t>과제 추진 일정</a:t>
            </a:r>
            <a:endParaRPr lang="ko-KR" altLang="en-US" sz="1400" b="1">
              <a:solidFill>
                <a:schemeClr val="bg1"/>
              </a:solidFill>
              <a:latin typeface="나눔스퀘어OTF ExtraBold"/>
              <a:ea typeface="나눔스퀘어OTF ExtraBold"/>
              <a:cs typeface="KoPubWorld돋움체_Pro Medium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43728" y="3436472"/>
            <a:ext cx="1965718" cy="294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chemeClr val="bg1"/>
                </a:solidFill>
                <a:latin typeface="나눔스퀘어OTF ExtraBold"/>
                <a:ea typeface="나눔스퀘어OTF ExtraBold"/>
                <a:cs typeface="KoPubWorld돋움체_Pro Medium"/>
              </a:rPr>
              <a:t>기대 효과 및 활용 방안</a:t>
            </a:r>
            <a:endParaRPr lang="ko-KR" altLang="en-US" sz="1400" b="1">
              <a:solidFill>
                <a:schemeClr val="bg1"/>
              </a:solidFill>
              <a:latin typeface="나눔스퀘어OTF ExtraBold"/>
              <a:ea typeface="나눔스퀘어OTF ExtraBold"/>
              <a:cs typeface="KoPubWorld돋움체_Pro Medium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47221" y="3429000"/>
            <a:ext cx="954572" cy="294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chemeClr val="bg1"/>
                </a:solidFill>
                <a:latin typeface="나눔스퀘어OTF ExtraBold"/>
                <a:ea typeface="나눔스퀘어OTF ExtraBold"/>
                <a:cs typeface="KoPubWorld돋움체_Pro Medium"/>
              </a:rPr>
              <a:t>예상 성과</a:t>
            </a:r>
            <a:endParaRPr lang="ko-KR" altLang="en-US" sz="1400" b="1">
              <a:solidFill>
                <a:schemeClr val="bg1"/>
              </a:solidFill>
              <a:latin typeface="나눔스퀘어OTF ExtraBold"/>
              <a:ea typeface="나눔스퀘어OTF ExtraBold"/>
              <a:cs typeface="KoPubWorld돋움체_Pro Medium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07DA5AD-479D-4CB7-865F-8C803174DCF3}"/>
              </a:ext>
            </a:extLst>
          </p:cNvPr>
          <p:cNvCxnSpPr>
            <a:cxnSpLocks/>
          </p:cNvCxnSpPr>
          <p:nvPr/>
        </p:nvCxnSpPr>
        <p:spPr>
          <a:xfrm>
            <a:off x="1023310" y="1738878"/>
            <a:ext cx="1032719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55"/>
          <p:cNvSpPr txBox="1"/>
          <p:nvPr/>
        </p:nvSpPr>
        <p:spPr>
          <a:xfrm>
            <a:off x="1139581" y="4292862"/>
            <a:ext cx="561584" cy="26161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OTF"/>
                <a:ea typeface="나눔스퀘어OTF"/>
                <a:cs typeface="KoPubWorld돋움체_Pro Medium"/>
              </a:rPr>
              <a:t>|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OTF"/>
                <a:ea typeface="나눔스퀘어OTF"/>
                <a:cs typeface="KoPubWorld돋움체_Pro Medium"/>
              </a:rPr>
              <a:t>목적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OTF"/>
              <a:ea typeface="나눔스퀘어OTF"/>
              <a:cs typeface="KoPubWorld돋움체_Pro Medium"/>
            </a:endParaRPr>
          </a:p>
        </p:txBody>
      </p:sp>
      <p:sp>
        <p:nvSpPr>
          <p:cNvPr id="75" name="TextBox 56"/>
          <p:cNvSpPr txBox="1"/>
          <p:nvPr/>
        </p:nvSpPr>
        <p:spPr>
          <a:xfrm>
            <a:off x="1139581" y="4624877"/>
            <a:ext cx="694934" cy="26161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OTF"/>
                <a:ea typeface="나눔스퀘어OTF"/>
                <a:cs typeface="KoPubWorld돋움체_Pro Medium"/>
              </a:rPr>
              <a:t>|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OTF"/>
                <a:ea typeface="나눔스퀘어OTF"/>
                <a:cs typeface="KoPubWorld돋움체_Pro Medium"/>
              </a:rPr>
              <a:t>필요성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OTF"/>
              <a:ea typeface="나눔스퀘어OTF"/>
              <a:cs typeface="KoPubWorld돋움체_Pro Medium"/>
            </a:endParaRPr>
          </a:p>
        </p:txBody>
      </p:sp>
      <p:sp>
        <p:nvSpPr>
          <p:cNvPr id="76" name="타원 60"/>
          <p:cNvSpPr/>
          <p:nvPr/>
        </p:nvSpPr>
        <p:spPr>
          <a:xfrm>
            <a:off x="1081287" y="3429000"/>
            <a:ext cx="285106" cy="285106"/>
          </a:xfrm>
          <a:prstGeom prst="ellipse">
            <a:avLst/>
          </a:prstGeom>
          <a:solidFill>
            <a:srgbClr val="fd8067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7" name="TextBox 14"/>
          <p:cNvSpPr txBox="1"/>
          <p:nvPr/>
        </p:nvSpPr>
        <p:spPr>
          <a:xfrm>
            <a:off x="1139581" y="3436471"/>
            <a:ext cx="1752209" cy="30038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OTF ExtraBold"/>
                <a:ea typeface="나눔스퀘어OTF ExtraBold"/>
                <a:cs typeface="KoPubWorld돋움체_Pro Medium"/>
              </a:rPr>
              <a:t>과제 목적 및 필요성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나눔스퀘어OTF ExtraBold"/>
              <a:ea typeface="나눔스퀘어OTF ExtraBold"/>
              <a:cs typeface="KoPubWorld돋움체_Pro Medium"/>
            </a:endParaRPr>
          </a:p>
        </p:txBody>
      </p:sp>
      <p:grpSp>
        <p:nvGrpSpPr>
          <p:cNvPr id="78" name="그룹 54"/>
          <p:cNvGrpSpPr/>
          <p:nvPr/>
        </p:nvGrpSpPr>
        <p:grpSpPr>
          <a:xfrm rot="0">
            <a:off x="5660198" y="4271203"/>
            <a:ext cx="1003492" cy="594167"/>
            <a:chOff x="5987966" y="4044889"/>
            <a:chExt cx="1003492" cy="594167"/>
          </a:xfrm>
        </p:grpSpPr>
        <p:sp>
          <p:nvSpPr>
            <p:cNvPr id="79" name="TextBox 55"/>
            <p:cNvSpPr txBox="1"/>
            <p:nvPr/>
          </p:nvSpPr>
          <p:spPr>
            <a:xfrm>
              <a:off x="5987966" y="4044889"/>
              <a:ext cx="1003492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OTF"/>
                  <a:ea typeface="나눔스퀘어OTF"/>
                  <a:cs typeface="KoPubWorld돋움체_Pro Medium"/>
                </a:rPr>
                <a:t>| Gantt Chart</a:t>
              </a:r>
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OTF"/>
                <a:ea typeface="나눔스퀘어OTF"/>
                <a:cs typeface="KoPubWorld돋움체_Pro Medium"/>
              </a:endParaRPr>
            </a:p>
          </p:txBody>
        </p:sp>
        <p:sp>
          <p:nvSpPr>
            <p:cNvPr id="80" name="TextBox 56"/>
            <p:cNvSpPr txBox="1"/>
            <p:nvPr/>
          </p:nvSpPr>
          <p:spPr>
            <a:xfrm>
              <a:off x="5987967" y="4376904"/>
              <a:ext cx="593915" cy="262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OTF"/>
                  <a:ea typeface="나눔스퀘어OTF"/>
                  <a:cs typeface="KoPubWorld돋움체_Pro Medium"/>
                </a:rPr>
                <a:t>| Task</a:t>
              </a:r>
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OTF"/>
                <a:ea typeface="나눔스퀘어OTF"/>
                <a:cs typeface="KoPubWorld돋움체_Pro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0109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0">
            <a:off x="60960" y="1095874"/>
            <a:ext cx="1744979" cy="1699572"/>
            <a:chOff x="60960" y="1095874"/>
            <a:chExt cx="1744979" cy="1699572"/>
          </a:xfrm>
        </p:grpSpPr>
        <p:sp>
          <p:nvSpPr>
            <p:cNvPr id="22" name="TextBox 21"/>
            <p:cNvSpPr txBox="1"/>
            <p:nvPr/>
          </p:nvSpPr>
          <p:spPr>
            <a:xfrm>
              <a:off x="60960" y="2019204"/>
              <a:ext cx="1744979" cy="2934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스퀘어OTF Bold"/>
                  <a:ea typeface="나눔스퀘어OTF Bold"/>
                  <a:cs typeface="KoPubWorld돋움체_Pro Medium"/>
                </a:rPr>
                <a:t>과제 목적 및 필요성</a:t>
              </a:r>
              <a:endParaRPr lang="ko-KR" altLang="ko-KR" sz="1400">
                <a:solidFill>
                  <a:schemeClr val="bg1"/>
                </a:solidFill>
                <a:latin typeface="나눔스퀘어OTF Bold"/>
                <a:ea typeface="나눔스퀘어OTF Bold"/>
                <a:cs typeface="KoPubWorld돋움체_Pro Medium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3860" y="1095874"/>
              <a:ext cx="982980" cy="9024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xmlns:mc="http://schemas.openxmlformats.org/markup-compatibility/2006" xmlns:hp="http://schemas.haansoft.com/office/presentation/8.0" lang="en-US" altLang="ko-KR" sz="5400" mc:Ignorable="hp" hp:hslEmbossed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나눔스퀘어OTF Bold"/>
                  <a:ea typeface="나눔스퀘어OTF Bold"/>
                  <a:cs typeface="KoPubWorld돋움체_Pro Medium"/>
                </a:rPr>
                <a:t>01</a:t>
              </a:r>
              <a:endParaRPr xmlns:mc="http://schemas.openxmlformats.org/markup-compatibility/2006" xmlns:hp="http://schemas.haansoft.com/office/presentation/8.0" lang="ko-KR" altLang="ko-KR" sz="5400" mc:Ignorable="hp" hp:hslEmbossed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OTF Bold"/>
                <a:ea typeface="나눔스퀘어OTF Bold"/>
                <a:cs typeface="KoPubWorld돋움체_Pro Medium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사각형: 둥근 모서리 31"/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" name="TextBox 33"/>
          <p:cNvSpPr txBox="1"/>
          <p:nvPr/>
        </p:nvSpPr>
        <p:spPr>
          <a:xfrm>
            <a:off x="2472329" y="522540"/>
            <a:ext cx="1822637" cy="294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나눔스퀘어OTF Bold"/>
                <a:ea typeface="나눔스퀘어OTF Bold"/>
                <a:cs typeface="KoPubWorld돋움체_Pro Medium"/>
              </a:rPr>
              <a:t>과제 목적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404040"/>
              </a:solidFill>
              <a:latin typeface="나눔스퀘어OTF Bold"/>
              <a:ea typeface="나눔스퀘어OTF Bold"/>
              <a:cs typeface="KoPubWorld돋움체_Pro Medium"/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35684" y="2431418"/>
            <a:ext cx="3952601" cy="3182525"/>
          </a:xfrm>
          <a:prstGeom prst="rect">
            <a:avLst/>
          </a:prstGeom>
        </p:spPr>
      </p:pic>
      <p:sp>
        <p:nvSpPr>
          <p:cNvPr id="31" name="TextBox 29"/>
          <p:cNvSpPr txBox="1"/>
          <p:nvPr/>
        </p:nvSpPr>
        <p:spPr>
          <a:xfrm>
            <a:off x="2454896" y="1050751"/>
            <a:ext cx="6466219" cy="51896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 사용자의 건강 정보를 추적하고 분석하여 고혈압의 현재 위험도를 평가함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.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595959"/>
              </a:solidFill>
              <a:latin typeface="나눔스퀘어OTF"/>
              <a:ea typeface="나눔스퀘어OTF"/>
              <a:cs typeface="KoPubWorld돋움체_Pro Medium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 이를 통해 사용자에게 맞춤형 건강 관리 조언을 제공하는 애플리케이션을 제작함.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595959"/>
              </a:solidFill>
              <a:latin typeface="나눔스퀘어OTF"/>
              <a:ea typeface="나눔스퀘어OTF"/>
              <a:cs typeface="KoPubWorld돋움체_Pro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0">
            <a:off x="60960" y="1095874"/>
            <a:ext cx="1744979" cy="1699572"/>
            <a:chOff x="60960" y="1095874"/>
            <a:chExt cx="1744979" cy="1699572"/>
          </a:xfrm>
        </p:grpSpPr>
        <p:sp>
          <p:nvSpPr>
            <p:cNvPr id="22" name="TextBox 21"/>
            <p:cNvSpPr txBox="1"/>
            <p:nvPr/>
          </p:nvSpPr>
          <p:spPr>
            <a:xfrm>
              <a:off x="60960" y="2019204"/>
              <a:ext cx="1744979" cy="2934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스퀘어OTF Bold"/>
                  <a:ea typeface="나눔스퀘어OTF Bold"/>
                  <a:cs typeface="KoPubWorld돋움체_Pro Medium"/>
                </a:rPr>
                <a:t>과제 목적 및 필요성</a:t>
              </a:r>
              <a:endParaRPr lang="ko-KR" altLang="en-US" sz="1400">
                <a:solidFill>
                  <a:schemeClr val="bg1"/>
                </a:solidFill>
                <a:latin typeface="나눔스퀘어OTF Bold"/>
                <a:ea typeface="나눔스퀘어OTF Bold"/>
                <a:cs typeface="KoPubWorld돋움체_Pro Medium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8959" y="1095874"/>
              <a:ext cx="1031052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xmlns:mc="http://schemas.openxmlformats.org/markup-compatibility/2006" xmlns:hp="http://schemas.haansoft.com/office/presentation/8.0" lang="en-US" altLang="ko-KR" sz="5400" mc:Ignorable="hp" hp:hslEmbossed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나눔스퀘어OTF Bold"/>
                  <a:ea typeface="나눔스퀘어OTF Bold"/>
                  <a:cs typeface="KoPubWorld돋움체_Pro Medium"/>
                </a:rPr>
                <a:t>01</a:t>
              </a:r>
              <a:endParaRPr xmlns:mc="http://schemas.openxmlformats.org/markup-compatibility/2006" xmlns:hp="http://schemas.haansoft.com/office/presentation/8.0" lang="ko-KR" altLang="ko-KR" sz="5400" mc:Ignorable="hp" hp:hslEmbossed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OTF Bold"/>
                <a:ea typeface="나눔스퀘어OTF Bold"/>
                <a:cs typeface="KoPubWorld돋움체_Pro Medium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454899" y="1050751"/>
            <a:ext cx="6523366" cy="5189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/>
                <a:ea typeface="나눔스퀘어OTF"/>
                <a:cs typeface="KoPubWorld돋움체_Pro Medium"/>
              </a:rPr>
              <a:t>고혈압은 전 세계적으로 수백만 명의 사람들이 겪고 있는 만성 질환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  <a:latin typeface="나눔스퀘어OTF"/>
              <a:ea typeface="나눔스퀘어OTF"/>
              <a:cs typeface="KoPubWorld돋움체_Pro Medium"/>
            </a:endParaRPr>
          </a:p>
          <a:p>
            <a:pPr lvl="0">
              <a:defRPr/>
            </a:pPr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/>
                <a:ea typeface="나눔스퀘어OTF"/>
                <a:cs typeface="KoPubWorld돋움체_Pro Medium"/>
              </a:rPr>
              <a:t>조기 발견과 지속적인 관리가 필요하지만</a:t>
            </a:r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/>
                <a:ea typeface="나눔스퀘어OTF"/>
                <a:cs typeface="KoPubWorld돋움체_Pro Medium"/>
              </a:rPr>
              <a:t>,</a:t>
            </a:r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/>
                <a:ea typeface="나눔스퀘어OTF"/>
                <a:cs typeface="KoPubWorld돋움체_Pro Medium"/>
              </a:rPr>
              <a:t> 이를 관리할 여건이 갖춰지지 않은 상황</a:t>
            </a:r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/>
                <a:ea typeface="나눔스퀘어OTF"/>
                <a:cs typeface="KoPubWorld돋움체_Pro Medium"/>
              </a:rPr>
              <a:t>.</a:t>
            </a:r>
            <a:endParaRPr lang="en-US" altLang="ko-KR" sz="1400" b="1">
              <a:solidFill>
                <a:schemeClr val="tx1">
                  <a:lumMod val="65000"/>
                  <a:lumOff val="35000"/>
                </a:schemeClr>
              </a:solidFill>
              <a:latin typeface="나눔스퀘어OTF"/>
              <a:ea typeface="나눔스퀘어OTF"/>
              <a:cs typeface="KoPubWorld돋움체_Pro Medium"/>
            </a:endParaRPr>
          </a:p>
        </p:txBody>
      </p:sp>
      <p:sp>
        <p:nvSpPr>
          <p:cNvPr id="31" name="사각형: 둥근 모서리 31"/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TextBox 33"/>
          <p:cNvSpPr txBox="1"/>
          <p:nvPr/>
        </p:nvSpPr>
        <p:spPr>
          <a:xfrm>
            <a:off x="2472329" y="522540"/>
            <a:ext cx="1822637" cy="294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나눔스퀘어OTF Bold"/>
                <a:ea typeface="나눔스퀘어OTF Bold"/>
                <a:cs typeface="KoPubWorld돋움체_Pro Medium"/>
              </a:rPr>
              <a:t>과제 필요성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404040"/>
              </a:solidFill>
              <a:latin typeface="나눔스퀘어OTF Bold"/>
              <a:ea typeface="나눔스퀘어OTF Bold"/>
              <a:cs typeface="KoPubWorld돋움체_Pro Medium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09120" y="2652449"/>
            <a:ext cx="4261024" cy="3027516"/>
          </a:xfrm>
          <a:prstGeom prst="rect">
            <a:avLst/>
          </a:prstGeom>
        </p:spPr>
      </p:pic>
      <p:sp>
        <p:nvSpPr>
          <p:cNvPr id="34" name="TextBox 29"/>
          <p:cNvSpPr txBox="1"/>
          <p:nvPr/>
        </p:nvSpPr>
        <p:spPr>
          <a:xfrm>
            <a:off x="7607655" y="2459657"/>
            <a:ext cx="2550388" cy="30068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199920" lvl="0" indent="-19992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 고혈압이란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?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595959"/>
              </a:solidFill>
              <a:latin typeface="나눔스퀘어OTF"/>
              <a:ea typeface="나눔스퀘어OTF"/>
              <a:cs typeface="KoPubWorld돋움체_Pro Medium"/>
            </a:endParaRPr>
          </a:p>
        </p:txBody>
      </p:sp>
      <p:sp>
        <p:nvSpPr>
          <p:cNvPr id="35" name="TextBox 29"/>
          <p:cNvSpPr txBox="1"/>
          <p:nvPr/>
        </p:nvSpPr>
        <p:spPr>
          <a:xfrm>
            <a:off x="7839432" y="2859706"/>
            <a:ext cx="3258148" cy="51976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수축기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140mmHg /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이완기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90mmHg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 이상의 혈압을 가진경우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595959"/>
              </a:solidFill>
              <a:latin typeface="나눔스퀘어OTF"/>
              <a:ea typeface="나눔스퀘어OTF"/>
              <a:cs typeface="KoPubWorld돋움체_Pro Medium"/>
            </a:endParaRPr>
          </a:p>
        </p:txBody>
      </p:sp>
      <p:sp>
        <p:nvSpPr>
          <p:cNvPr id="36" name="TextBox 29"/>
          <p:cNvSpPr txBox="1"/>
          <p:nvPr/>
        </p:nvSpPr>
        <p:spPr>
          <a:xfrm>
            <a:off x="7621414" y="3584400"/>
            <a:ext cx="2550388" cy="30068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199920" lvl="0" indent="-1999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 위험성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595959"/>
              </a:solidFill>
              <a:latin typeface="나눔스퀘어OTF"/>
              <a:ea typeface="나눔스퀘어OTF"/>
              <a:cs typeface="KoPubWorld돋움체_Pro Medium"/>
            </a:endParaRPr>
          </a:p>
        </p:txBody>
      </p:sp>
      <p:sp>
        <p:nvSpPr>
          <p:cNvPr id="37" name="TextBox 29"/>
          <p:cNvSpPr txBox="1"/>
          <p:nvPr/>
        </p:nvSpPr>
        <p:spPr>
          <a:xfrm>
            <a:off x="7912456" y="4116740"/>
            <a:ext cx="3258148" cy="7295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199920" lvl="0" indent="-19992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뇌졸중 위험성 증가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595959"/>
              </a:solidFill>
              <a:latin typeface="나눔스퀘어OTF"/>
              <a:ea typeface="나눔스퀘어OTF"/>
              <a:cs typeface="KoPubWorld돋움체_Pro Medium"/>
            </a:endParaRPr>
          </a:p>
          <a:p>
            <a:pPr marL="199920" lvl="0" indent="-19992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심혈관 질환의 위험성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595959"/>
              </a:solidFill>
              <a:latin typeface="나눔스퀘어OTF"/>
              <a:ea typeface="나눔스퀘어OTF"/>
              <a:cs typeface="KoPubWorld돋움체_Pro Medium"/>
            </a:endParaRPr>
          </a:p>
          <a:p>
            <a:pPr marL="199920" lvl="0" indent="-19992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신장질환 초래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595959"/>
              </a:solidFill>
              <a:latin typeface="나눔스퀘어OTF"/>
              <a:ea typeface="나눔스퀘어OTF"/>
              <a:cs typeface="KoPubWorld돋움체_Pro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A0983B-AD72-449B-9602-6BD8C4BC8DE5}"/>
              </a:ext>
            </a:extLst>
          </p:cNvPr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3F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0">
            <a:off x="3810" y="1095874"/>
            <a:ext cx="1840230" cy="1699572"/>
            <a:chOff x="3810" y="1095874"/>
            <a:chExt cx="1840230" cy="1699572"/>
          </a:xfrm>
        </p:grpSpPr>
        <p:sp>
          <p:nvSpPr>
            <p:cNvPr id="22" name="TextBox 21"/>
            <p:cNvSpPr txBox="1"/>
            <p:nvPr/>
          </p:nvSpPr>
          <p:spPr>
            <a:xfrm>
              <a:off x="3810" y="2019204"/>
              <a:ext cx="1840230" cy="2839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300">
                  <a:solidFill>
                    <a:schemeClr val="bg1"/>
                  </a:solidFill>
                  <a:latin typeface="나눔스퀘어OTF Bold"/>
                  <a:ea typeface="나눔스퀘어OTF Bold"/>
                  <a:cs typeface="KoPubWorld돋움체_Pro Medium"/>
                </a:rPr>
                <a:t>과제 내용 및 추진 방법</a:t>
              </a:r>
              <a:endParaRPr lang="ko-KR" altLang="en-US" sz="1300">
                <a:solidFill>
                  <a:schemeClr val="bg1"/>
                </a:solidFill>
                <a:latin typeface="나눔스퀘어OTF Bold"/>
                <a:ea typeface="나눔스퀘어OTF Bold"/>
                <a:cs typeface="KoPubWorld돋움체_Pro Medium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3860" y="1095874"/>
              <a:ext cx="982980" cy="9024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xmlns:mc="http://schemas.openxmlformats.org/markup-compatibility/2006" xmlns:hp="http://schemas.haansoft.com/office/presentation/8.0" lang="en-US" altLang="ko-KR" sz="5400" mc:Ignorable="hp" hp:hslEmbossed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나눔스퀘어OTF Bold"/>
                  <a:ea typeface="나눔스퀘어OTF Bold"/>
                  <a:cs typeface="KoPubWorld돋움체_Pro Medium"/>
                </a:rPr>
                <a:t>02</a:t>
              </a:r>
              <a:endParaRPr xmlns:mc="http://schemas.openxmlformats.org/markup-compatibility/2006" xmlns:hp="http://schemas.haansoft.com/office/presentation/8.0" lang="en-US" altLang="ko-KR" sz="5400" mc:Ignorable="hp" hp:hslEmbossed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OTF Bold"/>
                <a:ea typeface="나눔스퀘어OTF Bold"/>
                <a:cs typeface="KoPubWorld돋움체_Pro Medium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사각형: 둥근 모서리 31"/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rgbClr val="d9d9d9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" name="TextBox 33"/>
          <p:cNvSpPr txBox="1"/>
          <p:nvPr/>
        </p:nvSpPr>
        <p:spPr>
          <a:xfrm>
            <a:off x="2472329" y="522540"/>
            <a:ext cx="1822637" cy="294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나눔스퀘어OTF Bold"/>
                <a:ea typeface="나눔스퀘어OTF Bold"/>
                <a:cs typeface="KoPubWorld돋움체_Pro Medium"/>
              </a:rPr>
              <a:t>과제 내용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404040"/>
              </a:solidFill>
              <a:latin typeface="나눔스퀘어OTF Bold"/>
              <a:ea typeface="나눔스퀘어OTF Bold"/>
              <a:cs typeface="KoPubWorld돋움체_Pro Medium"/>
            </a:endParaRPr>
          </a:p>
        </p:txBody>
      </p:sp>
      <p:grpSp>
        <p:nvGrpSpPr>
          <p:cNvPr id="30" name="그룹 7"/>
          <p:cNvGrpSpPr/>
          <p:nvPr/>
        </p:nvGrpSpPr>
        <p:grpSpPr>
          <a:xfrm rot="0">
            <a:off x="2454899" y="3065279"/>
            <a:ext cx="2932441" cy="2968022"/>
            <a:chOff x="2454899" y="2729947"/>
            <a:chExt cx="2932441" cy="2968022"/>
          </a:xfrm>
        </p:grpSpPr>
        <p:sp>
          <p:nvSpPr>
            <p:cNvPr id="31" name="사각형: 잘린 한쪽 모서리 53"/>
            <p:cNvSpPr/>
            <p:nvPr/>
          </p:nvSpPr>
          <p:spPr>
            <a:xfrm flipV="1">
              <a:off x="2454899" y="2729947"/>
              <a:ext cx="2904029" cy="2968022"/>
            </a:xfrm>
            <a:prstGeom prst="snip1Rect">
              <a:avLst>
                <a:gd name="adj" fmla="val 27336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f2f2f2">
                  <a:alpha val="100000"/>
                </a:srgbClr>
              </a:solidFill>
              <a:prstDash val="solid"/>
              <a:miter/>
            </a:ln>
            <a:effectLst>
              <a:outerShdw blurRad="38100" dist="38100" dir="2700000" algn="tl" rotWithShape="0">
                <a:srgbClr val="000000">
                  <a:alpha val="29410"/>
                </a:srgbClr>
              </a:outerShdw>
            </a:effectLst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2" name="화살표: 갈매기형 수장 58"/>
            <p:cNvSpPr/>
            <p:nvPr/>
          </p:nvSpPr>
          <p:spPr>
            <a:xfrm>
              <a:off x="2852860" y="5245188"/>
              <a:ext cx="59890" cy="85107"/>
            </a:xfrm>
            <a:prstGeom prst="chevron">
              <a:avLst>
                <a:gd name="adj" fmla="val 145714"/>
              </a:avLst>
            </a:prstGeom>
            <a:solidFill>
              <a:srgbClr val="3f5058">
                <a:alpha val="100000"/>
              </a:srgbClr>
            </a:solidFill>
            <a:ln w="19050" cap="flat" cmpd="sng" algn="ctr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3" name="TextBox 65"/>
            <p:cNvSpPr txBox="1"/>
            <p:nvPr/>
          </p:nvSpPr>
          <p:spPr>
            <a:xfrm>
              <a:off x="2526868" y="3741342"/>
              <a:ext cx="2860472" cy="6934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고혈압은 대부분 무증상이므로 평상시에는 모름</a:t>
              </a:r>
              <a:r>
  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.</a:t>
              </a:r>
  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따라서 해당 애플리케이션을 이용함으로써 </a:t>
              </a:r>
              <a:b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</a:br>
              <a: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고혈압의 위험요소를 확인하고 조기에 발견</a:t>
              </a:r>
  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endParaRPr>
            </a:p>
          </p:txBody>
        </p:sp>
        <p:sp>
          <p:nvSpPr>
            <p:cNvPr id="34" name="TextBox 68"/>
            <p:cNvSpPr txBox="1"/>
            <p:nvPr/>
          </p:nvSpPr>
          <p:spPr>
            <a:xfrm>
              <a:off x="2670453" y="3112439"/>
              <a:ext cx="2450187" cy="3146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<a:solidFill>
                    <a:srgbClr val="404040"/>
                  </a:solidFill>
                  <a:latin typeface="나눔스퀘어OTF ExtraBold"/>
                  <a:ea typeface="나눔스퀘어OTF ExtraBold"/>
                  <a:cs typeface="KoPubWorld돋움체_Pro Medium"/>
                </a:rPr>
                <a:t>고혈압의 조기 발견 및 예방</a:t>
              </a: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나눔스퀘어OTF ExtraBold"/>
                <a:ea typeface="나눔스퀘어OTF ExtraBold"/>
                <a:cs typeface="KoPubWorld돋움체_Pro Medium"/>
              </a:endParaRPr>
            </a:p>
          </p:txBody>
        </p:sp>
      </p:grpSp>
      <p:grpSp>
        <p:nvGrpSpPr>
          <p:cNvPr id="35" name="그룹 104"/>
          <p:cNvGrpSpPr/>
          <p:nvPr/>
        </p:nvGrpSpPr>
        <p:grpSpPr>
          <a:xfrm rot="0">
            <a:off x="5667815" y="3065279"/>
            <a:ext cx="2904029" cy="2968022"/>
            <a:chOff x="2454899" y="2729947"/>
            <a:chExt cx="2904029" cy="2968022"/>
          </a:xfrm>
        </p:grpSpPr>
        <p:sp>
          <p:nvSpPr>
            <p:cNvPr id="36" name="사각형: 잘린 한쪽 모서리 105"/>
            <p:cNvSpPr/>
            <p:nvPr/>
          </p:nvSpPr>
          <p:spPr>
            <a:xfrm flipV="1">
              <a:off x="2454899" y="2729947"/>
              <a:ext cx="2904029" cy="2968022"/>
            </a:xfrm>
            <a:prstGeom prst="snip1Rect">
              <a:avLst>
                <a:gd name="adj" fmla="val 27336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f2f2f2">
                  <a:alpha val="100000"/>
                </a:srgbClr>
              </a:solidFill>
              <a:prstDash val="solid"/>
              <a:miter/>
            </a:ln>
            <a:effectLst>
              <a:outerShdw blurRad="38100" dist="38100" dir="2700000" algn="tl" rotWithShape="0">
                <a:srgbClr val="000000">
                  <a:alpha val="29410"/>
                </a:srgbClr>
              </a:outerShdw>
            </a:effectLst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" name="화살표: 갈매기형 수장 110"/>
            <p:cNvSpPr/>
            <p:nvPr/>
          </p:nvSpPr>
          <p:spPr>
            <a:xfrm>
              <a:off x="2852860" y="5245188"/>
              <a:ext cx="59890" cy="85107"/>
            </a:xfrm>
            <a:prstGeom prst="chevron">
              <a:avLst>
                <a:gd name="adj" fmla="val 145714"/>
              </a:avLst>
            </a:prstGeom>
            <a:solidFill>
              <a:srgbClr val="3f5058">
                <a:alpha val="100000"/>
              </a:srgbClr>
            </a:solidFill>
            <a:ln w="19050" cap="flat" cmpd="sng" algn="ctr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8" name="TextBox 107"/>
            <p:cNvSpPr txBox="1"/>
            <p:nvPr/>
          </p:nvSpPr>
          <p:spPr>
            <a:xfrm>
              <a:off x="2584149" y="3741341"/>
              <a:ext cx="2752575" cy="6934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고혈압은 식습관과 평상시 생활과 밀접한 관련</a:t>
              </a:r>
              <a:r>
  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.</a:t>
              </a:r>
              <a:b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</a:br>
  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따라서 해당 애플리케이션을 이용해 생활패턴</a:t>
              </a:r>
  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분석 및 건강관리 조언 제공</a:t>
              </a:r>
  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endParaRPr>
            </a:p>
          </p:txBody>
        </p:sp>
        <p:sp>
          <p:nvSpPr>
            <p:cNvPr id="39" name="TextBox 108"/>
            <p:cNvSpPr txBox="1"/>
            <p:nvPr/>
          </p:nvSpPr>
          <p:spPr>
            <a:xfrm>
              <a:off x="2670453" y="3112439"/>
              <a:ext cx="1380396" cy="3146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<a:solidFill>
                    <a:srgbClr val="404040"/>
                  </a:solidFill>
                  <a:latin typeface="나눔스퀘어OTF ExtraBold"/>
                  <a:ea typeface="나눔스퀘어OTF ExtraBold"/>
                  <a:cs typeface="KoPubWorld돋움체_Pro Medium"/>
                </a:rPr>
                <a:t>생활습관 개선</a:t>
              </a: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나눔스퀘어OTF ExtraBold"/>
                <a:ea typeface="나눔스퀘어OTF ExtraBold"/>
                <a:cs typeface="KoPubWorld돋움체_Pro Medium"/>
              </a:endParaRPr>
            </a:p>
          </p:txBody>
        </p:sp>
      </p:grpSp>
      <p:grpSp>
        <p:nvGrpSpPr>
          <p:cNvPr id="40" name="그룹 111"/>
          <p:cNvGrpSpPr/>
          <p:nvPr/>
        </p:nvGrpSpPr>
        <p:grpSpPr>
          <a:xfrm rot="0">
            <a:off x="8843615" y="3065279"/>
            <a:ext cx="2969923" cy="2968022"/>
            <a:chOff x="2454899" y="2729947"/>
            <a:chExt cx="2969923" cy="2968022"/>
          </a:xfrm>
        </p:grpSpPr>
        <p:sp>
          <p:nvSpPr>
            <p:cNvPr id="41" name="사각형: 잘린 한쪽 모서리 112"/>
            <p:cNvSpPr/>
            <p:nvPr/>
          </p:nvSpPr>
          <p:spPr>
            <a:xfrm flipV="1">
              <a:off x="2454899" y="2729947"/>
              <a:ext cx="2904029" cy="2968022"/>
            </a:xfrm>
            <a:prstGeom prst="snip1Rect">
              <a:avLst>
                <a:gd name="adj" fmla="val 27336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f2f2f2">
                  <a:alpha val="100000"/>
                </a:srgbClr>
              </a:solidFill>
              <a:prstDash val="solid"/>
              <a:miter/>
            </a:ln>
            <a:effectLst>
              <a:outerShdw blurRad="38100" dist="38100" dir="2700000" algn="tl" rotWithShape="0">
                <a:srgbClr val="000000">
                  <a:alpha val="29410"/>
                </a:srgbClr>
              </a:outerShdw>
            </a:effectLst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2" name="화살표: 갈매기형 수장 117"/>
            <p:cNvSpPr/>
            <p:nvPr/>
          </p:nvSpPr>
          <p:spPr>
            <a:xfrm>
              <a:off x="2852860" y="5245188"/>
              <a:ext cx="59890" cy="85107"/>
            </a:xfrm>
            <a:prstGeom prst="chevron">
              <a:avLst>
                <a:gd name="adj" fmla="val 145714"/>
              </a:avLst>
            </a:prstGeom>
            <a:solidFill>
              <a:srgbClr val="3f5058">
                <a:alpha val="100000"/>
              </a:srgbClr>
            </a:solidFill>
            <a:ln w="19050" cap="flat" cmpd="sng" algn="ctr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3" name="TextBox 114"/>
            <p:cNvSpPr txBox="1"/>
            <p:nvPr/>
          </p:nvSpPr>
          <p:spPr>
            <a:xfrm>
              <a:off x="2523822" y="3741341"/>
              <a:ext cx="2901000" cy="8458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정기적인 혈압 모니터링을 통해 고혈압 환자에게</a:t>
              </a:r>
  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발생할 수 있는 합병증과 같은 급성상황 발생감소</a:t>
              </a:r>
  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이를통해 장기적으로 의료 비용 절감 및 </a:t>
              </a:r>
              <a:b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</a:br>
              <a: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의료 자원 효율성 증대</a:t>
              </a:r>
  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endParaRPr>
            </a:p>
          </p:txBody>
        </p:sp>
        <p:sp>
          <p:nvSpPr>
            <p:cNvPr id="44" name="TextBox 115"/>
            <p:cNvSpPr txBox="1"/>
            <p:nvPr/>
          </p:nvSpPr>
          <p:spPr>
            <a:xfrm>
              <a:off x="2670456" y="3112439"/>
              <a:ext cx="2157466" cy="3146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<a:solidFill>
                    <a:srgbClr val="404040"/>
                  </a:solidFill>
                  <a:latin typeface="나눔스퀘어OTF ExtraBold"/>
                  <a:ea typeface="나눔스퀘어OTF ExtraBold"/>
                  <a:cs typeface="KoPubWorld돋움체_Pro Medium"/>
                </a:rPr>
                <a:t>의료자원의 효율적 사용</a:t>
              </a: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나눔스퀘어OTF ExtraBold"/>
                <a:ea typeface="나눔스퀘어OTF ExtraBold"/>
                <a:cs typeface="KoPubWorld돋움체_Pro Medium"/>
              </a:endParaRPr>
            </a:p>
          </p:txBody>
        </p:sp>
      </p:grpSp>
      <p:sp>
        <p:nvSpPr>
          <p:cNvPr id="45" name="TextBox 29"/>
          <p:cNvSpPr txBox="1"/>
          <p:nvPr/>
        </p:nvSpPr>
        <p:spPr>
          <a:xfrm>
            <a:off x="2454894" y="1050751"/>
            <a:ext cx="7961646" cy="947594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고혈압은 '침묵의 살인자'로 불리는 만큼 조기 진단과 관리가 매우 중요한 질환임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.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595959"/>
              </a:solidFill>
              <a:latin typeface="나눔스퀘어OTF"/>
              <a:ea typeface="나눔스퀘어OTF"/>
              <a:cs typeface="KoPubWorld돋움체_Pro Medium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하지만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 대부분 무증상인 경우가 많아 일반인이 확인하기 쉽지 않음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595959"/>
              </a:solidFill>
              <a:latin typeface="나눔스퀘어OTF"/>
              <a:ea typeface="나눔스퀘어OTF"/>
              <a:cs typeface="KoPubWorld돋움체_Pro Medium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595959"/>
              </a:solidFill>
              <a:latin typeface="나눔스퀘어OTF"/>
              <a:ea typeface="나눔스퀘어OTF"/>
              <a:cs typeface="KoPubWorld돋움체_Pro Medium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→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 사용자가 늘 소지하고 다니는 스마트폰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 웨어러블 디바이스의 정보를 이용해 고혈압의 위험도 관리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595959"/>
              </a:solidFill>
              <a:latin typeface="나눔스퀘어OTF"/>
              <a:ea typeface="나눔스퀘어OTF"/>
              <a:cs typeface="KoPubWorld돋움체_Pro Medium"/>
            </a:endParaRPr>
          </a:p>
        </p:txBody>
      </p:sp>
      <p:sp>
        <p:nvSpPr>
          <p:cNvPr id="46" name="TextBox 29"/>
          <p:cNvSpPr txBox="1"/>
          <p:nvPr/>
        </p:nvSpPr>
        <p:spPr>
          <a:xfrm>
            <a:off x="2488230" y="2625286"/>
            <a:ext cx="2430269" cy="29698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199920" lvl="0" indent="-19992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다음과 같은 경험 제공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595959"/>
              </a:solidFill>
              <a:latin typeface="나눔스퀘어OTF"/>
              <a:ea typeface="나눔스퀘어OTF"/>
              <a:cs typeface="KoPubWorld돋움체_Pro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710ADAC-178A-435E-8444-0F1D61FC4F21}"/>
              </a:ext>
            </a:extLst>
          </p:cNvPr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472329" y="522540"/>
            <a:ext cx="1822637" cy="294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  <a:cs typeface="KoPubWorld돋움체_Pro Medium"/>
              </a:rPr>
              <a:t>과제 추진 방법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  <a:cs typeface="KoPubWorld돋움체_Pro Medium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66236E9-C454-4AF8-9FF4-3B1A4B28BF9D}"/>
              </a:ext>
            </a:extLst>
          </p:cNvPr>
          <p:cNvSpPr txBox="1"/>
          <p:nvPr/>
        </p:nvSpPr>
        <p:spPr>
          <a:xfrm>
            <a:off x="9784784" y="6547428"/>
            <a:ext cx="22413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3F5058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KoPubWorld돋움체_Pro Light" panose="00000300000000000000" pitchFamily="50" charset="-127"/>
              </a:rPr>
              <a:t>© 2019. </a:t>
            </a:r>
            <a:r>
              <a:rPr lang="en-US" altLang="ko-KR" sz="800" dirty="0" err="1">
                <a:solidFill>
                  <a:srgbClr val="3F5058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KoPubWorld돋움체_Pro Light" panose="00000300000000000000" pitchFamily="50" charset="-127"/>
              </a:rPr>
              <a:t>firstmoment</a:t>
            </a:r>
            <a:r>
              <a:rPr lang="ko-KR" altLang="en-US" sz="800" dirty="0">
                <a:solidFill>
                  <a:srgbClr val="3F5058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800" dirty="0">
                <a:solidFill>
                  <a:srgbClr val="3F5058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KoPubWorld돋움체_Pro Light" panose="00000300000000000000" pitchFamily="50" charset="-127"/>
              </a:rPr>
              <a:t>Co. all rights reserved.</a:t>
            </a:r>
          </a:p>
        </p:txBody>
      </p:sp>
      <p:sp>
        <p:nvSpPr>
          <p:cNvPr id="94" name="직사각형 26"/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3f5058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95" name="그룹 4"/>
          <p:cNvGrpSpPr/>
          <p:nvPr/>
        </p:nvGrpSpPr>
        <p:grpSpPr>
          <a:xfrm rot="0">
            <a:off x="3810" y="1095874"/>
            <a:ext cx="1840230" cy="1699572"/>
            <a:chOff x="3810" y="1095874"/>
            <a:chExt cx="1840230" cy="1699572"/>
          </a:xfrm>
        </p:grpSpPr>
        <p:sp>
          <p:nvSpPr>
            <p:cNvPr id="96" name="TextBox 21"/>
            <p:cNvSpPr txBox="1"/>
            <p:nvPr/>
          </p:nvSpPr>
          <p:spPr>
            <a:xfrm>
              <a:off x="3810" y="2019204"/>
              <a:ext cx="1840230" cy="2839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OTF Bold"/>
                  <a:ea typeface="나눔스퀘어OTF Bold"/>
                  <a:cs typeface="KoPubWorld돋움체_Pro Medium"/>
                </a:rPr>
                <a:t>과제 내용 및 추진 방법</a:t>
              </a:r>
  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OTF Bold"/>
                <a:ea typeface="나눔스퀘어OTF Bold"/>
                <a:cs typeface="KoPubWorld돋움체_Pro Medium"/>
              </a:endParaRPr>
            </a:p>
          </p:txBody>
        </p:sp>
        <p:sp>
          <p:nvSpPr>
            <p:cNvPr id="97" name="TextBox 20"/>
            <p:cNvSpPr txBox="1"/>
            <p:nvPr/>
          </p:nvSpPr>
          <p:spPr>
            <a:xfrm>
              <a:off x="403860" y="1095874"/>
              <a:ext cx="982980" cy="9024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5400" b="0" i="0" u="none" strike="noStrike" kern="1200" cap="none" spc="0" normalizeH="0" baseline="0" mc:Ignorable="hp" hp:hslEmbossed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나눔스퀘어OTF Bold"/>
                  <a:ea typeface="나눔스퀘어OTF Bold"/>
                  <a:cs typeface="KoPubWorld돋움체_Pro Medium"/>
                </a:rPr>
                <a:t>02</a:t>
              </a:r>
              <a:endParaRPr xmlns:mc="http://schemas.openxmlformats.org/markup-compatibility/2006" xmlns:hp="http://schemas.haansoft.com/office/presentation/8.0" kumimoji="0" lang="en-US" altLang="ko-KR" sz="5400" b="0" i="0" u="none" strike="noStrike" kern="1200" cap="none" spc="0" normalizeH="0" baseline="0" mc:Ignorable="hp" hp:hslEmbossed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OTF Bold"/>
                <a:ea typeface="나눔스퀘어OTF Bold"/>
                <a:cs typeface="KoPubWorld돋움체_Pro Medium"/>
              </a:endParaRPr>
            </a:p>
          </p:txBody>
        </p:sp>
        <p:cxnSp>
          <p:nvCxnSpPr>
            <p:cNvPr id="98" name="직선 연결선 22"/>
            <p:cNvCxnSpPr/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noFill/>
            <a:ln w="38100" cap="flat" cmpd="sng" algn="ctr">
              <a:solidFill>
                <a:srgbClr val="ffffff">
                  <a:alpha val="100000"/>
                </a:srgbClr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cxnSp>
      </p:grpSp>
      <p:pic>
        <p:nvPicPr>
          <p:cNvPr id="9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57963" y="1534553"/>
            <a:ext cx="9324712" cy="412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2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/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481854" y="522540"/>
            <a:ext cx="1822637" cy="294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  <a:cs typeface="KoPubWorld돋움체_Pro Medium"/>
              </a:rPr>
              <a:t>과제 추진 방법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  <a:cs typeface="KoPubWorld돋움체_Pro Medium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784784" y="6547428"/>
            <a:ext cx="2184331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rgbClr val="3f5058"/>
                </a:solidFill>
                <a:latin typeface="나눔스퀘어OTF"/>
                <a:ea typeface="나눔스퀘어OTF"/>
                <a:cs typeface="KoPubWorld돋움체_Pro Light"/>
              </a:rPr>
              <a:t>© 2019. firstmoment</a:t>
            </a:r>
            <a:r>
              <a:rPr lang="ko-KR" altLang="en-US" sz="800">
                <a:solidFill>
                  <a:srgbClr val="3f5058"/>
                </a:solidFill>
                <a:latin typeface="나눔스퀘어OTF"/>
                <a:ea typeface="나눔스퀘어OTF"/>
                <a:cs typeface="KoPubWorld돋움체_Pro Light"/>
              </a:rPr>
              <a:t> </a:t>
            </a:r>
            <a:r>
              <a:rPr lang="en-US" altLang="ko-KR" sz="800">
                <a:solidFill>
                  <a:srgbClr val="3f5058"/>
                </a:solidFill>
                <a:latin typeface="나눔스퀘어OTF"/>
                <a:ea typeface="나눔스퀘어OTF"/>
                <a:cs typeface="KoPubWorld돋움체_Pro Light"/>
              </a:rPr>
              <a:t>Co. all rights reserved.</a:t>
            </a:r>
            <a:endParaRPr lang="en-US" altLang="ko-KR" sz="800">
              <a:solidFill>
                <a:srgbClr val="3f5058"/>
              </a:solidFill>
              <a:latin typeface="나눔스퀘어OTF"/>
              <a:ea typeface="나눔스퀘어OTF"/>
              <a:cs typeface="KoPubWorld돋움체_Pro Light"/>
            </a:endParaRPr>
          </a:p>
        </p:txBody>
      </p:sp>
      <p:sp>
        <p:nvSpPr>
          <p:cNvPr id="94" name="직사각형 26"/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3f5058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95" name="그룹 4"/>
          <p:cNvGrpSpPr/>
          <p:nvPr/>
        </p:nvGrpSpPr>
        <p:grpSpPr>
          <a:xfrm rot="0">
            <a:off x="3810" y="1095874"/>
            <a:ext cx="1840230" cy="1699572"/>
            <a:chOff x="3810" y="1095874"/>
            <a:chExt cx="1840230" cy="1699572"/>
          </a:xfrm>
        </p:grpSpPr>
        <p:sp>
          <p:nvSpPr>
            <p:cNvPr id="96" name="TextBox 21"/>
            <p:cNvSpPr txBox="1"/>
            <p:nvPr/>
          </p:nvSpPr>
          <p:spPr>
            <a:xfrm>
              <a:off x="3810" y="2019204"/>
              <a:ext cx="1840230" cy="2839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OTF Bold"/>
                  <a:ea typeface="나눔스퀘어OTF Bold"/>
                  <a:cs typeface="KoPubWorld돋움체_Pro Medium"/>
                </a:rPr>
                <a:t>과제 내용 및 추진 방법</a:t>
              </a:r>
  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OTF Bold"/>
                <a:ea typeface="나눔스퀘어OTF Bold"/>
                <a:cs typeface="KoPubWorld돋움체_Pro Medium"/>
              </a:endParaRPr>
            </a:p>
          </p:txBody>
        </p:sp>
        <p:sp>
          <p:nvSpPr>
            <p:cNvPr id="97" name="TextBox 20"/>
            <p:cNvSpPr txBox="1"/>
            <p:nvPr/>
          </p:nvSpPr>
          <p:spPr>
            <a:xfrm>
              <a:off x="403860" y="1095874"/>
              <a:ext cx="982980" cy="9024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5400" b="0" i="0" u="none" strike="noStrike" kern="1200" cap="none" spc="0" normalizeH="0" baseline="0" mc:Ignorable="hp" hp:hslEmbossed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나눔스퀘어OTF Bold"/>
                  <a:ea typeface="나눔스퀘어OTF Bold"/>
                  <a:cs typeface="KoPubWorld돋움체_Pro Medium"/>
                </a:rPr>
                <a:t>02</a:t>
              </a:r>
              <a:endParaRPr xmlns:mc="http://schemas.openxmlformats.org/markup-compatibility/2006" xmlns:hp="http://schemas.haansoft.com/office/presentation/8.0" kumimoji="0" lang="en-US" altLang="ko-KR" sz="5400" b="0" i="0" u="none" strike="noStrike" kern="1200" cap="none" spc="0" normalizeH="0" baseline="0" mc:Ignorable="hp" hp:hslEmbossed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OTF Bold"/>
                <a:ea typeface="나눔스퀘어OTF Bold"/>
                <a:cs typeface="KoPubWorld돋움체_Pro Medium"/>
              </a:endParaRPr>
            </a:p>
          </p:txBody>
        </p:sp>
        <p:cxnSp>
          <p:nvCxnSpPr>
            <p:cNvPr id="98" name="직선 연결선 22"/>
            <p:cNvCxnSpPr/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noFill/>
            <a:ln w="38100" cap="flat" cmpd="sng" algn="ctr">
              <a:solidFill>
                <a:srgbClr val="ffffff">
                  <a:alpha val="100000"/>
                </a:srgbClr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cxnSp>
      </p:grpSp>
      <p:sp>
        <p:nvSpPr>
          <p:cNvPr id="100" name="TextBox 33"/>
          <p:cNvSpPr txBox="1"/>
          <p:nvPr/>
        </p:nvSpPr>
        <p:spPr>
          <a:xfrm>
            <a:off x="2454890" y="1050751"/>
            <a:ext cx="7047250" cy="29036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AI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모델을 활용할경우 분석 및 처리에 시간이 소요될 수 있음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 이러한 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‘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로딩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’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에 대한 대책이 필요함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595959"/>
              </a:solidFill>
              <a:latin typeface="나눔스퀘어OTF"/>
              <a:ea typeface="나눔스퀘어OTF"/>
              <a:cs typeface="KoPubWorld돋움체_Pro Medium"/>
            </a:endParaRPr>
          </a:p>
        </p:txBody>
      </p:sp>
      <p:grpSp>
        <p:nvGrpSpPr>
          <p:cNvPr id="101" name="그룹 7"/>
          <p:cNvGrpSpPr/>
          <p:nvPr/>
        </p:nvGrpSpPr>
        <p:grpSpPr>
          <a:xfrm rot="0">
            <a:off x="2454899" y="2312804"/>
            <a:ext cx="2904029" cy="2968022"/>
            <a:chOff x="2454899" y="2729947"/>
            <a:chExt cx="2904029" cy="2968022"/>
          </a:xfrm>
        </p:grpSpPr>
        <p:sp>
          <p:nvSpPr>
            <p:cNvPr id="102" name="사각형: 잘린 한쪽 모서리 53"/>
            <p:cNvSpPr/>
            <p:nvPr/>
          </p:nvSpPr>
          <p:spPr>
            <a:xfrm flipV="1">
              <a:off x="2454899" y="2729947"/>
              <a:ext cx="2904029" cy="2968022"/>
            </a:xfrm>
            <a:prstGeom prst="snip1Rect">
              <a:avLst>
                <a:gd name="adj" fmla="val 27336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f2f2f2">
                  <a:alpha val="100000"/>
                </a:srgbClr>
              </a:solidFill>
              <a:prstDash val="solid"/>
              <a:miter/>
            </a:ln>
            <a:effectLst>
              <a:outerShdw blurRad="38100" dist="38100" dir="2700000" algn="tl" rotWithShape="0">
                <a:srgbClr val="000000">
                  <a:alpha val="29800"/>
                </a:srgbClr>
              </a:outerShdw>
            </a:effectLst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03" name="화살표: 갈매기형 수장 58"/>
            <p:cNvSpPr/>
            <p:nvPr/>
          </p:nvSpPr>
          <p:spPr>
            <a:xfrm>
              <a:off x="2852860" y="5245188"/>
              <a:ext cx="59890" cy="85107"/>
            </a:xfrm>
            <a:prstGeom prst="chevron">
              <a:avLst>
                <a:gd name="adj" fmla="val 145714"/>
              </a:avLst>
            </a:prstGeom>
            <a:solidFill>
              <a:srgbClr val="3f5058">
                <a:alpha val="100000"/>
              </a:srgbClr>
            </a:solidFill>
            <a:ln w="19050" cap="flat" cmpd="sng" algn="ctr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04" name="TextBox 65"/>
            <p:cNvSpPr txBox="1"/>
            <p:nvPr/>
          </p:nvSpPr>
          <p:spPr>
            <a:xfrm>
              <a:off x="2526868" y="3741342"/>
              <a:ext cx="2803322" cy="13030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사용자가 요청할때마다 백엔드로 처리하는것이 </a:t>
              </a:r>
              <a:b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</a:br>
              <a: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아닌</a:t>
              </a:r>
              <a:r>
  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,</a:t>
              </a:r>
              <a: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 백그라운드에서 동작해 일정 주기로</a:t>
              </a:r>
              <a:b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</a:br>
              <a: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백엔드로 센서 정보전달</a:t>
              </a:r>
              <a:r>
  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,</a:t>
              </a:r>
              <a: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 백엔드는</a:t>
              </a:r>
              <a:r>
  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 DB</a:t>
              </a:r>
              <a: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에 </a:t>
              </a:r>
              <a:b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</a:br>
              <a: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결과값을 저장해두었다 사용자가 접속시 반환</a:t>
              </a:r>
              <a:r>
  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.</a:t>
              </a:r>
              <a:b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</a:br>
              <a:b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</a:br>
              <a: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하지만</a:t>
              </a:r>
              <a:r>
  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,</a:t>
              </a:r>
              <a: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 최근 보안상의 문제로 안드로이드</a:t>
              </a:r>
              <a:b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</a:br>
              <a: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백그라운드 서비스에 제한이 있는것으로 보임</a:t>
              </a:r>
              <a:r>
  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.</a:t>
              </a:r>
              <a: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 </a:t>
              </a:r>
              <a:b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</a:br>
              <a: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좀더 정보 수집이 필요</a:t>
              </a:r>
              <a:r>
  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.</a:t>
              </a:r>
  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endParaRPr>
            </a:p>
          </p:txBody>
        </p:sp>
        <p:sp>
          <p:nvSpPr>
            <p:cNvPr id="105" name="TextBox 68"/>
            <p:cNvSpPr txBox="1"/>
            <p:nvPr/>
          </p:nvSpPr>
          <p:spPr>
            <a:xfrm>
              <a:off x="2670453" y="3112439"/>
              <a:ext cx="1554837" cy="3146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<a:solidFill>
                    <a:srgbClr val="404040"/>
                  </a:solidFill>
                  <a:latin typeface="나눔스퀘어OTF ExtraBold"/>
                  <a:ea typeface="나눔스퀘어OTF ExtraBold"/>
                  <a:cs typeface="KoPubWorld돋움체_Pro Medium"/>
                </a:rPr>
                <a:t>백그라운드 처리</a:t>
              </a: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나눔스퀘어OTF ExtraBold"/>
                <a:ea typeface="나눔스퀘어OTF ExtraBold"/>
                <a:cs typeface="KoPubWorld돋움체_Pro Medium"/>
              </a:endParaRPr>
            </a:p>
          </p:txBody>
        </p:sp>
      </p:grpSp>
      <p:grpSp>
        <p:nvGrpSpPr>
          <p:cNvPr id="106" name="그룹 104"/>
          <p:cNvGrpSpPr/>
          <p:nvPr/>
        </p:nvGrpSpPr>
        <p:grpSpPr>
          <a:xfrm rot="0">
            <a:off x="5667815" y="2312804"/>
            <a:ext cx="2938975" cy="2968022"/>
            <a:chOff x="2454899" y="2729947"/>
            <a:chExt cx="2938975" cy="2968022"/>
          </a:xfrm>
        </p:grpSpPr>
        <p:sp>
          <p:nvSpPr>
            <p:cNvPr id="107" name="사각형: 잘린 한쪽 모서리 105"/>
            <p:cNvSpPr/>
            <p:nvPr/>
          </p:nvSpPr>
          <p:spPr>
            <a:xfrm flipV="1">
              <a:off x="2454899" y="2729947"/>
              <a:ext cx="2904029" cy="2968022"/>
            </a:xfrm>
            <a:prstGeom prst="snip1Rect">
              <a:avLst>
                <a:gd name="adj" fmla="val 27336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f2f2f2">
                  <a:alpha val="100000"/>
                </a:srgbClr>
              </a:solidFill>
              <a:prstDash val="solid"/>
              <a:miter/>
            </a:ln>
            <a:effectLst>
              <a:outerShdw blurRad="38100" dist="38100" dir="2700000" algn="tl" rotWithShape="0">
                <a:srgbClr val="000000">
                  <a:alpha val="29800"/>
                </a:srgbClr>
              </a:outerShdw>
            </a:effectLst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08" name="화살표: 갈매기형 수장 110"/>
            <p:cNvSpPr/>
            <p:nvPr/>
          </p:nvSpPr>
          <p:spPr>
            <a:xfrm>
              <a:off x="2852860" y="5245188"/>
              <a:ext cx="59890" cy="85107"/>
            </a:xfrm>
            <a:prstGeom prst="chevron">
              <a:avLst>
                <a:gd name="adj" fmla="val 145714"/>
              </a:avLst>
            </a:prstGeom>
            <a:solidFill>
              <a:srgbClr val="3f5058">
                <a:alpha val="100000"/>
              </a:srgbClr>
            </a:solidFill>
            <a:ln w="19050" cap="flat" cmpd="sng" algn="ctr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09" name="TextBox 107"/>
            <p:cNvSpPr txBox="1"/>
            <p:nvPr/>
          </p:nvSpPr>
          <p:spPr>
            <a:xfrm>
              <a:off x="2650824" y="3741341"/>
              <a:ext cx="2743050" cy="8458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로딩중 단순한 로딩창을 보여주는것이 아닌</a:t>
              </a:r>
              <a:r>
  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,</a:t>
              </a:r>
  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각종 건강조언</a:t>
              </a:r>
              <a:r>
  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,</a:t>
              </a:r>
              <a: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 건강 상태등을 보여주어</a:t>
              </a:r>
  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지루함 해소</a:t>
              </a:r>
              <a:b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</a:br>
              <a:b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</a:br>
              <a: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하지만 매번 로딩이 발생한다면 효과가 떨어짐</a:t>
              </a:r>
  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endParaRPr>
            </a:p>
          </p:txBody>
        </p:sp>
        <p:sp>
          <p:nvSpPr>
            <p:cNvPr id="110" name="TextBox 108"/>
            <p:cNvSpPr txBox="1"/>
            <p:nvPr/>
          </p:nvSpPr>
          <p:spPr>
            <a:xfrm>
              <a:off x="2670453" y="3112439"/>
              <a:ext cx="1342296" cy="3146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404040"/>
                  </a:solidFill>
                  <a:latin typeface="나눔스퀘어OTF ExtraBold"/>
                  <a:ea typeface="나눔스퀘어OTF ExtraBold"/>
                  <a:cs typeface="KoPubWorld돋움체_Pro Medium"/>
                </a:rPr>
                <a:t>UI-UX</a:t>
              </a:r>
              <a:r>
  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<a:solidFill>
                    <a:srgbClr val="404040"/>
                  </a:solidFill>
                  <a:latin typeface="나눔스퀘어OTF ExtraBold"/>
                  <a:ea typeface="나눔스퀘어OTF ExtraBold"/>
                  <a:cs typeface="KoPubWorld돋움체_Pro Medium"/>
                </a:rPr>
                <a:t>적 해결</a:t>
              </a: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나눔스퀘어OTF ExtraBold"/>
                <a:ea typeface="나눔스퀘어OTF ExtraBold"/>
                <a:cs typeface="KoPubWorld돋움체_Pro Medium"/>
              </a:endParaRPr>
            </a:p>
          </p:txBody>
        </p:sp>
      </p:grpSp>
      <p:grpSp>
        <p:nvGrpSpPr>
          <p:cNvPr id="111" name="그룹 111"/>
          <p:cNvGrpSpPr/>
          <p:nvPr/>
        </p:nvGrpSpPr>
        <p:grpSpPr>
          <a:xfrm rot="0">
            <a:off x="8843616" y="2312804"/>
            <a:ext cx="3011199" cy="2968022"/>
            <a:chOff x="2454899" y="2729947"/>
            <a:chExt cx="3011199" cy="2968022"/>
          </a:xfrm>
        </p:grpSpPr>
        <p:sp>
          <p:nvSpPr>
            <p:cNvPr id="112" name="사각형: 잘린 한쪽 모서리 112"/>
            <p:cNvSpPr/>
            <p:nvPr/>
          </p:nvSpPr>
          <p:spPr>
            <a:xfrm flipV="1">
              <a:off x="2454899" y="2729947"/>
              <a:ext cx="2904029" cy="2968022"/>
            </a:xfrm>
            <a:prstGeom prst="snip1Rect">
              <a:avLst>
                <a:gd name="adj" fmla="val 27336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f2f2f2">
                  <a:alpha val="100000"/>
                </a:srgbClr>
              </a:solidFill>
              <a:prstDash val="solid"/>
              <a:miter/>
            </a:ln>
            <a:effectLst>
              <a:outerShdw blurRad="38100" dist="38100" dir="2700000" algn="tl" rotWithShape="0">
                <a:srgbClr val="000000">
                  <a:alpha val="29800"/>
                </a:srgbClr>
              </a:outerShdw>
            </a:effectLst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13" name="화살표: 갈매기형 수장 117"/>
            <p:cNvSpPr/>
            <p:nvPr/>
          </p:nvSpPr>
          <p:spPr>
            <a:xfrm>
              <a:off x="2852860" y="5245188"/>
              <a:ext cx="59890" cy="85107"/>
            </a:xfrm>
            <a:prstGeom prst="chevron">
              <a:avLst>
                <a:gd name="adj" fmla="val 145714"/>
              </a:avLst>
            </a:prstGeom>
            <a:solidFill>
              <a:srgbClr val="3f5058">
                <a:alpha val="100000"/>
              </a:srgbClr>
            </a:solidFill>
            <a:ln w="19050" cap="flat" cmpd="sng" algn="ctr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14" name="TextBox 114"/>
            <p:cNvSpPr txBox="1"/>
            <p:nvPr/>
          </p:nvSpPr>
          <p:spPr>
            <a:xfrm>
              <a:off x="2650823" y="3741341"/>
              <a:ext cx="2815275" cy="8458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AI</a:t>
              </a:r>
              <a: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 모델 최적화</a:t>
              </a:r>
              <a:r>
  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,</a:t>
              </a:r>
              <a: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 백엔드 병렬처리</a:t>
              </a:r>
              <a:r>
  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,</a:t>
              </a:r>
              <a: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 비동기처리등</a:t>
              </a:r>
  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소요시간을 최대한 줄임</a:t>
              </a:r>
  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백그라운드 처리 </a:t>
              </a:r>
              <a:r>
  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/</a:t>
              </a:r>
              <a: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UI-UX</a:t>
              </a:r>
              <a:r>
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<a:solidFill>
                    <a:srgbClr val="595959"/>
                  </a:solidFill>
                  <a:latin typeface="나눔스퀘어OTF"/>
                  <a:ea typeface="나눔스퀘어OTF"/>
                  <a:cs typeface="KoPubWorld돋움체_Pro Medium"/>
                </a:rPr>
                <a:t>적 해결에 포함됨</a:t>
              </a:r>
  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endParaRPr>
            </a:p>
          </p:txBody>
        </p:sp>
        <p:sp>
          <p:nvSpPr>
            <p:cNvPr id="115" name="TextBox 115"/>
            <p:cNvSpPr txBox="1"/>
            <p:nvPr/>
          </p:nvSpPr>
          <p:spPr>
            <a:xfrm>
              <a:off x="2670455" y="3112439"/>
              <a:ext cx="766818" cy="3146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<a:solidFill>
                    <a:srgbClr val="404040"/>
                  </a:solidFill>
                  <a:latin typeface="나눔스퀘어OTF ExtraBold"/>
                  <a:ea typeface="나눔스퀘어OTF ExtraBold"/>
                  <a:cs typeface="KoPubWorld돋움체_Pro Medium"/>
                </a:rPr>
                <a:t>최적화</a:t>
              </a: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나눔스퀘어OTF ExtraBold"/>
                <a:ea typeface="나눔스퀘어OTF ExtraBold"/>
                <a:cs typeface="KoPubWorld돋움체_Pro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8009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/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481854" y="522540"/>
            <a:ext cx="1822637" cy="294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  <a:cs typeface="KoPubWorld돋움체_Pro Medium"/>
              </a:rPr>
              <a:t>과제 추진 일정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  <a:cs typeface="KoPubWorld돋움체_Pro Medium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784784" y="6547428"/>
            <a:ext cx="2184331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rgbClr val="3f5058"/>
                </a:solidFill>
                <a:latin typeface="나눔스퀘어OTF"/>
                <a:ea typeface="나눔스퀘어OTF"/>
                <a:cs typeface="KoPubWorld돋움체_Pro Light"/>
              </a:rPr>
              <a:t>© 2019. firstmoment</a:t>
            </a:r>
            <a:r>
              <a:rPr lang="ko-KR" altLang="en-US" sz="800">
                <a:solidFill>
                  <a:srgbClr val="3f5058"/>
                </a:solidFill>
                <a:latin typeface="나눔스퀘어OTF"/>
                <a:ea typeface="나눔스퀘어OTF"/>
                <a:cs typeface="KoPubWorld돋움체_Pro Light"/>
              </a:rPr>
              <a:t> </a:t>
            </a:r>
            <a:r>
              <a:rPr lang="en-US" altLang="ko-KR" sz="800">
                <a:solidFill>
                  <a:srgbClr val="3f5058"/>
                </a:solidFill>
                <a:latin typeface="나눔스퀘어OTF"/>
                <a:ea typeface="나눔스퀘어OTF"/>
                <a:cs typeface="KoPubWorld돋움체_Pro Light"/>
              </a:rPr>
              <a:t>Co. all rights reserved.</a:t>
            </a:r>
            <a:endParaRPr lang="en-US" altLang="ko-KR" sz="800">
              <a:solidFill>
                <a:srgbClr val="3f5058"/>
              </a:solidFill>
              <a:latin typeface="나눔스퀘어OTF"/>
              <a:ea typeface="나눔스퀘어OTF"/>
              <a:cs typeface="KoPubWorld돋움체_Pro Light"/>
            </a:endParaRPr>
          </a:p>
        </p:txBody>
      </p:sp>
      <p:sp>
        <p:nvSpPr>
          <p:cNvPr id="94" name="직사각형 26"/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3f5058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95" name="그룹 4"/>
          <p:cNvGrpSpPr/>
          <p:nvPr/>
        </p:nvGrpSpPr>
        <p:grpSpPr>
          <a:xfrm rot="0">
            <a:off x="318135" y="1095874"/>
            <a:ext cx="1268730" cy="1699572"/>
            <a:chOff x="318135" y="1095874"/>
            <a:chExt cx="1268730" cy="1699572"/>
          </a:xfrm>
        </p:grpSpPr>
        <p:sp>
          <p:nvSpPr>
            <p:cNvPr id="96" name="TextBox 21"/>
            <p:cNvSpPr txBox="1"/>
            <p:nvPr/>
          </p:nvSpPr>
          <p:spPr>
            <a:xfrm>
              <a:off x="318135" y="2019204"/>
              <a:ext cx="1268730" cy="2839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OTF Bold"/>
                  <a:ea typeface="나눔스퀘어OTF Bold"/>
                  <a:cs typeface="KoPubWorld돋움체_Pro Medium"/>
                </a:rPr>
                <a:t>과제 추진 일정</a:t>
              </a:r>
  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OTF Bold"/>
                <a:ea typeface="나눔스퀘어OTF Bold"/>
                <a:cs typeface="KoPubWorld돋움체_Pro Medium"/>
              </a:endParaRPr>
            </a:p>
          </p:txBody>
        </p:sp>
        <p:sp>
          <p:nvSpPr>
            <p:cNvPr id="97" name="TextBox 20"/>
            <p:cNvSpPr txBox="1"/>
            <p:nvPr/>
          </p:nvSpPr>
          <p:spPr>
            <a:xfrm>
              <a:off x="403860" y="1095874"/>
              <a:ext cx="982980" cy="9024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5400" b="0" i="0" u="none" strike="noStrike" kern="1200" cap="none" spc="0" normalizeH="0" baseline="0" mc:Ignorable="hp" hp:hslEmbossed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나눔스퀘어OTF Bold"/>
                  <a:ea typeface="나눔스퀘어OTF Bold"/>
                  <a:cs typeface="KoPubWorld돋움체_Pro Medium"/>
                </a:rPr>
                <a:t>03</a:t>
              </a:r>
              <a:endParaRPr xmlns:mc="http://schemas.openxmlformats.org/markup-compatibility/2006" xmlns:hp="http://schemas.haansoft.com/office/presentation/8.0" kumimoji="0" lang="en-US" altLang="ko-KR" sz="5400" b="0" i="0" u="none" strike="noStrike" kern="1200" cap="none" spc="0" normalizeH="0" baseline="0" mc:Ignorable="hp" hp:hslEmbossed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OTF Bold"/>
                <a:ea typeface="나눔스퀘어OTF Bold"/>
                <a:cs typeface="KoPubWorld돋움체_Pro Medium"/>
              </a:endParaRPr>
            </a:p>
          </p:txBody>
        </p:sp>
        <p:cxnSp>
          <p:nvCxnSpPr>
            <p:cNvPr id="98" name="직선 연결선 22"/>
            <p:cNvCxnSpPr/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noFill/>
            <a:ln w="38100" cap="flat" cmpd="sng" algn="ctr">
              <a:solidFill>
                <a:srgbClr val="ffffff">
                  <a:alpha val="100000"/>
                </a:srgbClr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cxnSp>
      </p:grpSp>
      <p:pic>
        <p:nvPicPr>
          <p:cNvPr id="1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49205" y="953934"/>
            <a:ext cx="4855835" cy="5829758"/>
          </a:xfrm>
          <a:prstGeom prst="rect">
            <a:avLst/>
          </a:prstGeom>
        </p:spPr>
      </p:pic>
      <p:sp>
        <p:nvSpPr>
          <p:cNvPr id="118" name="TextBox 33"/>
          <p:cNvSpPr txBox="1"/>
          <p:nvPr/>
        </p:nvSpPr>
        <p:spPr>
          <a:xfrm>
            <a:off x="8065494" y="1540048"/>
            <a:ext cx="3092690" cy="77692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14200" indent="-2142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나눔스퀘어OTF"/>
                <a:ea typeface="나눔스퀘어OTF"/>
                <a:cs typeface="KoPubWorld돋움체_Pro Medium"/>
              </a:rPr>
              <a:t>AI 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나눔스퀘어OTF"/>
                <a:ea typeface="나눔스퀘어OTF"/>
                <a:cs typeface="KoPubWorld돋움체_Pro Medium"/>
              </a:rPr>
              <a:t> 김혁민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나눔스퀘어OTF"/>
                <a:ea typeface="나눔스퀘어OTF"/>
                <a:cs typeface="KoPubWorld돋움체_Pro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나눔스퀘어OTF"/>
                <a:ea typeface="나눔스퀘어OTF"/>
                <a:cs typeface="KoPubWorld돋움체_Pro Medium"/>
              </a:rPr>
              <a:t> 안성진 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chemeClr val="tx1"/>
              </a:solidFill>
              <a:latin typeface="나눔스퀘어OTF"/>
              <a:ea typeface="나눔스퀘어OTF"/>
              <a:cs typeface="KoPubWorld돋움체_Pro Medium"/>
            </a:endParaRPr>
          </a:p>
          <a:p>
            <a:pPr marL="214200" indent="-2142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나눔스퀘어OTF"/>
                <a:ea typeface="나눔스퀘어OTF"/>
                <a:cs typeface="KoPubWorld돋움체_Pro Medium"/>
              </a:rPr>
              <a:t>Android - 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나눔스퀘어OTF"/>
                <a:ea typeface="나눔스퀘어OTF"/>
                <a:cs typeface="KoPubWorld돋움체_Pro Medium"/>
              </a:rPr>
              <a:t>정지후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나눔스퀘어OTF"/>
                <a:ea typeface="나눔스퀘어OTF"/>
                <a:cs typeface="KoPubWorld돋움체_Pro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나눔스퀘어OTF"/>
                <a:ea typeface="나눔스퀘어OTF"/>
                <a:cs typeface="KoPubWorld돋움체_Pro Medium"/>
              </a:rPr>
              <a:t> 최혜성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chemeClr val="tx1"/>
              </a:solidFill>
              <a:latin typeface="나눔스퀘어OTF"/>
              <a:ea typeface="나눔스퀘어OTF"/>
              <a:cs typeface="KoPubWorld돋움체_Pro Medium"/>
            </a:endParaRPr>
          </a:p>
          <a:p>
            <a:pPr marL="214200" indent="-2142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나눔스퀘어OTF"/>
                <a:ea typeface="나눔스퀘어OTF"/>
                <a:cs typeface="KoPubWorld돋움체_Pro Medium"/>
              </a:rPr>
              <a:t>Back-End - 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나눔스퀘어OTF"/>
                <a:ea typeface="나눔스퀘어OTF"/>
                <a:cs typeface="KoPubWorld돋움체_Pro Medium"/>
              </a:rPr>
              <a:t>전민재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chemeClr val="tx1"/>
              </a:solidFill>
              <a:latin typeface="나눔스퀘어OTF"/>
              <a:ea typeface="나눔스퀘어OTF"/>
              <a:cs typeface="KoPubWorld돋움체_Pro Medium"/>
            </a:endParaRPr>
          </a:p>
        </p:txBody>
      </p:sp>
      <p:sp>
        <p:nvSpPr>
          <p:cNvPr id="119" name="TextBox 33"/>
          <p:cNvSpPr txBox="1"/>
          <p:nvPr/>
        </p:nvSpPr>
        <p:spPr>
          <a:xfrm>
            <a:off x="7774264" y="1137910"/>
            <a:ext cx="3092690" cy="31829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14200" indent="-2142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"/>
                <a:ea typeface="나눔스퀘어OTF"/>
                <a:cs typeface="KoPubWorld돋움체_Pro Medium"/>
              </a:rPr>
              <a:t>Part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000000"/>
              </a:solidFill>
              <a:latin typeface="나눔스퀘어OTF"/>
              <a:ea typeface="나눔스퀘어OTF"/>
              <a:cs typeface="KoPubWorld돋움체_Pro Medium"/>
            </a:endParaRPr>
          </a:p>
        </p:txBody>
      </p:sp>
      <p:sp>
        <p:nvSpPr>
          <p:cNvPr id="120" name="TextBox 33"/>
          <p:cNvSpPr txBox="1"/>
          <p:nvPr/>
        </p:nvSpPr>
        <p:spPr>
          <a:xfrm>
            <a:off x="7789661" y="2549437"/>
            <a:ext cx="3092690" cy="31829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14200" indent="-2142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"/>
                <a:ea typeface="나눔스퀘어OTF"/>
                <a:cs typeface="KoPubWorld돋움체_Pro Medium"/>
              </a:rPr>
              <a:t>Meeting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000000"/>
              </a:solidFill>
              <a:latin typeface="나눔스퀘어OTF"/>
              <a:ea typeface="나눔스퀘어OTF"/>
              <a:cs typeface="KoPubWorld돋움체_Pro Medium"/>
            </a:endParaRPr>
          </a:p>
        </p:txBody>
      </p:sp>
      <p:sp>
        <p:nvSpPr>
          <p:cNvPr id="121" name="TextBox 33"/>
          <p:cNvSpPr txBox="1"/>
          <p:nvPr/>
        </p:nvSpPr>
        <p:spPr>
          <a:xfrm>
            <a:off x="8126558" y="2971147"/>
            <a:ext cx="3732040" cy="31307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14200" indent="-2142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"/>
                <a:ea typeface="나눔스퀘어OTF"/>
                <a:cs typeface="KoPubWorld돋움체_Pro Medium"/>
              </a:rPr>
              <a:t>Slack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"/>
                <a:ea typeface="나눔스퀘어OTF"/>
                <a:cs typeface="KoPubWorld돋움체_Pro Medium"/>
              </a:rPr>
              <a:t> 사용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"/>
                <a:ea typeface="나눔스퀘어OTF"/>
                <a:cs typeface="KoPubWorld돋움체_Pro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"/>
                <a:ea typeface="나눔스퀘어OTF"/>
                <a:cs typeface="KoPubWorld돋움체_Pro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"/>
                <a:ea typeface="나눔스퀘어OTF"/>
                <a:cs typeface="KoPubWorld돋움체_Pro Medium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OTF"/>
                <a:ea typeface="나눔스퀘어OTF"/>
                <a:cs typeface="KoPubWorld돋움체_Pro Medium"/>
              </a:rPr>
              <a:t>주에 한번씩 온라인 미팅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000000"/>
              </a:solidFill>
              <a:latin typeface="나눔스퀘어OTF"/>
              <a:ea typeface="나눔스퀘어OTF"/>
              <a:cs typeface="KoPubWorld돋움체_Pro Medium"/>
            </a:endParaRPr>
          </a:p>
        </p:txBody>
      </p:sp>
    </p:spTree>
    <p:extLst>
      <p:ext uri="{BB962C8B-B14F-4D97-AF65-F5344CB8AC3E}">
        <p14:creationId xmlns:p14="http://schemas.microsoft.com/office/powerpoint/2010/main" val="44147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/>
          <p:cNvSpPr/>
          <p:nvPr/>
        </p:nvSpPr>
        <p:spPr>
          <a:xfrm>
            <a:off x="2323100" y="430208"/>
            <a:ext cx="2138354" cy="49244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415179" y="522540"/>
            <a:ext cx="2011832" cy="294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/>
                <a:ea typeface="나눔스퀘어OTF Bold"/>
                <a:cs typeface="KoPubWorld돋움체_Pro Medium"/>
              </a:rPr>
              <a:t>기대효과 및 활용방안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OTF Bold"/>
              <a:ea typeface="나눔스퀘어OTF Bold"/>
              <a:cs typeface="KoPubWorld돋움체_Pro Medium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784784" y="6547428"/>
            <a:ext cx="2184331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rgbClr val="3f5058"/>
                </a:solidFill>
                <a:latin typeface="나눔스퀘어OTF"/>
                <a:ea typeface="나눔스퀘어OTF"/>
                <a:cs typeface="KoPubWorld돋움체_Pro Light"/>
              </a:rPr>
              <a:t>© 2019. firstmoment</a:t>
            </a:r>
            <a:r>
              <a:rPr lang="ko-KR" altLang="en-US" sz="800">
                <a:solidFill>
                  <a:srgbClr val="3f5058"/>
                </a:solidFill>
                <a:latin typeface="나눔스퀘어OTF"/>
                <a:ea typeface="나눔스퀘어OTF"/>
                <a:cs typeface="KoPubWorld돋움체_Pro Light"/>
              </a:rPr>
              <a:t> </a:t>
            </a:r>
            <a:r>
              <a:rPr lang="en-US" altLang="ko-KR" sz="800">
                <a:solidFill>
                  <a:srgbClr val="3f5058"/>
                </a:solidFill>
                <a:latin typeface="나눔스퀘어OTF"/>
                <a:ea typeface="나눔스퀘어OTF"/>
                <a:cs typeface="KoPubWorld돋움체_Pro Light"/>
              </a:rPr>
              <a:t>Co. all rights reserved.</a:t>
            </a:r>
            <a:endParaRPr lang="en-US" altLang="ko-KR" sz="800">
              <a:solidFill>
                <a:srgbClr val="3f5058"/>
              </a:solidFill>
              <a:latin typeface="나눔스퀘어OTF"/>
              <a:ea typeface="나눔스퀘어OTF"/>
              <a:cs typeface="KoPubWorld돋움체_Pro Light"/>
            </a:endParaRPr>
          </a:p>
        </p:txBody>
      </p:sp>
      <p:sp>
        <p:nvSpPr>
          <p:cNvPr id="94" name="직사각형 26"/>
          <p:cNvSpPr/>
          <p:nvPr/>
        </p:nvSpPr>
        <p:spPr>
          <a:xfrm>
            <a:off x="0" y="0"/>
            <a:ext cx="1810871" cy="6858000"/>
          </a:xfrm>
          <a:prstGeom prst="rect">
            <a:avLst/>
          </a:prstGeom>
          <a:solidFill>
            <a:srgbClr val="3f5058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95" name="그룹 4"/>
          <p:cNvGrpSpPr/>
          <p:nvPr/>
        </p:nvGrpSpPr>
        <p:grpSpPr>
          <a:xfrm rot="0">
            <a:off x="89535" y="1095874"/>
            <a:ext cx="1754505" cy="1699572"/>
            <a:chOff x="89535" y="1095874"/>
            <a:chExt cx="1754505" cy="1699572"/>
          </a:xfrm>
        </p:grpSpPr>
        <p:sp>
          <p:nvSpPr>
            <p:cNvPr id="96" name="TextBox 21"/>
            <p:cNvSpPr txBox="1"/>
            <p:nvPr/>
          </p:nvSpPr>
          <p:spPr>
            <a:xfrm>
              <a:off x="89535" y="2019204"/>
              <a:ext cx="1754505" cy="2839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OTF Bold"/>
                  <a:ea typeface="나눔스퀘어OTF Bold"/>
                  <a:cs typeface="KoPubWorld돋움체_Pro Medium"/>
                </a:rPr>
                <a:t>기대효과 및 활용방안</a:t>
              </a:r>
  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OTF Bold"/>
                <a:ea typeface="나눔스퀘어OTF Bold"/>
                <a:cs typeface="KoPubWorld돋움체_Pro Medium"/>
              </a:endParaRPr>
            </a:p>
          </p:txBody>
        </p:sp>
        <p:sp>
          <p:nvSpPr>
            <p:cNvPr id="97" name="TextBox 20"/>
            <p:cNvSpPr txBox="1"/>
            <p:nvPr/>
          </p:nvSpPr>
          <p:spPr>
            <a:xfrm>
              <a:off x="403860" y="1095874"/>
              <a:ext cx="982980" cy="9024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5400" b="0" i="0" u="none" strike="noStrike" kern="1200" cap="none" spc="0" normalizeH="0" baseline="0" mc:Ignorable="hp" hp:hslEmbossed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나눔스퀘어OTF Bold"/>
                  <a:ea typeface="나눔스퀘어OTF Bold"/>
                  <a:cs typeface="KoPubWorld돋움체_Pro Medium"/>
                </a:rPr>
                <a:t>04</a:t>
              </a:r>
              <a:endParaRPr xmlns:mc="http://schemas.openxmlformats.org/markup-compatibility/2006" xmlns:hp="http://schemas.haansoft.com/office/presentation/8.0" kumimoji="0" lang="en-US" altLang="ko-KR" sz="5400" b="0" i="0" u="none" strike="noStrike" kern="1200" cap="none" spc="0" normalizeH="0" baseline="0" mc:Ignorable="hp" hp:hslEmbossed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OTF Bold"/>
                <a:ea typeface="나눔스퀘어OTF Bold"/>
                <a:cs typeface="KoPubWorld돋움체_Pro Medium"/>
              </a:endParaRPr>
            </a:p>
          </p:txBody>
        </p:sp>
        <p:cxnSp>
          <p:nvCxnSpPr>
            <p:cNvPr id="98" name="직선 연결선 22"/>
            <p:cNvCxnSpPr/>
            <p:nvPr/>
          </p:nvCxnSpPr>
          <p:spPr>
            <a:xfrm>
              <a:off x="627757" y="2795446"/>
              <a:ext cx="494330" cy="0"/>
            </a:xfrm>
            <a:prstGeom prst="line">
              <a:avLst/>
            </a:prstGeom>
            <a:noFill/>
            <a:ln w="38100" cap="flat" cmpd="sng" algn="ctr">
              <a:solidFill>
                <a:srgbClr val="ffffff">
                  <a:alpha val="100000"/>
                </a:srgbClr>
              </a:solidFill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cxnSp>
      </p:grpSp>
      <p:sp>
        <p:nvSpPr>
          <p:cNvPr id="116" name="TextBox 33"/>
          <p:cNvSpPr txBox="1"/>
          <p:nvPr/>
        </p:nvSpPr>
        <p:spPr>
          <a:xfrm>
            <a:off x="2392004" y="1255342"/>
            <a:ext cx="1987121" cy="48582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185640" lvl="0" indent="-1856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기대효과 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595959"/>
              </a:solidFill>
              <a:latin typeface="나눔스퀘어OTF"/>
              <a:ea typeface="나눔스퀘어OTF"/>
              <a:cs typeface="KoPubWorld돋움체_Pro Medium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595959"/>
              </a:solidFill>
              <a:latin typeface="나눔스퀘어OTF"/>
              <a:ea typeface="나눔스퀘어OTF"/>
              <a:cs typeface="KoPubWorld돋움체_Pro Medium"/>
            </a:endParaRPr>
          </a:p>
        </p:txBody>
      </p:sp>
      <p:sp>
        <p:nvSpPr>
          <p:cNvPr id="117" name="TextBox 33"/>
          <p:cNvSpPr txBox="1"/>
          <p:nvPr/>
        </p:nvSpPr>
        <p:spPr>
          <a:xfrm>
            <a:off x="2355209" y="3429000"/>
            <a:ext cx="1987121" cy="48582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185640" lvl="0" indent="-1856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활용방안 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595959"/>
              </a:solidFill>
              <a:latin typeface="나눔스퀘어OTF"/>
              <a:ea typeface="나눔스퀘어OTF"/>
              <a:cs typeface="KoPubWorld돋움체_Pro Medium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595959"/>
              </a:solidFill>
              <a:latin typeface="나눔스퀘어OTF"/>
              <a:ea typeface="나눔스퀘어OTF"/>
              <a:cs typeface="KoPubWorld돋움체_Pro Medium"/>
            </a:endParaRPr>
          </a:p>
        </p:txBody>
      </p:sp>
      <p:sp>
        <p:nvSpPr>
          <p:cNvPr id="118" name="TextBox 33"/>
          <p:cNvSpPr txBox="1"/>
          <p:nvPr/>
        </p:nvSpPr>
        <p:spPr>
          <a:xfrm>
            <a:off x="2603120" y="1733940"/>
            <a:ext cx="3675551" cy="12769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 개인 건강 관리 향상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595959"/>
              </a:solidFill>
              <a:latin typeface="나눔스퀘어OTF"/>
              <a:ea typeface="나눔스퀘어OTF"/>
              <a:cs typeface="KoPubWorld돋움체_Pro Medium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595959"/>
              </a:solidFill>
              <a:latin typeface="나눔스퀘어OTF"/>
              <a:ea typeface="나눔스퀘어OTF"/>
              <a:cs typeface="KoPubWorld돋움체_Pro Medium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 맞춤형 건강 개선 조언 흭득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595959"/>
              </a:solidFill>
              <a:latin typeface="나눔스퀘어OTF"/>
              <a:ea typeface="나눔스퀘어OTF"/>
              <a:cs typeface="KoPubWorld돋움체_Pro Medium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595959"/>
              </a:solidFill>
              <a:latin typeface="나눔스퀘어OTF"/>
              <a:ea typeface="나눔스퀘어OTF"/>
              <a:cs typeface="KoPubWorld돋움체_Pro Medium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 고혈압 및 합병증 예방 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595959"/>
              </a:solidFill>
              <a:latin typeface="나눔스퀘어OTF"/>
              <a:ea typeface="나눔스퀘어OTF"/>
              <a:cs typeface="KoPubWorld돋움체_Pro Medium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595959"/>
              </a:solidFill>
              <a:latin typeface="나눔스퀘어OTF"/>
              <a:ea typeface="나눔스퀘어OTF"/>
              <a:cs typeface="KoPubWorld돋움체_Pro Medium"/>
            </a:endParaRPr>
          </a:p>
        </p:txBody>
      </p:sp>
      <p:sp>
        <p:nvSpPr>
          <p:cNvPr id="119" name="TextBox 33"/>
          <p:cNvSpPr txBox="1"/>
          <p:nvPr/>
        </p:nvSpPr>
        <p:spPr>
          <a:xfrm>
            <a:off x="2546747" y="4000107"/>
            <a:ext cx="7394216" cy="67476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위 기대효과를 바탕으로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 고혈압 환자들이 자신의 건강 관리를 체계적으로 할 수 있음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595959"/>
              </a:solidFill>
              <a:latin typeface="나눔스퀘어OTF"/>
              <a:ea typeface="나눔스퀘어OTF"/>
              <a:cs typeface="KoPubWorld돋움체_Pro Medium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또한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 고혈압 위험군이 고혈압에 미리 대비하여 건강관리를 할 수 있으며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 병의원과 연계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 고혈압 환자가 좀더 쉽고 편하게 진료를 보고 위급상황시 연계하여 조치를 할 수 있을것으로 사료됨</a:t>
            </a: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OTF"/>
                <a:ea typeface="나눔스퀘어OTF"/>
                <a:cs typeface="KoPubWorld돋움체_Pro Medium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595959"/>
              </a:solidFill>
              <a:latin typeface="나눔스퀘어OTF"/>
              <a:ea typeface="나눔스퀘어OTF"/>
              <a:cs typeface="KoPubWorld돋움체_Pr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79599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475</ep:Words>
  <ep:PresentationFormat>와이드스크린</ep:PresentationFormat>
  <ep:Paragraphs>91</ep:Paragraphs>
  <ep:Slides>11</ep:Slides>
  <ep:Notes>11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2019-04-26T01:56:18.000</dcterms:created>
  <dc:creator>한나 박</dc:creator>
  <cp:lastModifiedBy>Guestes</cp:lastModifiedBy>
  <dcterms:modified xsi:type="dcterms:W3CDTF">2024-03-15T04:47:26.810</dcterms:modified>
  <cp:revision>66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