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9JdvU6zkmT6OVJAa4iuDJV9hS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a3fbf19a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4a3fbf19ab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a3fbf19a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4a3fbf19ab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3fbf19a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kss 문장분리기 설명 추가해야되나?</a:t>
            </a:r>
            <a:endParaRPr/>
          </a:p>
        </p:txBody>
      </p:sp>
      <p:sp>
        <p:nvSpPr>
          <p:cNvPr id="224" name="Google Shape;224;g14a3fbf19ab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a3fbf19a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4a3fbf19ab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a3fbf19a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4a3fbf19ab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a3fbf19a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4a3fbf19ab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a3fbf19ab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4a3fbf19ab_6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a3fbf19a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4a3fbf19ab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a3fbf19a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4a3fbf19ab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a3fbf19a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4a3fbf19ab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a3fbf19a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4a3fbf19ab_0_4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a3fbf19a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4a3fbf19ab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a3fbf19a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4a3fbf19ab_0_4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a3fbf19a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4a3fbf19ab_0_4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a3fbf19a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4a3fbf19ab_0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4a3fbf19a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4a3fbf19ab_0_5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a3fbf19a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4a3fbf19ab_0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a3fbf19a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4a3fbf19ab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a3fbf19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분석을 통한 가장 보편적인 ESG 평가지표 개발 필요성 재고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뉴스 데이터를 통한 기업별 올바른 ESG경영 실천을 위한 모니터링</a:t>
            </a:r>
            <a:endParaRPr/>
          </a:p>
        </p:txBody>
      </p:sp>
      <p:sp>
        <p:nvSpPr>
          <p:cNvPr id="148" name="Google Shape;148;g14a3fbf19a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a3fbf19a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4a3fbf19ab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E말고 S, G 각각 데이터도 추가</a:t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a3fbf19a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오픈소스 링크 추가</a:t>
            </a:r>
            <a:endParaRPr/>
          </a:p>
        </p:txBody>
      </p:sp>
      <p:sp>
        <p:nvSpPr>
          <p:cNvPr id="179" name="Google Shape;179;g14a3fbf19ab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009400" y="2334225"/>
            <a:ext cx="817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뉴스 데이터 텍스트마이닝을 통한 ESG 모니터링 대시보드</a:t>
            </a:r>
            <a:endParaRPr b="1" i="0" sz="45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820700" y="4479050"/>
            <a:ext cx="4258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by KHUKHUDA’S</a:t>
            </a:r>
            <a:endParaRPr sz="24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이상민 김효준 장현지 최예지</a:t>
            </a:r>
            <a:endParaRPr sz="24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3fbf19ab_0_197"/>
          <p:cNvSpPr txBox="1"/>
          <p:nvPr/>
        </p:nvSpPr>
        <p:spPr>
          <a:xfrm>
            <a:off x="1275250" y="1256875"/>
            <a:ext cx="660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키워드에 따른 뉴스 추출</a:t>
            </a:r>
            <a:endParaRPr sz="2500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92" name="Google Shape;192;g14a3fbf19ab_0_197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93" name="Google Shape;193;g14a3fbf19ab_0_197"/>
          <p:cNvSpPr/>
          <p:nvPr/>
        </p:nvSpPr>
        <p:spPr>
          <a:xfrm rot="5400000">
            <a:off x="810975" y="133023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14a3fbf19ab_0_197"/>
          <p:cNvSpPr txBox="1"/>
          <p:nvPr/>
        </p:nvSpPr>
        <p:spPr>
          <a:xfrm>
            <a:off x="1275250" y="2124763"/>
            <a:ext cx="4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/ E / S / G 각각의 키워드</a:t>
            </a:r>
            <a:endParaRPr i="0" sz="20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95" name="Google Shape;195;g14a3fbf19ab_0_197"/>
          <p:cNvSpPr txBox="1"/>
          <p:nvPr/>
        </p:nvSpPr>
        <p:spPr>
          <a:xfrm>
            <a:off x="1275250" y="4266163"/>
            <a:ext cx="4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뉴스 산출</a:t>
            </a:r>
            <a:endParaRPr i="0" sz="20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96" name="Google Shape;196;g14a3fbf19ab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250" y="2604875"/>
            <a:ext cx="6304600" cy="10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14a3fbf19ab_0_197"/>
          <p:cNvCxnSpPr/>
          <p:nvPr/>
        </p:nvCxnSpPr>
        <p:spPr>
          <a:xfrm flipH="1" rot="10800000">
            <a:off x="1412300" y="3958925"/>
            <a:ext cx="7678200" cy="4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98" name="Google Shape;198;g14a3fbf19ab_0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302" y="4751125"/>
            <a:ext cx="7065492" cy="18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a3fbf19ab_0_128"/>
          <p:cNvSpPr/>
          <p:nvPr/>
        </p:nvSpPr>
        <p:spPr>
          <a:xfrm rot="8100000">
            <a:off x="1681831" y="2103035"/>
            <a:ext cx="497237" cy="518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14a3fbf19ab_0_128"/>
          <p:cNvSpPr txBox="1"/>
          <p:nvPr/>
        </p:nvSpPr>
        <p:spPr>
          <a:xfrm>
            <a:off x="2487000" y="2147075"/>
            <a:ext cx="79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뉴스를 KSS 문장분리기를 통해 문장 단위 분리</a:t>
            </a:r>
            <a:endParaRPr i="0" sz="26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05" name="Google Shape;205;g14a3fbf19ab_0_128"/>
          <p:cNvSpPr/>
          <p:nvPr/>
        </p:nvSpPr>
        <p:spPr>
          <a:xfrm rot="10800000">
            <a:off x="1429875" y="2031448"/>
            <a:ext cx="253500" cy="218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14a3fbf19ab_0_128"/>
          <p:cNvSpPr txBox="1"/>
          <p:nvPr/>
        </p:nvSpPr>
        <p:spPr>
          <a:xfrm>
            <a:off x="1197325" y="1137963"/>
            <a:ext cx="46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</a:t>
            </a: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긍부정지수 산출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07" name="Google Shape;207;g14a3fbf19ab_0_128"/>
          <p:cNvSpPr/>
          <p:nvPr/>
        </p:nvSpPr>
        <p:spPr>
          <a:xfrm rot="5400000">
            <a:off x="759950" y="116438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14a3fbf19ab_0_128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09" name="Google Shape;209;g14a3fbf19ab_0_128"/>
          <p:cNvSpPr txBox="1"/>
          <p:nvPr/>
        </p:nvSpPr>
        <p:spPr>
          <a:xfrm>
            <a:off x="1715950" y="2003225"/>
            <a:ext cx="42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1</a:t>
            </a:r>
            <a:endParaRPr b="1" sz="30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0" name="Google Shape;210;g14a3fbf19ab_0_128"/>
          <p:cNvSpPr/>
          <p:nvPr/>
        </p:nvSpPr>
        <p:spPr>
          <a:xfrm rot="8100000">
            <a:off x="1681831" y="3247085"/>
            <a:ext cx="497237" cy="518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14a3fbf19ab_0_128"/>
          <p:cNvSpPr txBox="1"/>
          <p:nvPr/>
        </p:nvSpPr>
        <p:spPr>
          <a:xfrm>
            <a:off x="2487000" y="3291125"/>
            <a:ext cx="79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키워드가 들어간 문장만 추출</a:t>
            </a:r>
            <a:endParaRPr i="0" sz="24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2" name="Google Shape;212;g14a3fbf19ab_0_128"/>
          <p:cNvSpPr/>
          <p:nvPr/>
        </p:nvSpPr>
        <p:spPr>
          <a:xfrm rot="10800000">
            <a:off x="1429875" y="3174448"/>
            <a:ext cx="253500" cy="218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14a3fbf19ab_0_128"/>
          <p:cNvSpPr txBox="1"/>
          <p:nvPr/>
        </p:nvSpPr>
        <p:spPr>
          <a:xfrm>
            <a:off x="1715950" y="3147275"/>
            <a:ext cx="42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2</a:t>
            </a:r>
            <a:endParaRPr b="1" sz="30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4" name="Google Shape;214;g14a3fbf19ab_0_128"/>
          <p:cNvSpPr/>
          <p:nvPr/>
        </p:nvSpPr>
        <p:spPr>
          <a:xfrm rot="8100000">
            <a:off x="1681831" y="4441773"/>
            <a:ext cx="497237" cy="518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4a3fbf19ab_0_128"/>
          <p:cNvSpPr txBox="1"/>
          <p:nvPr/>
        </p:nvSpPr>
        <p:spPr>
          <a:xfrm>
            <a:off x="2487000" y="4485813"/>
            <a:ext cx="79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문장을 형태소 단위로 잘라서 긍/부정 사전 제작</a:t>
            </a:r>
            <a:endParaRPr i="0" sz="24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6" name="Google Shape;216;g14a3fbf19ab_0_128"/>
          <p:cNvSpPr/>
          <p:nvPr/>
        </p:nvSpPr>
        <p:spPr>
          <a:xfrm rot="10800000">
            <a:off x="1429875" y="4370185"/>
            <a:ext cx="253500" cy="218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14a3fbf19ab_0_128"/>
          <p:cNvSpPr txBox="1"/>
          <p:nvPr/>
        </p:nvSpPr>
        <p:spPr>
          <a:xfrm>
            <a:off x="1715950" y="4341963"/>
            <a:ext cx="42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3</a:t>
            </a:r>
            <a:endParaRPr b="1" sz="30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8" name="Google Shape;218;g14a3fbf19ab_0_128"/>
          <p:cNvSpPr/>
          <p:nvPr/>
        </p:nvSpPr>
        <p:spPr>
          <a:xfrm rot="8100000">
            <a:off x="1681831" y="5608235"/>
            <a:ext cx="497237" cy="518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14a3fbf19ab_0_128"/>
          <p:cNvSpPr txBox="1"/>
          <p:nvPr/>
        </p:nvSpPr>
        <p:spPr>
          <a:xfrm>
            <a:off x="2487000" y="5652275"/>
            <a:ext cx="97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긍/부정 사전 단어가 해당 뉴스에 들어간 비율을 구해 긍/부정 지수 산출</a:t>
            </a:r>
            <a:endParaRPr i="0" sz="24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20" name="Google Shape;220;g14a3fbf19ab_0_128"/>
          <p:cNvSpPr/>
          <p:nvPr/>
        </p:nvSpPr>
        <p:spPr>
          <a:xfrm rot="10800000">
            <a:off x="1429875" y="5536648"/>
            <a:ext cx="253500" cy="218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14a3fbf19ab_0_128"/>
          <p:cNvSpPr txBox="1"/>
          <p:nvPr/>
        </p:nvSpPr>
        <p:spPr>
          <a:xfrm>
            <a:off x="1715950" y="5508425"/>
            <a:ext cx="42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4</a:t>
            </a:r>
            <a:endParaRPr b="1" sz="30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a3fbf19ab_0_302"/>
          <p:cNvSpPr/>
          <p:nvPr/>
        </p:nvSpPr>
        <p:spPr>
          <a:xfrm>
            <a:off x="0" y="2273425"/>
            <a:ext cx="12192000" cy="45846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14a3fbf19ab_0_302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28" name="Google Shape;228;g14a3fbf19ab_0_302"/>
          <p:cNvSpPr txBox="1"/>
          <p:nvPr/>
        </p:nvSpPr>
        <p:spPr>
          <a:xfrm>
            <a:off x="1197325" y="1137963"/>
            <a:ext cx="46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긍부정지수 산출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29" name="Google Shape;229;g14a3fbf19ab_0_302"/>
          <p:cNvSpPr/>
          <p:nvPr/>
        </p:nvSpPr>
        <p:spPr>
          <a:xfrm rot="5400000">
            <a:off x="759950" y="116438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14a3fbf19ab_0_302"/>
          <p:cNvSpPr txBox="1"/>
          <p:nvPr/>
        </p:nvSpPr>
        <p:spPr>
          <a:xfrm>
            <a:off x="1197325" y="1744100"/>
            <a:ext cx="79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뉴스를 KSS 문장분리기를 통해 문장 단위 분리</a:t>
            </a:r>
            <a:endParaRPr i="0" sz="20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31" name="Google Shape;231;g14a3fbf19ab_0_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63" y="2834705"/>
            <a:ext cx="11153074" cy="17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4a3fbf19ab_0_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75" y="5225259"/>
            <a:ext cx="10079625" cy="14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4a3fbf19ab_0_302"/>
          <p:cNvSpPr txBox="1"/>
          <p:nvPr/>
        </p:nvSpPr>
        <p:spPr>
          <a:xfrm>
            <a:off x="519475" y="2326800"/>
            <a:ext cx="104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뉴스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34" name="Google Shape;234;g14a3fbf19ab_0_302"/>
          <p:cNvSpPr txBox="1"/>
          <p:nvPr/>
        </p:nvSpPr>
        <p:spPr>
          <a:xfrm>
            <a:off x="519475" y="4717350"/>
            <a:ext cx="318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분리된 문장 단위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a3fbf19ab_0_318"/>
          <p:cNvSpPr/>
          <p:nvPr/>
        </p:nvSpPr>
        <p:spPr>
          <a:xfrm>
            <a:off x="0" y="2273425"/>
            <a:ext cx="12192000" cy="45846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14a3fbf19ab_0_318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41" name="Google Shape;241;g14a3fbf19ab_0_318"/>
          <p:cNvSpPr txBox="1"/>
          <p:nvPr/>
        </p:nvSpPr>
        <p:spPr>
          <a:xfrm>
            <a:off x="1197325" y="1137963"/>
            <a:ext cx="46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긍부정지수 산출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42" name="Google Shape;242;g14a3fbf19ab_0_318"/>
          <p:cNvSpPr/>
          <p:nvPr/>
        </p:nvSpPr>
        <p:spPr>
          <a:xfrm rot="5400000">
            <a:off x="759950" y="116438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14a3fbf19ab_0_318"/>
          <p:cNvSpPr txBox="1"/>
          <p:nvPr/>
        </p:nvSpPr>
        <p:spPr>
          <a:xfrm>
            <a:off x="1197325" y="1744100"/>
            <a:ext cx="79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키워드가 들어간 문장만 추출</a:t>
            </a:r>
            <a:endParaRPr i="0" sz="20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44" name="Google Shape;244;g14a3fbf19ab_0_318"/>
          <p:cNvSpPr txBox="1"/>
          <p:nvPr/>
        </p:nvSpPr>
        <p:spPr>
          <a:xfrm>
            <a:off x="259750" y="2479588"/>
            <a:ext cx="448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분리된 전체 문장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45" name="Google Shape;245;g14a3fbf19ab_0_318"/>
          <p:cNvSpPr txBox="1"/>
          <p:nvPr/>
        </p:nvSpPr>
        <p:spPr>
          <a:xfrm>
            <a:off x="259750" y="4662200"/>
            <a:ext cx="548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그 중에서 ESG 키워드가 포함된 문장</a:t>
            </a: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46" name="Google Shape;246;g14a3fbf19ab_0_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50" y="3079459"/>
            <a:ext cx="10079528" cy="14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4a3fbf19ab_0_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38" y="5305948"/>
            <a:ext cx="11672524" cy="98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a3fbf19ab_0_334"/>
          <p:cNvSpPr/>
          <p:nvPr/>
        </p:nvSpPr>
        <p:spPr>
          <a:xfrm>
            <a:off x="0" y="2144300"/>
            <a:ext cx="12192000" cy="47136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14a3fbf19ab_0_334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54" name="Google Shape;254;g14a3fbf19ab_0_334"/>
          <p:cNvSpPr txBox="1"/>
          <p:nvPr/>
        </p:nvSpPr>
        <p:spPr>
          <a:xfrm>
            <a:off x="1197325" y="1137963"/>
            <a:ext cx="46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긍부정지수 산출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55" name="Google Shape;255;g14a3fbf19ab_0_334"/>
          <p:cNvSpPr/>
          <p:nvPr/>
        </p:nvSpPr>
        <p:spPr>
          <a:xfrm rot="5400000">
            <a:off x="759950" y="116438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14a3fbf19ab_0_334"/>
          <p:cNvSpPr txBox="1"/>
          <p:nvPr/>
        </p:nvSpPr>
        <p:spPr>
          <a:xfrm>
            <a:off x="1197325" y="1744100"/>
            <a:ext cx="79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전용 긍부정사전 제작 - 데이터 전처리</a:t>
            </a:r>
            <a:endParaRPr i="0" sz="20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57" name="Google Shape;257;g14a3fbf19ab_0_334"/>
          <p:cNvSpPr txBox="1"/>
          <p:nvPr/>
        </p:nvSpPr>
        <p:spPr>
          <a:xfrm>
            <a:off x="120450" y="2273425"/>
            <a:ext cx="142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Process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58" name="Google Shape;258;g14a3fbf19ab_0_334"/>
          <p:cNvSpPr txBox="1"/>
          <p:nvPr/>
        </p:nvSpPr>
        <p:spPr>
          <a:xfrm>
            <a:off x="120450" y="2781325"/>
            <a:ext cx="4932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군산대 긍부정 사전을 통해 문장마다 긍부정 비율 산정</a:t>
            </a:r>
            <a:endParaRPr sz="15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mecab형태소 분석기를 통한 명사 단어 추출</a:t>
            </a:r>
            <a:endParaRPr sz="15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최소 2글자 단어 필터링</a:t>
            </a:r>
            <a:endParaRPr sz="15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korean stopwords 파일을 통한 불용어 제거</a:t>
            </a:r>
            <a:endParaRPr sz="15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TF-IDF 값 산출</a:t>
            </a:r>
            <a:endParaRPr sz="15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259" name="Google Shape;259;g14a3fbf19ab_0_334"/>
          <p:cNvCxnSpPr/>
          <p:nvPr/>
        </p:nvCxnSpPr>
        <p:spPr>
          <a:xfrm flipH="1" rot="10800000">
            <a:off x="202050" y="2744027"/>
            <a:ext cx="3792000" cy="1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g14a3fbf19ab_0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125" y="2865000"/>
            <a:ext cx="4516601" cy="19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4a3fbf19ab_0_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950" y="2865000"/>
            <a:ext cx="1803542" cy="19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a3fbf19ab_6_0"/>
          <p:cNvSpPr/>
          <p:nvPr/>
        </p:nvSpPr>
        <p:spPr>
          <a:xfrm>
            <a:off x="0" y="2144300"/>
            <a:ext cx="12192000" cy="47136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14a3fbf19ab_6_0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68" name="Google Shape;268;g14a3fbf19ab_6_0"/>
          <p:cNvSpPr txBox="1"/>
          <p:nvPr/>
        </p:nvSpPr>
        <p:spPr>
          <a:xfrm>
            <a:off x="1197325" y="1137963"/>
            <a:ext cx="46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긍부정지수 산출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69" name="Google Shape;269;g14a3fbf19ab_6_0"/>
          <p:cNvSpPr/>
          <p:nvPr/>
        </p:nvSpPr>
        <p:spPr>
          <a:xfrm rot="5400000">
            <a:off x="759950" y="116438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14a3fbf19ab_6_0"/>
          <p:cNvSpPr txBox="1"/>
          <p:nvPr/>
        </p:nvSpPr>
        <p:spPr>
          <a:xfrm>
            <a:off x="1197325" y="1744100"/>
            <a:ext cx="79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전용 긍부정사전 제작 - 모델링</a:t>
            </a:r>
            <a:endParaRPr i="0" sz="20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71" name="Google Shape;271;g14a3fbf19ab_6_0"/>
          <p:cNvSpPr txBox="1"/>
          <p:nvPr/>
        </p:nvSpPr>
        <p:spPr>
          <a:xfrm>
            <a:off x="120450" y="2273425"/>
            <a:ext cx="142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Process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72" name="Google Shape;272;g14a3fbf19ab_6_0"/>
          <p:cNvSpPr txBox="1"/>
          <p:nvPr/>
        </p:nvSpPr>
        <p:spPr>
          <a:xfrm>
            <a:off x="120450" y="2781325"/>
            <a:ext cx="49323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X = TF-IDF Vector</a:t>
            </a:r>
            <a:endParaRPr sz="13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Y = 긍부정분류(긍정-&gt;1, 부정-&gt;0)</a:t>
            </a:r>
            <a:endParaRPr sz="13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Logistic Regression을 통한 분류 모델 구현</a:t>
            </a:r>
            <a:endParaRPr sz="13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model의 각 coef -&gt; 단어의 긍부정지수로 산정</a:t>
            </a:r>
            <a:endParaRPr sz="13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단어의 coef값이 0보다 클 시 긍정(1), 작을 시 부정(0)으로 재산정</a:t>
            </a:r>
            <a:endParaRPr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73" name="Google Shape;273;g14a3fbf19ab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763" y="2972675"/>
            <a:ext cx="22764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4a3fbf19ab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5775" y="4702228"/>
            <a:ext cx="2276475" cy="1101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g14a3fbf19ab_6_0"/>
          <p:cNvCxnSpPr/>
          <p:nvPr/>
        </p:nvCxnSpPr>
        <p:spPr>
          <a:xfrm flipH="1" rot="10800000">
            <a:off x="3967225" y="2542475"/>
            <a:ext cx="2245500" cy="43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g14a3fbf19ab_6_0"/>
          <p:cNvCxnSpPr/>
          <p:nvPr/>
        </p:nvCxnSpPr>
        <p:spPr>
          <a:xfrm flipH="1" rot="10800000">
            <a:off x="202050" y="2744027"/>
            <a:ext cx="3792000" cy="1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7" name="Google Shape;277;g14a3fbf19ab_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3625" y="2972675"/>
            <a:ext cx="3304996" cy="28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a3fbf19ab_6_19"/>
          <p:cNvSpPr/>
          <p:nvPr/>
        </p:nvSpPr>
        <p:spPr>
          <a:xfrm>
            <a:off x="0" y="2144300"/>
            <a:ext cx="12192000" cy="47136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14a3fbf19ab_6_19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84" name="Google Shape;284;g14a3fbf19ab_6_19"/>
          <p:cNvSpPr txBox="1"/>
          <p:nvPr/>
        </p:nvSpPr>
        <p:spPr>
          <a:xfrm>
            <a:off x="1197325" y="1137963"/>
            <a:ext cx="46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긍부정지수 산출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85" name="Google Shape;285;g14a3fbf19ab_6_19"/>
          <p:cNvSpPr/>
          <p:nvPr/>
        </p:nvSpPr>
        <p:spPr>
          <a:xfrm rot="5400000">
            <a:off x="759950" y="116438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14a3fbf19ab_6_19"/>
          <p:cNvSpPr txBox="1"/>
          <p:nvPr/>
        </p:nvSpPr>
        <p:spPr>
          <a:xfrm>
            <a:off x="1197325" y="1744100"/>
            <a:ext cx="79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전용 긍부정사전 제작 - 긍/부정 단어 사전 구현</a:t>
            </a:r>
            <a:endParaRPr i="0" sz="20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87" name="Google Shape;287;g14a3fbf19ab_6_19"/>
          <p:cNvSpPr txBox="1"/>
          <p:nvPr/>
        </p:nvSpPr>
        <p:spPr>
          <a:xfrm>
            <a:off x="120450" y="2273425"/>
            <a:ext cx="142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Process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88" name="Google Shape;288;g14a3fbf19ab_6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208" y="2307800"/>
            <a:ext cx="2795675" cy="43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4a3fbf19ab_6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492" y="2307800"/>
            <a:ext cx="2865908" cy="43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4a3fbf19ab_6_19"/>
          <p:cNvSpPr txBox="1"/>
          <p:nvPr/>
        </p:nvSpPr>
        <p:spPr>
          <a:xfrm>
            <a:off x="120450" y="2781325"/>
            <a:ext cx="4932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단어의 coef값이 0보다 클 시 긍정(1), 작을 시 부정(0)으로 재산정</a:t>
            </a:r>
            <a:endParaRPr sz="13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ESG 전용 긍부정사전 제작</a:t>
            </a:r>
            <a:endParaRPr sz="13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291" name="Google Shape;291;g14a3fbf19ab_6_19"/>
          <p:cNvCxnSpPr/>
          <p:nvPr/>
        </p:nvCxnSpPr>
        <p:spPr>
          <a:xfrm flipH="1" rot="10800000">
            <a:off x="202050" y="2744027"/>
            <a:ext cx="3792000" cy="1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a3fbf19ab_0_211"/>
          <p:cNvSpPr/>
          <p:nvPr/>
        </p:nvSpPr>
        <p:spPr>
          <a:xfrm>
            <a:off x="1062675" y="2340675"/>
            <a:ext cx="9735600" cy="41418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14a3fbf19ab_0_211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98" name="Google Shape;298;g14a3fbf19ab_0_211"/>
          <p:cNvSpPr txBox="1"/>
          <p:nvPr/>
        </p:nvSpPr>
        <p:spPr>
          <a:xfrm>
            <a:off x="1197325" y="1137963"/>
            <a:ext cx="46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긍부정지수 산출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99" name="Google Shape;299;g14a3fbf19ab_0_211"/>
          <p:cNvSpPr/>
          <p:nvPr/>
        </p:nvSpPr>
        <p:spPr>
          <a:xfrm rot="5400000">
            <a:off x="759950" y="116438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14a3fbf19ab_0_211"/>
          <p:cNvSpPr txBox="1"/>
          <p:nvPr/>
        </p:nvSpPr>
        <p:spPr>
          <a:xfrm>
            <a:off x="1264375" y="1614975"/>
            <a:ext cx="79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595959"/>
                </a:solidFill>
                <a:latin typeface="Noto Sans KR"/>
                <a:ea typeface="Noto Sans KR"/>
                <a:cs typeface="Noto Sans KR"/>
                <a:sym typeface="Noto Sans KR"/>
              </a:rPr>
              <a:t>긍, 부정 사전 단어가 해당 뉴스에 들어간 비율을 구해 긍부정지수 산출</a:t>
            </a:r>
            <a:endParaRPr i="0" sz="22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01" name="Google Shape;301;g14a3fbf19ab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50" y="2407250"/>
            <a:ext cx="9627176" cy="40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4a3fbf19ab_0_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4a3fbf19ab_0_355"/>
          <p:cNvSpPr txBox="1"/>
          <p:nvPr/>
        </p:nvSpPr>
        <p:spPr>
          <a:xfrm>
            <a:off x="3815325" y="2938050"/>
            <a:ext cx="456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대시보드 소개 </a:t>
            </a:r>
            <a:endParaRPr b="1" i="0" sz="50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308" name="Google Shape;308;g14a3fbf19ab_0_355"/>
          <p:cNvCxnSpPr/>
          <p:nvPr/>
        </p:nvCxnSpPr>
        <p:spPr>
          <a:xfrm flipH="1" rot="10800000">
            <a:off x="4171949" y="3799962"/>
            <a:ext cx="3848100" cy="3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a3fbf19ab_0_421"/>
          <p:cNvSpPr/>
          <p:nvPr/>
        </p:nvSpPr>
        <p:spPr>
          <a:xfrm>
            <a:off x="1957451" y="0"/>
            <a:ext cx="10234500" cy="6858000"/>
          </a:xfrm>
          <a:prstGeom prst="rect">
            <a:avLst/>
          </a:prstGeom>
          <a:solidFill>
            <a:srgbClr val="3A3838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14a3fbf19ab_0_421"/>
          <p:cNvSpPr/>
          <p:nvPr/>
        </p:nvSpPr>
        <p:spPr>
          <a:xfrm>
            <a:off x="0" y="0"/>
            <a:ext cx="8229900" cy="6858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14a3fbf19ab_0_421"/>
          <p:cNvSpPr txBox="1"/>
          <p:nvPr/>
        </p:nvSpPr>
        <p:spPr>
          <a:xfrm>
            <a:off x="8313175" y="3056725"/>
            <a:ext cx="3825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E/ S/ G 각각 어떤 키워드가 중요하게 여겨지고 있는지 빈도수에 따른 가중치를 부여해 WordCloud로 시각화</a:t>
            </a:r>
            <a:endParaRPr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316" name="Google Shape;316;g14a3fbf19ab_0_421"/>
          <p:cNvCxnSpPr/>
          <p:nvPr/>
        </p:nvCxnSpPr>
        <p:spPr>
          <a:xfrm>
            <a:off x="7880325" y="1519975"/>
            <a:ext cx="2337300" cy="941700"/>
          </a:xfrm>
          <a:prstGeom prst="bentConnector3">
            <a:avLst>
              <a:gd fmla="val 1001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7" name="Google Shape;317;g14a3fbf19ab_0_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834575"/>
            <a:ext cx="7125003" cy="56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g14a3fbf19ab_0_421"/>
          <p:cNvCxnSpPr/>
          <p:nvPr/>
        </p:nvCxnSpPr>
        <p:spPr>
          <a:xfrm>
            <a:off x="10220125" y="2425800"/>
            <a:ext cx="11100" cy="18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g14a3fbf19ab_0_421"/>
          <p:cNvSpPr txBox="1"/>
          <p:nvPr/>
        </p:nvSpPr>
        <p:spPr>
          <a:xfrm>
            <a:off x="2202450" y="130275"/>
            <a:ext cx="38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전체 대시보드</a:t>
            </a: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20" name="Google Shape;320;g14a3fbf19ab_0_421"/>
          <p:cNvSpPr/>
          <p:nvPr/>
        </p:nvSpPr>
        <p:spPr>
          <a:xfrm>
            <a:off x="311700" y="1211100"/>
            <a:ext cx="7555200" cy="258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4a3fbf19ab_0_421"/>
          <p:cNvSpPr txBox="1"/>
          <p:nvPr/>
        </p:nvSpPr>
        <p:spPr>
          <a:xfrm>
            <a:off x="8367000" y="2614200"/>
            <a:ext cx="382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핵심 ESG 지표 선정 기준 표시 </a:t>
            </a:r>
            <a:endParaRPr sz="250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2"/>
          <p:cNvSpPr txBox="1"/>
          <p:nvPr/>
        </p:nvSpPr>
        <p:spPr>
          <a:xfrm>
            <a:off x="4717820" y="861375"/>
            <a:ext cx="27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800" u="none" cap="none" strike="noStrike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INDEX</a:t>
            </a:r>
            <a:endParaRPr b="1" i="0" sz="38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93" name="Google Shape;93;p2"/>
          <p:cNvCxnSpPr>
            <a:stCxn id="94" idx="1"/>
            <a:endCxn id="95" idx="1"/>
          </p:cNvCxnSpPr>
          <p:nvPr/>
        </p:nvCxnSpPr>
        <p:spPr>
          <a:xfrm flipH="1" rot="10800000">
            <a:off x="2327565" y="3711038"/>
            <a:ext cx="7492200" cy="17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"/>
          <p:cNvSpPr txBox="1"/>
          <p:nvPr/>
        </p:nvSpPr>
        <p:spPr>
          <a:xfrm>
            <a:off x="1177450" y="3996175"/>
            <a:ext cx="1981200" cy="82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주제 선정과 배경</a:t>
            </a:r>
            <a:endParaRPr i="0" sz="24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2025924" y="2855684"/>
            <a:ext cx="492443" cy="968603"/>
            <a:chOff x="1474902" y="2173513"/>
            <a:chExt cx="492443" cy="968603"/>
          </a:xfrm>
        </p:grpSpPr>
        <p:sp>
          <p:nvSpPr>
            <p:cNvPr id="94" name="Google Shape;94;p2"/>
            <p:cNvSpPr/>
            <p:nvPr/>
          </p:nvSpPr>
          <p:spPr>
            <a:xfrm flipH="1">
              <a:off x="1610288" y="2951018"/>
              <a:ext cx="221673" cy="19109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474902" y="2173513"/>
              <a:ext cx="492443" cy="67710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4525376" y="2855684"/>
            <a:ext cx="492444" cy="968603"/>
            <a:chOff x="4023027" y="2173513"/>
            <a:chExt cx="492444" cy="968603"/>
          </a:xfrm>
        </p:grpSpPr>
        <p:sp>
          <p:nvSpPr>
            <p:cNvPr id="100" name="Google Shape;100;p2"/>
            <p:cNvSpPr/>
            <p:nvPr/>
          </p:nvSpPr>
          <p:spPr>
            <a:xfrm flipH="1">
              <a:off x="4156364" y="2951018"/>
              <a:ext cx="221673" cy="19109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4023027" y="2173513"/>
              <a:ext cx="492444" cy="67710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7024829" y="2855684"/>
            <a:ext cx="492444" cy="968603"/>
            <a:chOff x="5784605" y="2173513"/>
            <a:chExt cx="492444" cy="968603"/>
          </a:xfrm>
        </p:grpSpPr>
        <p:sp>
          <p:nvSpPr>
            <p:cNvPr id="103" name="Google Shape;103;p2"/>
            <p:cNvSpPr/>
            <p:nvPr/>
          </p:nvSpPr>
          <p:spPr>
            <a:xfrm flipH="1">
              <a:off x="5915892" y="2951018"/>
              <a:ext cx="221673" cy="19109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5784605" y="2173513"/>
              <a:ext cx="492444" cy="67710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6460750" y="3996175"/>
            <a:ext cx="1981200" cy="82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대시보드 </a:t>
            </a:r>
            <a:endParaRPr sz="22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소개</a:t>
            </a:r>
            <a:endParaRPr i="0" sz="22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9524282" y="2837859"/>
            <a:ext cx="492300" cy="968603"/>
            <a:chOff x="7546183" y="2173513"/>
            <a:chExt cx="492300" cy="968603"/>
          </a:xfrm>
        </p:grpSpPr>
        <p:sp>
          <p:nvSpPr>
            <p:cNvPr id="95" name="Google Shape;95;p2"/>
            <p:cNvSpPr/>
            <p:nvPr/>
          </p:nvSpPr>
          <p:spPr>
            <a:xfrm flipH="1">
              <a:off x="7675420" y="2951018"/>
              <a:ext cx="221673" cy="19109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7546183" y="2173513"/>
              <a:ext cx="492300" cy="6771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3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"/>
          <p:cNvSpPr txBox="1"/>
          <p:nvPr/>
        </p:nvSpPr>
        <p:spPr>
          <a:xfrm>
            <a:off x="9020875" y="3996175"/>
            <a:ext cx="1981200" cy="82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결과 및 </a:t>
            </a:r>
            <a:endParaRPr sz="22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제언</a:t>
            </a:r>
            <a:endParaRPr i="0" sz="22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781000" y="3996175"/>
            <a:ext cx="1981200" cy="82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8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a3fbf19ab_0_433"/>
          <p:cNvSpPr/>
          <p:nvPr/>
        </p:nvSpPr>
        <p:spPr>
          <a:xfrm>
            <a:off x="1957451" y="0"/>
            <a:ext cx="10234500" cy="6858000"/>
          </a:xfrm>
          <a:prstGeom prst="rect">
            <a:avLst/>
          </a:prstGeom>
          <a:solidFill>
            <a:srgbClr val="3A3838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14a3fbf19ab_0_433"/>
          <p:cNvSpPr/>
          <p:nvPr/>
        </p:nvSpPr>
        <p:spPr>
          <a:xfrm>
            <a:off x="0" y="0"/>
            <a:ext cx="8229900" cy="6858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g14a3fbf19ab_0_433"/>
          <p:cNvSpPr txBox="1"/>
          <p:nvPr/>
        </p:nvSpPr>
        <p:spPr>
          <a:xfrm>
            <a:off x="8409150" y="4750850"/>
            <a:ext cx="3652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X축 - 기업별 긍부정평균</a:t>
            </a:r>
            <a:endParaRPr sz="20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Y축 - 긍부정 총합</a:t>
            </a:r>
            <a:endParaRPr sz="24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329" name="Google Shape;329;g14a3fbf19ab_0_433"/>
          <p:cNvCxnSpPr/>
          <p:nvPr/>
        </p:nvCxnSpPr>
        <p:spPr>
          <a:xfrm flipH="1">
            <a:off x="9009800" y="1883600"/>
            <a:ext cx="300" cy="51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g14a3fbf19ab_0_433"/>
          <p:cNvSpPr txBox="1"/>
          <p:nvPr/>
        </p:nvSpPr>
        <p:spPr>
          <a:xfrm>
            <a:off x="2202450" y="130275"/>
            <a:ext cx="38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전체 대시보드</a:t>
            </a: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31" name="Google Shape;331;g14a3fbf19ab_0_433"/>
          <p:cNvSpPr txBox="1"/>
          <p:nvPr/>
        </p:nvSpPr>
        <p:spPr>
          <a:xfrm>
            <a:off x="8350975" y="3299900"/>
            <a:ext cx="3263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해당 기업과 산업의 ESG 지수에 따른 긍부정지수가 전체적으로 어느 위치에 있는지 산포도로 시각화</a:t>
            </a:r>
            <a:endParaRPr sz="18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32" name="Google Shape;332;g14a3fbf19ab_0_433"/>
          <p:cNvSpPr/>
          <p:nvPr/>
        </p:nvSpPr>
        <p:spPr>
          <a:xfrm>
            <a:off x="8409150" y="4764050"/>
            <a:ext cx="3652800" cy="97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g14a3fbf19ab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834575"/>
            <a:ext cx="7125003" cy="5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4a3fbf19ab_0_433"/>
          <p:cNvSpPr/>
          <p:nvPr/>
        </p:nvSpPr>
        <p:spPr>
          <a:xfrm>
            <a:off x="257900" y="3960200"/>
            <a:ext cx="3652800" cy="258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g14a3fbf19ab_0_433"/>
          <p:cNvCxnSpPr>
            <a:stCxn id="334" idx="3"/>
          </p:cNvCxnSpPr>
          <p:nvPr/>
        </p:nvCxnSpPr>
        <p:spPr>
          <a:xfrm flipH="1" rot="10800000">
            <a:off x="3910700" y="1883600"/>
            <a:ext cx="5099100" cy="3367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g14a3fbf19ab_0_433"/>
          <p:cNvSpPr txBox="1"/>
          <p:nvPr/>
        </p:nvSpPr>
        <p:spPr>
          <a:xfrm>
            <a:off x="8323050" y="2585600"/>
            <a:ext cx="382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산업별 ESG 현황 파악 </a:t>
            </a:r>
            <a:r>
              <a:rPr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sz="250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a3fbf19ab_0_446"/>
          <p:cNvSpPr/>
          <p:nvPr/>
        </p:nvSpPr>
        <p:spPr>
          <a:xfrm>
            <a:off x="1957451" y="0"/>
            <a:ext cx="10234500" cy="6858000"/>
          </a:xfrm>
          <a:prstGeom prst="rect">
            <a:avLst/>
          </a:prstGeom>
          <a:solidFill>
            <a:srgbClr val="3A3838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14a3fbf19ab_0_446"/>
          <p:cNvSpPr/>
          <p:nvPr/>
        </p:nvSpPr>
        <p:spPr>
          <a:xfrm>
            <a:off x="0" y="0"/>
            <a:ext cx="8229900" cy="6858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3" name="Google Shape;343;g14a3fbf19ab_0_446"/>
          <p:cNvCxnSpPr/>
          <p:nvPr/>
        </p:nvCxnSpPr>
        <p:spPr>
          <a:xfrm flipH="1">
            <a:off x="9009816" y="1883789"/>
            <a:ext cx="6600" cy="72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g14a3fbf19ab_0_446"/>
          <p:cNvSpPr txBox="1"/>
          <p:nvPr/>
        </p:nvSpPr>
        <p:spPr>
          <a:xfrm>
            <a:off x="2202450" y="130275"/>
            <a:ext cx="38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전체 대시보드</a:t>
            </a: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45" name="Google Shape;345;g14a3fbf19ab_0_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961025"/>
            <a:ext cx="7125003" cy="5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4a3fbf19ab_0_446"/>
          <p:cNvSpPr txBox="1"/>
          <p:nvPr/>
        </p:nvSpPr>
        <p:spPr>
          <a:xfrm>
            <a:off x="8530150" y="3075925"/>
            <a:ext cx="3370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ESG가 가장 높은 상위 5개 기업, 하위 5개 기업 시각화를 함으로써 한눈에 ESG 위주의 경영을 실천하는 기업과 그렇지 않은 기업을 파악할 수 있음</a:t>
            </a:r>
            <a:endParaRPr sz="22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47" name="Google Shape;347;g14a3fbf19ab_0_446"/>
          <p:cNvSpPr/>
          <p:nvPr/>
        </p:nvSpPr>
        <p:spPr>
          <a:xfrm>
            <a:off x="3982725" y="3960200"/>
            <a:ext cx="3652800" cy="258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g14a3fbf19ab_0_446"/>
          <p:cNvCxnSpPr>
            <a:stCxn id="347" idx="0"/>
          </p:cNvCxnSpPr>
          <p:nvPr/>
        </p:nvCxnSpPr>
        <p:spPr>
          <a:xfrm rot="-5400000">
            <a:off x="6371175" y="1321550"/>
            <a:ext cx="2076600" cy="3200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g14a3fbf19ab_0_446"/>
          <p:cNvSpPr txBox="1"/>
          <p:nvPr/>
        </p:nvSpPr>
        <p:spPr>
          <a:xfrm>
            <a:off x="8382250" y="2552725"/>
            <a:ext cx="382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총 ESG 지수에 따른 회사별 순위</a:t>
            </a: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sz="250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a3fbf19ab_0_490"/>
          <p:cNvSpPr/>
          <p:nvPr/>
        </p:nvSpPr>
        <p:spPr>
          <a:xfrm>
            <a:off x="1957451" y="0"/>
            <a:ext cx="10234500" cy="6858000"/>
          </a:xfrm>
          <a:prstGeom prst="rect">
            <a:avLst/>
          </a:prstGeom>
          <a:solidFill>
            <a:srgbClr val="3A3838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g14a3fbf19ab_0_490"/>
          <p:cNvSpPr/>
          <p:nvPr/>
        </p:nvSpPr>
        <p:spPr>
          <a:xfrm>
            <a:off x="0" y="0"/>
            <a:ext cx="8229900" cy="6858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g14a3fbf19ab_0_490"/>
          <p:cNvSpPr txBox="1"/>
          <p:nvPr/>
        </p:nvSpPr>
        <p:spPr>
          <a:xfrm>
            <a:off x="2202450" y="130275"/>
            <a:ext cx="38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대시보드</a:t>
            </a: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57" name="Google Shape;357;g14a3fbf19ab_0_490"/>
          <p:cNvSpPr txBox="1"/>
          <p:nvPr/>
        </p:nvSpPr>
        <p:spPr>
          <a:xfrm>
            <a:off x="8911325" y="2559200"/>
            <a:ext cx="3191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한국기업지배구조원에서 제공하는 ESG 등급 표시</a:t>
            </a:r>
            <a:endParaRPr sz="26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58" name="Google Shape;358;g14a3fbf19ab_0_490"/>
          <p:cNvPicPr preferRelativeResize="0"/>
          <p:nvPr/>
        </p:nvPicPr>
        <p:blipFill rotWithShape="1">
          <a:blip r:embed="rId3">
            <a:alphaModFix/>
          </a:blip>
          <a:srcRect b="0" l="0" r="0" t="1536"/>
          <a:stretch/>
        </p:blipFill>
        <p:spPr>
          <a:xfrm>
            <a:off x="487825" y="969050"/>
            <a:ext cx="7254251" cy="56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4a3fbf19ab_0_490"/>
          <p:cNvSpPr/>
          <p:nvPr/>
        </p:nvSpPr>
        <p:spPr>
          <a:xfrm>
            <a:off x="419250" y="886100"/>
            <a:ext cx="3652800" cy="315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g14a3fbf19ab_0_490"/>
          <p:cNvCxnSpPr>
            <a:stCxn id="359" idx="2"/>
          </p:cNvCxnSpPr>
          <p:nvPr/>
        </p:nvCxnSpPr>
        <p:spPr>
          <a:xfrm rot="-5400000">
            <a:off x="4441200" y="37550"/>
            <a:ext cx="1808400" cy="6199500"/>
          </a:xfrm>
          <a:prstGeom prst="bentConnector4">
            <a:avLst>
              <a:gd fmla="val -13168" name="adj1"/>
              <a:gd fmla="val 6473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g14a3fbf19ab_0_490"/>
          <p:cNvCxnSpPr/>
          <p:nvPr/>
        </p:nvCxnSpPr>
        <p:spPr>
          <a:xfrm>
            <a:off x="7284175" y="2233050"/>
            <a:ext cx="146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g14a3fbf19ab_0_490"/>
          <p:cNvSpPr txBox="1"/>
          <p:nvPr/>
        </p:nvSpPr>
        <p:spPr>
          <a:xfrm>
            <a:off x="8821575" y="2036000"/>
            <a:ext cx="279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최신 ESG 등급</a:t>
            </a:r>
            <a:r>
              <a:rPr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sz="250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4a3fbf19ab_0_479"/>
          <p:cNvSpPr/>
          <p:nvPr/>
        </p:nvSpPr>
        <p:spPr>
          <a:xfrm>
            <a:off x="1957451" y="0"/>
            <a:ext cx="10234500" cy="6858000"/>
          </a:xfrm>
          <a:prstGeom prst="rect">
            <a:avLst/>
          </a:prstGeom>
          <a:solidFill>
            <a:srgbClr val="3A3838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14a3fbf19ab_0_479"/>
          <p:cNvSpPr/>
          <p:nvPr/>
        </p:nvSpPr>
        <p:spPr>
          <a:xfrm>
            <a:off x="0" y="0"/>
            <a:ext cx="8229900" cy="6858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14a3fbf19ab_0_479"/>
          <p:cNvSpPr txBox="1"/>
          <p:nvPr/>
        </p:nvSpPr>
        <p:spPr>
          <a:xfrm>
            <a:off x="2202450" y="130275"/>
            <a:ext cx="38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대시보드</a:t>
            </a: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70" name="Google Shape;370;g14a3fbf19ab_0_479"/>
          <p:cNvSpPr txBox="1"/>
          <p:nvPr/>
        </p:nvSpPr>
        <p:spPr>
          <a:xfrm>
            <a:off x="8604350" y="2279063"/>
            <a:ext cx="2909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0.5를 기준으로 1에 가까울수록 ESG 경영 전략을 포괄적으로 수립하고 있는 것으로 판단</a:t>
            </a:r>
            <a:endParaRPr sz="26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71" name="Google Shape;371;g14a3fbf19ab_0_479"/>
          <p:cNvPicPr preferRelativeResize="0"/>
          <p:nvPr/>
        </p:nvPicPr>
        <p:blipFill rotWithShape="1">
          <a:blip r:embed="rId3">
            <a:alphaModFix/>
          </a:blip>
          <a:srcRect b="0" l="0" r="0" t="1536"/>
          <a:stretch/>
        </p:blipFill>
        <p:spPr>
          <a:xfrm>
            <a:off x="487825" y="969050"/>
            <a:ext cx="7254251" cy="56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4a3fbf19ab_0_479"/>
          <p:cNvSpPr/>
          <p:nvPr/>
        </p:nvSpPr>
        <p:spPr>
          <a:xfrm>
            <a:off x="3740675" y="969050"/>
            <a:ext cx="4086000" cy="308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g14a3fbf19ab_0_479"/>
          <p:cNvCxnSpPr>
            <a:stCxn id="372" idx="0"/>
          </p:cNvCxnSpPr>
          <p:nvPr/>
        </p:nvCxnSpPr>
        <p:spPr>
          <a:xfrm flipH="1" rot="-5400000">
            <a:off x="7867325" y="-1114600"/>
            <a:ext cx="484200" cy="4651500"/>
          </a:xfrm>
          <a:prstGeom prst="bentConnector4">
            <a:avLst>
              <a:gd fmla="val -49179" name="adj1"/>
              <a:gd fmla="val 98267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g14a3fbf19ab_0_479"/>
          <p:cNvCxnSpPr/>
          <p:nvPr/>
        </p:nvCxnSpPr>
        <p:spPr>
          <a:xfrm>
            <a:off x="10354575" y="727025"/>
            <a:ext cx="300" cy="83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g14a3fbf19ab_0_479"/>
          <p:cNvSpPr txBox="1"/>
          <p:nvPr/>
        </p:nvSpPr>
        <p:spPr>
          <a:xfrm>
            <a:off x="8442225" y="1659500"/>
            <a:ext cx="382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긍부정 비율 시각화 </a:t>
            </a: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sz="250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a3fbf19ab_0_459"/>
          <p:cNvSpPr/>
          <p:nvPr/>
        </p:nvSpPr>
        <p:spPr>
          <a:xfrm>
            <a:off x="1957451" y="0"/>
            <a:ext cx="10234500" cy="6858000"/>
          </a:xfrm>
          <a:prstGeom prst="rect">
            <a:avLst/>
          </a:prstGeom>
          <a:solidFill>
            <a:srgbClr val="3A3838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14a3fbf19ab_0_459"/>
          <p:cNvSpPr/>
          <p:nvPr/>
        </p:nvSpPr>
        <p:spPr>
          <a:xfrm>
            <a:off x="0" y="0"/>
            <a:ext cx="8229900" cy="6858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g14a3fbf19ab_0_459"/>
          <p:cNvSpPr txBox="1"/>
          <p:nvPr/>
        </p:nvSpPr>
        <p:spPr>
          <a:xfrm>
            <a:off x="2202450" y="130275"/>
            <a:ext cx="38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</a:t>
            </a:r>
            <a:r>
              <a:rPr b="1" lang="ko-KR" sz="2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대시보드</a:t>
            </a: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83" name="Google Shape;383;g14a3fbf19ab_0_459"/>
          <p:cNvSpPr txBox="1"/>
          <p:nvPr/>
        </p:nvSpPr>
        <p:spPr>
          <a:xfrm>
            <a:off x="8337525" y="2190000"/>
            <a:ext cx="3285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해당 기업이 ESG에 따른 긍부정지수가 어느 위치에 있는지 산포도로 시각화</a:t>
            </a:r>
            <a:endParaRPr sz="22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84" name="Google Shape;384;g14a3fbf19ab_0_459"/>
          <p:cNvPicPr preferRelativeResize="0"/>
          <p:nvPr/>
        </p:nvPicPr>
        <p:blipFill rotWithShape="1">
          <a:blip r:embed="rId3">
            <a:alphaModFix/>
          </a:blip>
          <a:srcRect b="0" l="0" r="0" t="1536"/>
          <a:stretch/>
        </p:blipFill>
        <p:spPr>
          <a:xfrm>
            <a:off x="487825" y="969050"/>
            <a:ext cx="7254251" cy="56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4a3fbf19ab_0_459"/>
          <p:cNvSpPr/>
          <p:nvPr/>
        </p:nvSpPr>
        <p:spPr>
          <a:xfrm>
            <a:off x="487825" y="3981200"/>
            <a:ext cx="3210600" cy="26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g14a3fbf19ab_0_459"/>
          <p:cNvCxnSpPr>
            <a:stCxn id="385" idx="3"/>
          </p:cNvCxnSpPr>
          <p:nvPr/>
        </p:nvCxnSpPr>
        <p:spPr>
          <a:xfrm flipH="1" rot="10800000">
            <a:off x="3698425" y="2233100"/>
            <a:ext cx="4518000" cy="309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g14a3fbf19ab_0_459"/>
          <p:cNvCxnSpPr/>
          <p:nvPr/>
        </p:nvCxnSpPr>
        <p:spPr>
          <a:xfrm>
            <a:off x="8068575" y="2233075"/>
            <a:ext cx="681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g14a3fbf19ab_0_459"/>
          <p:cNvSpPr/>
          <p:nvPr/>
        </p:nvSpPr>
        <p:spPr>
          <a:xfrm>
            <a:off x="8337525" y="3302075"/>
            <a:ext cx="3652800" cy="97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4a3fbf19ab_0_459"/>
          <p:cNvSpPr txBox="1"/>
          <p:nvPr/>
        </p:nvSpPr>
        <p:spPr>
          <a:xfrm>
            <a:off x="8337525" y="3288888"/>
            <a:ext cx="3652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X축 - 기업별 긍부정평균</a:t>
            </a:r>
            <a:endParaRPr sz="20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Y축 - 긍부정 총합</a:t>
            </a:r>
            <a:endParaRPr sz="24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90" name="Google Shape;390;g14a3fbf19ab_0_459"/>
          <p:cNvSpPr txBox="1"/>
          <p:nvPr/>
        </p:nvSpPr>
        <p:spPr>
          <a:xfrm>
            <a:off x="8682625" y="1494750"/>
            <a:ext cx="3825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전반적인 ESG 현황 파악</a:t>
            </a: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sz="250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a3fbf19ab_0_501"/>
          <p:cNvSpPr/>
          <p:nvPr/>
        </p:nvSpPr>
        <p:spPr>
          <a:xfrm>
            <a:off x="1957451" y="0"/>
            <a:ext cx="10234500" cy="6858000"/>
          </a:xfrm>
          <a:prstGeom prst="rect">
            <a:avLst/>
          </a:prstGeom>
          <a:solidFill>
            <a:srgbClr val="3A3838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14a3fbf19ab_0_501"/>
          <p:cNvSpPr/>
          <p:nvPr/>
        </p:nvSpPr>
        <p:spPr>
          <a:xfrm>
            <a:off x="0" y="0"/>
            <a:ext cx="8229900" cy="6858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14a3fbf19ab_0_501"/>
          <p:cNvSpPr txBox="1"/>
          <p:nvPr/>
        </p:nvSpPr>
        <p:spPr>
          <a:xfrm>
            <a:off x="2202450" y="130275"/>
            <a:ext cx="38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대시보드</a:t>
            </a:r>
            <a:r>
              <a:rPr b="1"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sz="21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98" name="Google Shape;398;g14a3fbf19ab_0_501"/>
          <p:cNvSpPr txBox="1"/>
          <p:nvPr/>
        </p:nvSpPr>
        <p:spPr>
          <a:xfrm>
            <a:off x="8392325" y="2494650"/>
            <a:ext cx="365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E</a:t>
            </a:r>
            <a:endParaRPr sz="26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99" name="Google Shape;399;g14a3fbf19ab_0_501"/>
          <p:cNvPicPr preferRelativeResize="0"/>
          <p:nvPr/>
        </p:nvPicPr>
        <p:blipFill rotWithShape="1">
          <a:blip r:embed="rId3">
            <a:alphaModFix/>
          </a:blip>
          <a:srcRect b="0" l="0" r="0" t="1536"/>
          <a:stretch/>
        </p:blipFill>
        <p:spPr>
          <a:xfrm>
            <a:off x="487825" y="969050"/>
            <a:ext cx="7254251" cy="56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4a3fbf19ab_0_501"/>
          <p:cNvSpPr/>
          <p:nvPr/>
        </p:nvSpPr>
        <p:spPr>
          <a:xfrm>
            <a:off x="3765525" y="4061875"/>
            <a:ext cx="3976500" cy="262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g14a3fbf19ab_0_501"/>
          <p:cNvCxnSpPr>
            <a:stCxn id="400" idx="0"/>
          </p:cNvCxnSpPr>
          <p:nvPr/>
        </p:nvCxnSpPr>
        <p:spPr>
          <a:xfrm rot="-5400000">
            <a:off x="6063975" y="1922875"/>
            <a:ext cx="1828800" cy="24492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g14a3fbf19ab_0_501"/>
          <p:cNvCxnSpPr/>
          <p:nvPr/>
        </p:nvCxnSpPr>
        <p:spPr>
          <a:xfrm>
            <a:off x="7284175" y="2233050"/>
            <a:ext cx="146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g14a3fbf19ab_0_501"/>
          <p:cNvSpPr txBox="1"/>
          <p:nvPr/>
        </p:nvSpPr>
        <p:spPr>
          <a:xfrm>
            <a:off x="8749975" y="1971450"/>
            <a:ext cx="3825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사회 전반적인 ESG 관련 정보 실시간 업데이트</a:t>
            </a: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sz="250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04" name="Google Shape;404;g14a3fbf19ab_0_501"/>
          <p:cNvSpPr txBox="1"/>
          <p:nvPr/>
        </p:nvSpPr>
        <p:spPr>
          <a:xfrm>
            <a:off x="8306225" y="4584675"/>
            <a:ext cx="382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반기별 증감률 파악  </a:t>
            </a:r>
            <a:r>
              <a:rPr lang="ko-KR" sz="22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sz="250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g14a3fbf19ab_0_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4a3fbf19ab_0_471"/>
          <p:cNvSpPr txBox="1"/>
          <p:nvPr/>
        </p:nvSpPr>
        <p:spPr>
          <a:xfrm>
            <a:off x="3681625" y="2633250"/>
            <a:ext cx="456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결론 및 제언 </a:t>
            </a:r>
            <a:endParaRPr b="1" i="0" sz="50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411" name="Google Shape;411;g14a3fbf19ab_0_471"/>
          <p:cNvCxnSpPr/>
          <p:nvPr/>
        </p:nvCxnSpPr>
        <p:spPr>
          <a:xfrm flipH="1" rot="10800000">
            <a:off x="3876149" y="3725812"/>
            <a:ext cx="4439700" cy="11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0" y="864525"/>
            <a:ext cx="5364301" cy="405138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"/>
          <p:cNvSpPr/>
          <p:nvPr/>
        </p:nvSpPr>
        <p:spPr>
          <a:xfrm rot="8100000">
            <a:off x="394805" y="5348538"/>
            <a:ext cx="597788" cy="6359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8" name="Google Shape;4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75" y="5451077"/>
            <a:ext cx="511443" cy="40381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"/>
          <p:cNvSpPr/>
          <p:nvPr/>
        </p:nvSpPr>
        <p:spPr>
          <a:xfrm rot="10800000">
            <a:off x="241374" y="5234505"/>
            <a:ext cx="253500" cy="218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0" name="Google Shape;42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650" y="864525"/>
            <a:ext cx="5729600" cy="405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3"/>
          <p:cNvGrpSpPr/>
          <p:nvPr/>
        </p:nvGrpSpPr>
        <p:grpSpPr>
          <a:xfrm>
            <a:off x="11326376" y="622728"/>
            <a:ext cx="762759" cy="689269"/>
            <a:chOff x="2594325" y="1627175"/>
            <a:chExt cx="440850" cy="440850"/>
          </a:xfrm>
        </p:grpSpPr>
        <p:sp>
          <p:nvSpPr>
            <p:cNvPr id="422" name="Google Shape;422;p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3"/>
          <p:cNvGrpSpPr/>
          <p:nvPr/>
        </p:nvGrpSpPr>
        <p:grpSpPr>
          <a:xfrm>
            <a:off x="5077976" y="622728"/>
            <a:ext cx="762759" cy="689269"/>
            <a:chOff x="2594325" y="1627175"/>
            <a:chExt cx="440850" cy="440850"/>
          </a:xfrm>
        </p:grpSpPr>
        <p:sp>
          <p:nvSpPr>
            <p:cNvPr id="426" name="Google Shape;426;p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3"/>
          <p:cNvSpPr txBox="1"/>
          <p:nvPr/>
        </p:nvSpPr>
        <p:spPr>
          <a:xfrm>
            <a:off x="120450" y="334225"/>
            <a:ext cx="220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결론 및 제언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30" name="Google Shape;430;p3"/>
          <p:cNvSpPr txBox="1"/>
          <p:nvPr/>
        </p:nvSpPr>
        <p:spPr>
          <a:xfrm>
            <a:off x="1102100" y="5452888"/>
            <a:ext cx="3021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중요 키워드 파악</a:t>
            </a:r>
            <a:endParaRPr i="0" sz="22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31" name="Google Shape;431;p3"/>
          <p:cNvSpPr/>
          <p:nvPr/>
        </p:nvSpPr>
        <p:spPr>
          <a:xfrm rot="8100000">
            <a:off x="4357205" y="5348538"/>
            <a:ext cx="597788" cy="6359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2" name="Google Shape;4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0375" y="5451077"/>
            <a:ext cx="511443" cy="40381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"/>
          <p:cNvSpPr/>
          <p:nvPr/>
        </p:nvSpPr>
        <p:spPr>
          <a:xfrm rot="10800000">
            <a:off x="4203774" y="5234505"/>
            <a:ext cx="253500" cy="218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3"/>
          <p:cNvSpPr/>
          <p:nvPr/>
        </p:nvSpPr>
        <p:spPr>
          <a:xfrm rot="8100000">
            <a:off x="8119080" y="5348538"/>
            <a:ext cx="597788" cy="6359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5" name="Google Shape;4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2250" y="5451077"/>
            <a:ext cx="511443" cy="40381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"/>
          <p:cNvSpPr/>
          <p:nvPr/>
        </p:nvSpPr>
        <p:spPr>
          <a:xfrm rot="10800000">
            <a:off x="7981774" y="5234505"/>
            <a:ext cx="253500" cy="218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3"/>
          <p:cNvSpPr txBox="1"/>
          <p:nvPr/>
        </p:nvSpPr>
        <p:spPr>
          <a:xfrm>
            <a:off x="5127678" y="5344425"/>
            <a:ext cx="264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산업별/</a:t>
            </a:r>
            <a:r>
              <a:rPr lang="ko-KR" sz="22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</a:t>
            </a:r>
            <a:r>
              <a:rPr lang="ko-KR" sz="22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 ESG 경영 실천여부 확인 </a:t>
            </a:r>
            <a:endParaRPr i="0" sz="22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38" name="Google Shape;438;p3"/>
          <p:cNvSpPr txBox="1"/>
          <p:nvPr/>
        </p:nvSpPr>
        <p:spPr>
          <a:xfrm>
            <a:off x="8905666" y="5394725"/>
            <a:ext cx="26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"/>
          <p:cNvSpPr txBox="1"/>
          <p:nvPr/>
        </p:nvSpPr>
        <p:spPr>
          <a:xfrm>
            <a:off x="8905677" y="5344425"/>
            <a:ext cx="318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 경영 관련 기업별 리스크 전략 수립에 대한 인사이트 제공</a:t>
            </a:r>
            <a:endParaRPr i="0" sz="22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9"/>
          <p:cNvSpPr txBox="1"/>
          <p:nvPr/>
        </p:nvSpPr>
        <p:spPr>
          <a:xfrm>
            <a:off x="4502551" y="2739534"/>
            <a:ext cx="3186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000" u="none" cap="none" strike="noStrike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THANK YOU</a:t>
            </a:r>
            <a:endParaRPr b="1" i="0" sz="50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4a3fbf19ab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4a3fbf19ab_0_160"/>
          <p:cNvSpPr txBox="1"/>
          <p:nvPr/>
        </p:nvSpPr>
        <p:spPr>
          <a:xfrm>
            <a:off x="3681625" y="2633250"/>
            <a:ext cx="456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주제 선정 배경</a:t>
            </a:r>
            <a:endParaRPr b="1" i="0" sz="50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6" name="Google Shape;116;g14a3fbf19ab_0_160"/>
          <p:cNvCxnSpPr/>
          <p:nvPr/>
        </p:nvCxnSpPr>
        <p:spPr>
          <a:xfrm flipH="1" rot="10800000">
            <a:off x="3937974" y="3725812"/>
            <a:ext cx="4439700" cy="11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8563429" y="0"/>
            <a:ext cx="3628571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/>
          <p:nvPr/>
        </p:nvSpPr>
        <p:spPr>
          <a:xfrm rot="5400000">
            <a:off x="708200" y="138133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184499" y="1146282"/>
            <a:ext cx="376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ESG란?</a:t>
            </a:r>
            <a:endParaRPr b="1" i="0" sz="48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66176" y="2161950"/>
            <a:ext cx="4892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rgbClr val="00ABD4"/>
                </a:solidFill>
                <a:latin typeface="Noto Sans KR"/>
                <a:ea typeface="Noto Sans KR"/>
                <a:cs typeface="Noto Sans KR"/>
                <a:sym typeface="Noto Sans KR"/>
              </a:rPr>
              <a:t>환경(Environmental),사회(Social),지배구조(Governance)의 영문 첫 글자를 조합한 단어</a:t>
            </a:r>
            <a:r>
              <a:rPr lang="ko-KR" sz="1800">
                <a:solidFill>
                  <a:srgbClr val="666666"/>
                </a:solidFill>
                <a:latin typeface="Noto Sans KR"/>
                <a:ea typeface="Noto Sans KR"/>
                <a:cs typeface="Noto Sans KR"/>
                <a:sym typeface="Noto Sans KR"/>
              </a:rPr>
              <a:t>로, </a:t>
            </a:r>
            <a:r>
              <a:rPr lang="ko-KR" sz="1800">
                <a:solidFill>
                  <a:srgbClr val="222222"/>
                </a:solidFill>
                <a:latin typeface="Noto Sans KR"/>
                <a:ea typeface="Noto Sans KR"/>
                <a:cs typeface="Noto Sans KR"/>
                <a:sym typeface="Noto Sans KR"/>
              </a:rPr>
              <a:t>기업 경영에서 지속가능성을 달성하기 위한</a:t>
            </a:r>
            <a:endParaRPr sz="1800">
              <a:solidFill>
                <a:srgbClr val="222222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22222"/>
                </a:solidFill>
                <a:latin typeface="Noto Sans KR"/>
                <a:ea typeface="Noto Sans KR"/>
                <a:cs typeface="Noto Sans KR"/>
                <a:sym typeface="Noto Sans KR"/>
              </a:rPr>
              <a:t>3가지 핵심 요소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66175" y="4181975"/>
            <a:ext cx="464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21c, 변화하고 있는 기업의 핵심 목표</a:t>
            </a:r>
            <a:endParaRPr b="1" i="0" sz="22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523024" y="5514945"/>
            <a:ext cx="31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이윤 추구를 위한 기술 혁신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694574" y="5432211"/>
            <a:ext cx="32175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8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rPr>
              <a:t>환경과 사회, 사람을 중시하는 가치 창출을 위한 ‘</a:t>
            </a:r>
            <a:r>
              <a:rPr b="1" lang="ko-KR" sz="18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rPr>
              <a:t>ESG 경영</a:t>
            </a:r>
            <a:r>
              <a:rPr lang="ko-KR" sz="18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rPr>
              <a:t>’</a:t>
            </a:r>
            <a:endParaRPr i="0" sz="14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575" y="1502914"/>
            <a:ext cx="6196000" cy="3152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4"/>
          <p:cNvSpPr txBox="1"/>
          <p:nvPr/>
        </p:nvSpPr>
        <p:spPr>
          <a:xfrm>
            <a:off x="120452" y="334225"/>
            <a:ext cx="240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주제 선정 배경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753775" y="4876925"/>
            <a:ext cx="70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Noto Sans KR"/>
                <a:ea typeface="Noto Sans KR"/>
                <a:cs typeface="Noto Sans KR"/>
                <a:sym typeface="Noto Sans KR"/>
              </a:rPr>
              <a:t>기존</a:t>
            </a:r>
            <a:endParaRPr b="1" sz="1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743650" y="4876925"/>
            <a:ext cx="70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Noto Sans KR"/>
                <a:ea typeface="Noto Sans KR"/>
                <a:cs typeface="Noto Sans KR"/>
                <a:sym typeface="Noto Sans KR"/>
              </a:rPr>
              <a:t>미래</a:t>
            </a:r>
            <a:endParaRPr b="1" sz="1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842763" y="5353925"/>
            <a:ext cx="516600" cy="369300"/>
          </a:xfrm>
          <a:prstGeom prst="rightArrow">
            <a:avLst>
              <a:gd fmla="val 15204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640175" y="5265525"/>
            <a:ext cx="90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기업들은 이러한 점을 악용하여 ESG 지표를 투자자들과 소비자들을 끌어오기 위한 마케팅 수단으로 활용</a:t>
            </a:r>
            <a:endParaRPr sz="16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198725" y="4819113"/>
            <a:ext cx="1004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ESG 지표가 공개되는 방법에 대해서 공식적으로 정해진 기준이 없음</a:t>
            </a:r>
            <a:endParaRPr b="1" sz="23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3005775" y="1659775"/>
            <a:ext cx="643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200">
                <a:solidFill>
                  <a:srgbClr val="B6D7A8"/>
                </a:solidFill>
                <a:latin typeface="Noto Sans KR"/>
                <a:ea typeface="Noto Sans KR"/>
                <a:cs typeface="Noto Sans KR"/>
                <a:sym typeface="Noto Sans KR"/>
              </a:rPr>
              <a:t>ESG </a:t>
            </a:r>
            <a:r>
              <a:rPr b="1" lang="ko-KR" sz="5200">
                <a:solidFill>
                  <a:srgbClr val="B6D7A8"/>
                </a:solidFill>
                <a:latin typeface="Noto Sans KR"/>
                <a:ea typeface="Noto Sans KR"/>
                <a:cs typeface="Noto Sans KR"/>
                <a:sym typeface="Noto Sans KR"/>
              </a:rPr>
              <a:t>washing </a:t>
            </a:r>
            <a:endParaRPr b="1" sz="5200">
              <a:solidFill>
                <a:srgbClr val="B6D7A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2448675" y="2644975"/>
            <a:ext cx="7545000" cy="13500"/>
          </a:xfrm>
          <a:prstGeom prst="straightConnector1">
            <a:avLst/>
          </a:prstGeom>
          <a:noFill/>
          <a:ln cap="flat" cmpd="sng" w="2857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6"/>
          <p:cNvSpPr txBox="1"/>
          <p:nvPr/>
        </p:nvSpPr>
        <p:spPr>
          <a:xfrm>
            <a:off x="120452" y="334225"/>
            <a:ext cx="240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주제 선정 배경</a:t>
            </a:r>
            <a:endParaRPr i="0" sz="21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880600" y="2737700"/>
            <a:ext cx="643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B6D7A8"/>
                </a:solidFill>
                <a:latin typeface="Noto Sans KR"/>
                <a:ea typeface="Noto Sans KR"/>
                <a:cs typeface="Noto Sans KR"/>
                <a:sym typeface="Noto Sans KR"/>
              </a:rPr>
              <a:t>ESG와 Greenwashing을 </a:t>
            </a:r>
            <a:r>
              <a:rPr b="1" lang="ko-KR" sz="2500">
                <a:solidFill>
                  <a:srgbClr val="B6D7A8"/>
                </a:solidFill>
                <a:latin typeface="Noto Sans KR"/>
                <a:ea typeface="Noto Sans KR"/>
                <a:cs typeface="Noto Sans KR"/>
                <a:sym typeface="Noto Sans KR"/>
              </a:rPr>
              <a:t>합친 용어</a:t>
            </a:r>
            <a:endParaRPr b="1" sz="2500">
              <a:solidFill>
                <a:srgbClr val="B6D7A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3161700" y="3338463"/>
            <a:ext cx="586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환경(E), 사회(S), 지배구조(G)의 각 성과지표 달성을 위한 실제 활동이나 개선은 하지 않으면서 노력하고 있는 것처럼 위장하는 것</a:t>
            </a:r>
            <a:endParaRPr sz="20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4a3fbf19ab_0_1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4a3fbf19ab_0_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14a3fbf19ab_0_19"/>
          <p:cNvSpPr txBox="1"/>
          <p:nvPr/>
        </p:nvSpPr>
        <p:spPr>
          <a:xfrm>
            <a:off x="5801525" y="4882075"/>
            <a:ext cx="512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모호한 기준을 바탕으로 매년 바뀌는 수많은 ESG 지표들 </a:t>
            </a:r>
            <a:endParaRPr sz="16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53" name="Google Shape;153;g14a3fbf19ab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50" y="960500"/>
            <a:ext cx="5296624" cy="24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4a3fbf19ab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7500" y="557100"/>
            <a:ext cx="3286215" cy="400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4a3fbf19ab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1201" y="2076338"/>
            <a:ext cx="4106800" cy="27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4a3fbf19ab_0_19"/>
          <p:cNvSpPr txBox="1"/>
          <p:nvPr/>
        </p:nvSpPr>
        <p:spPr>
          <a:xfrm>
            <a:off x="120452" y="334225"/>
            <a:ext cx="240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주제 선정 배경</a:t>
            </a:r>
            <a:endParaRPr i="0" sz="21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7" name="Google Shape;157;g14a3fbf19ab_0_19"/>
          <p:cNvSpPr txBox="1"/>
          <p:nvPr/>
        </p:nvSpPr>
        <p:spPr>
          <a:xfrm>
            <a:off x="1119000" y="5657325"/>
            <a:ext cx="10411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분석을 통한 가장 보편적인 ESG 평가지표 개발 필요성 재고</a:t>
            </a:r>
            <a:endParaRPr sz="22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8" name="Google Shape;158;g14a3fbf19ab_0_19"/>
          <p:cNvSpPr txBox="1"/>
          <p:nvPr/>
        </p:nvSpPr>
        <p:spPr>
          <a:xfrm>
            <a:off x="1119000" y="6088125"/>
            <a:ext cx="8630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뉴스 데이터 분석을 통한 기업별 올바른 ESG 경영 실천을 위한 모니터링</a:t>
            </a:r>
            <a:endParaRPr sz="220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4a3fbf19ab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4a3fbf19ab_0_167"/>
          <p:cNvSpPr txBox="1"/>
          <p:nvPr/>
        </p:nvSpPr>
        <p:spPr>
          <a:xfrm>
            <a:off x="2896825" y="2678075"/>
            <a:ext cx="652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b="1" i="0" sz="5000" u="none" cap="none" strike="noStrik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65" name="Google Shape;165;g14a3fbf19ab_0_167"/>
          <p:cNvCxnSpPr/>
          <p:nvPr/>
        </p:nvCxnSpPr>
        <p:spPr>
          <a:xfrm rot="-10799832">
            <a:off x="3173628" y="3716934"/>
            <a:ext cx="6132300" cy="26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>
            <a:off x="1248350" y="1608613"/>
            <a:ext cx="4614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기업별 지속가능경영보고서에서 E, S, G에 속하는 키워드와 빈도수 산출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74" y="699200"/>
            <a:ext cx="3853225" cy="5769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2" name="Google Shape;172;p7"/>
          <p:cNvSpPr/>
          <p:nvPr/>
        </p:nvSpPr>
        <p:spPr>
          <a:xfrm>
            <a:off x="8364025" y="1984027"/>
            <a:ext cx="1856100" cy="19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800" y="3714300"/>
            <a:ext cx="2911125" cy="21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75" name="Google Shape;175;p7"/>
          <p:cNvSpPr/>
          <p:nvPr/>
        </p:nvSpPr>
        <p:spPr>
          <a:xfrm rot="5400000">
            <a:off x="810975" y="163503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p7"/>
          <p:cNvCxnSpPr>
            <a:stCxn id="172" idx="1"/>
            <a:endCxn id="173" idx="3"/>
          </p:cNvCxnSpPr>
          <p:nvPr/>
        </p:nvCxnSpPr>
        <p:spPr>
          <a:xfrm flipH="1">
            <a:off x="5145025" y="2948977"/>
            <a:ext cx="3219000" cy="1847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a3fbf19ab_0_183"/>
          <p:cNvSpPr/>
          <p:nvPr/>
        </p:nvSpPr>
        <p:spPr>
          <a:xfrm>
            <a:off x="0" y="3349200"/>
            <a:ext cx="12192000" cy="3508800"/>
          </a:xfrm>
          <a:prstGeom prst="rect">
            <a:avLst/>
          </a:prstGeom>
          <a:solidFill>
            <a:schemeClr val="dk1">
              <a:alpha val="576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14a3fbf19ab_0_183"/>
          <p:cNvSpPr txBox="1"/>
          <p:nvPr/>
        </p:nvSpPr>
        <p:spPr>
          <a:xfrm>
            <a:off x="1248350" y="1761013"/>
            <a:ext cx="46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뉴스 데이터 수집</a:t>
            </a:r>
            <a:endParaRPr i="0" sz="25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3" name="Google Shape;183;g14a3fbf19ab_0_183"/>
          <p:cNvSpPr txBox="1"/>
          <p:nvPr/>
        </p:nvSpPr>
        <p:spPr>
          <a:xfrm>
            <a:off x="120449" y="334225"/>
            <a:ext cx="30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수집과 전처리</a:t>
            </a:r>
            <a:endParaRPr i="0" sz="2100" u="none" cap="none" strike="noStrik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4" name="Google Shape;184;g14a3fbf19ab_0_183"/>
          <p:cNvSpPr/>
          <p:nvPr/>
        </p:nvSpPr>
        <p:spPr>
          <a:xfrm rot="5400000">
            <a:off x="810975" y="1787432"/>
            <a:ext cx="383100" cy="330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14a3fbf19ab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75" y="4202650"/>
            <a:ext cx="11306050" cy="19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4a3fbf19ab_0_183"/>
          <p:cNvSpPr txBox="1"/>
          <p:nvPr/>
        </p:nvSpPr>
        <p:spPr>
          <a:xfrm>
            <a:off x="592025" y="3618125"/>
            <a:ext cx="60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Korea News Crawler를 통한 뉴스 데이터 수집</a:t>
            </a:r>
            <a:endParaRPr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2017-06-07T15:59:31Z</dcterms:created>
  <dc:creator>박현조</dc:creator>
</cp:coreProperties>
</file>