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 Classic Bold" panose="020B0604020202020204" charset="0"/>
      <p:regular r:id="rId23"/>
      <p:bold r:id="rId24"/>
    </p:embeddedFont>
    <p:embeddedFont>
      <p:font typeface="Montserrat Extra-Bold" panose="020B0604020202020204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6F8D-3944-4C76-8E5A-A81409A57D42}" v="16" dt="2023-06-08T10:28:1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yun" userId="5247a1b8f9d419ab" providerId="Windows Live" clId="Web-{66506F8D-3944-4C76-8E5A-A81409A57D42}"/>
    <pc:docChg chg="modSld">
      <pc:chgData name="Kim Hyun" userId="5247a1b8f9d419ab" providerId="Windows Live" clId="Web-{66506F8D-3944-4C76-8E5A-A81409A57D42}" dt="2023-06-08T10:28:14.327" v="15" actId="1076"/>
      <pc:docMkLst>
        <pc:docMk/>
      </pc:docMkLst>
      <pc:sldChg chg="modSp">
        <pc:chgData name="Kim Hyun" userId="5247a1b8f9d419ab" providerId="Windows Live" clId="Web-{66506F8D-3944-4C76-8E5A-A81409A57D42}" dt="2023-06-08T10:27:22.294" v="13" actId="1076"/>
        <pc:sldMkLst>
          <pc:docMk/>
          <pc:sldMk cId="0" sldId="259"/>
        </pc:sldMkLst>
        <pc:spChg chg="mod">
          <ac:chgData name="Kim Hyun" userId="5247a1b8f9d419ab" providerId="Windows Live" clId="Web-{66506F8D-3944-4C76-8E5A-A81409A57D42}" dt="2023-06-08T10:27:22.279" v="12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Kim Hyun" userId="5247a1b8f9d419ab" providerId="Windows Live" clId="Web-{66506F8D-3944-4C76-8E5A-A81409A57D42}" dt="2023-06-08T10:27:22.294" v="13" actId="1076"/>
          <ac:spMkLst>
            <pc:docMk/>
            <pc:sldMk cId="0" sldId="259"/>
            <ac:spMk id="9" creationId="{00000000-0000-0000-0000-000000000000}"/>
          </ac:spMkLst>
        </pc:spChg>
      </pc:sldChg>
      <pc:sldChg chg="modSp">
        <pc:chgData name="Kim Hyun" userId="5247a1b8f9d419ab" providerId="Windows Live" clId="Web-{66506F8D-3944-4C76-8E5A-A81409A57D42}" dt="2023-06-08T10:28:14.327" v="15" actId="1076"/>
        <pc:sldMkLst>
          <pc:docMk/>
          <pc:sldMk cId="0" sldId="262"/>
        </pc:sldMkLst>
        <pc:spChg chg="mod">
          <ac:chgData name="Kim Hyun" userId="5247a1b8f9d419ab" providerId="Windows Live" clId="Web-{66506F8D-3944-4C76-8E5A-A81409A57D42}" dt="2023-06-08T10:28:14.327" v="15" actId="1076"/>
          <ac:spMkLst>
            <pc:docMk/>
            <pc:sldMk cId="0" sldId="26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A7C3C-DEBA-42FA-BA89-10205AEEC6AB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6CABE-D8FA-4117-B2FD-9171F1F93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6CABE-D8FA-4117-B2FD-9171F1F93E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2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29775" y="3543300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 b="1">
                <a:solidFill>
                  <a:srgbClr val="1211CA"/>
                </a:solidFill>
                <a:latin typeface="+mj-ea"/>
                <a:ea typeface="+mj-ea"/>
              </a:rPr>
              <a:t>INSIGHT 2호점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43200" y="5162550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 b="1" err="1">
                <a:solidFill>
                  <a:srgbClr val="F9B314"/>
                </a:solidFill>
                <a:latin typeface="+mj-ea"/>
                <a:ea typeface="+mj-ea"/>
              </a:rPr>
              <a:t>여야</a:t>
            </a:r>
            <a:r>
              <a:rPr lang="en-US" sz="9600" b="1">
                <a:solidFill>
                  <a:srgbClr val="F9B314"/>
                </a:solidFill>
                <a:latin typeface="+mj-ea"/>
                <a:ea typeface="+mj-ea"/>
              </a:rPr>
              <a:t> </a:t>
            </a:r>
            <a:r>
              <a:rPr lang="en-US" sz="9600" b="1" err="1">
                <a:solidFill>
                  <a:srgbClr val="F9B314"/>
                </a:solidFill>
                <a:latin typeface="+mj-ea"/>
                <a:ea typeface="+mj-ea"/>
              </a:rPr>
              <a:t>리뷰</a:t>
            </a:r>
            <a:endParaRPr lang="en-US" sz="9600" b="1">
              <a:solidFill>
                <a:srgbClr val="F9B314"/>
              </a:solidFill>
              <a:latin typeface="+mj-ea"/>
              <a:ea typeface="+mj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83842" y="6598920"/>
            <a:ext cx="9288593" cy="1858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963" err="1">
                <a:solidFill>
                  <a:srgbClr val="101010"/>
                </a:solidFill>
                <a:latin typeface="+mj-ea"/>
                <a:ea typeface="+mj-ea"/>
              </a:rPr>
              <a:t>팀장</a:t>
            </a:r>
            <a:r>
              <a:rPr lang="en-US" sz="2800" spc="963">
                <a:solidFill>
                  <a:srgbClr val="101010"/>
                </a:solidFill>
                <a:latin typeface="+mj-ea"/>
                <a:ea typeface="+mj-ea"/>
              </a:rPr>
              <a:t>: </a:t>
            </a:r>
            <a:r>
              <a:rPr lang="en-US" sz="2800" spc="963" err="1">
                <a:solidFill>
                  <a:srgbClr val="101010"/>
                </a:solidFill>
                <a:latin typeface="+mj-ea"/>
                <a:ea typeface="+mj-ea"/>
              </a:rPr>
              <a:t>임성룡</a:t>
            </a:r>
            <a:r>
              <a:rPr lang="en-US" sz="2800" spc="963">
                <a:solidFill>
                  <a:srgbClr val="101010"/>
                </a:solidFill>
                <a:latin typeface="+mj-ea"/>
                <a:ea typeface="+mj-ea"/>
              </a:rPr>
              <a:t>(20192350)</a:t>
            </a:r>
          </a:p>
          <a:p>
            <a:pPr>
              <a:lnSpc>
                <a:spcPct val="150000"/>
              </a:lnSpc>
            </a:pPr>
            <a:r>
              <a:rPr lang="en-US" sz="2800" spc="963" err="1">
                <a:solidFill>
                  <a:srgbClr val="101010"/>
                </a:solidFill>
                <a:latin typeface="+mj-ea"/>
                <a:ea typeface="+mj-ea"/>
              </a:rPr>
              <a:t>팀원</a:t>
            </a:r>
            <a:r>
              <a:rPr lang="en-US" sz="2800" spc="963">
                <a:solidFill>
                  <a:srgbClr val="101010"/>
                </a:solidFill>
                <a:latin typeface="+mj-ea"/>
                <a:ea typeface="+mj-ea"/>
              </a:rPr>
              <a:t>: </a:t>
            </a:r>
            <a:r>
              <a:rPr lang="ko-KR" altLang="en-US" sz="2800" spc="963">
                <a:solidFill>
                  <a:srgbClr val="101010"/>
                </a:solidFill>
                <a:latin typeface="+mj-ea"/>
                <a:ea typeface="+mj-ea"/>
              </a:rPr>
              <a:t>김  </a:t>
            </a:r>
            <a:r>
              <a:rPr lang="en-US" sz="2800" spc="963" err="1">
                <a:solidFill>
                  <a:srgbClr val="101010"/>
                </a:solidFill>
                <a:latin typeface="+mj-ea"/>
                <a:ea typeface="+mj-ea"/>
              </a:rPr>
              <a:t>현</a:t>
            </a:r>
            <a:r>
              <a:rPr lang="en-US" sz="2800" spc="963">
                <a:solidFill>
                  <a:srgbClr val="101010"/>
                </a:solidFill>
                <a:latin typeface="+mj-ea"/>
                <a:ea typeface="+mj-ea"/>
              </a:rPr>
              <a:t>(20212241)</a:t>
            </a:r>
          </a:p>
          <a:p>
            <a:pPr>
              <a:lnSpc>
                <a:spcPct val="150000"/>
              </a:lnSpc>
            </a:pPr>
            <a:r>
              <a:rPr lang="en-US" sz="2800" spc="963" err="1">
                <a:solidFill>
                  <a:srgbClr val="101010"/>
                </a:solidFill>
                <a:latin typeface="+mj-ea"/>
                <a:ea typeface="+mj-ea"/>
              </a:rPr>
              <a:t>팀원</a:t>
            </a:r>
            <a:r>
              <a:rPr lang="en-US" sz="2800" spc="963">
                <a:solidFill>
                  <a:srgbClr val="101010"/>
                </a:solidFill>
                <a:latin typeface="+mj-ea"/>
                <a:ea typeface="+mj-ea"/>
              </a:rPr>
              <a:t>: </a:t>
            </a:r>
            <a:r>
              <a:rPr lang="en-US" sz="2800" spc="963" err="1">
                <a:solidFill>
                  <a:srgbClr val="101010"/>
                </a:solidFill>
                <a:latin typeface="+mj-ea"/>
                <a:ea typeface="+mj-ea"/>
              </a:rPr>
              <a:t>박재성</a:t>
            </a:r>
            <a:r>
              <a:rPr lang="en-US" sz="2800" spc="963">
                <a:solidFill>
                  <a:srgbClr val="101010"/>
                </a:solidFill>
                <a:latin typeface="+mj-ea"/>
                <a:ea typeface="+mj-ea"/>
              </a:rPr>
              <a:t>(20212259)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2023918"/>
            <a:ext cx="6448950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b="1">
                <a:solidFill>
                  <a:srgbClr val="F9B314"/>
                </a:solidFill>
                <a:latin typeface="+mj-ea"/>
                <a:ea typeface="+mj-ea"/>
              </a:rPr>
              <a:t>리뷰 결과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47800" y="3162300"/>
            <a:ext cx="2532116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b="1">
                <a:solidFill>
                  <a:srgbClr val="1211CA"/>
                </a:solidFill>
                <a:latin typeface="+mj-ea"/>
                <a:ea typeface="+mj-ea"/>
              </a:rPr>
              <a:t>리뷰 텍스트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79132"/>
            <a:ext cx="3489971" cy="5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내용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7800" y="4018256"/>
            <a:ext cx="4680168" cy="1125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소비자가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입력한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리뷰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데이터를</a:t>
            </a: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긍정인지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부정인지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판단</a:t>
            </a: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0344"/>
              </p:ext>
            </p:extLst>
          </p:nvPr>
        </p:nvGraphicFramePr>
        <p:xfrm>
          <a:off x="6450284" y="2553127"/>
          <a:ext cx="10809017" cy="5450676"/>
        </p:xfrm>
        <a:graphic>
          <a:graphicData uri="http://schemas.openxmlformats.org/drawingml/2006/table">
            <a:tbl>
              <a:tblPr/>
              <a:tblGrid>
                <a:gridCol w="7612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674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en-US" sz="1100" b="1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sz="1100" b="1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8222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저렴하고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깨끗하여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전반적으로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만족합니다다만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방음이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잘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안되는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단점이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있어요저는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소음이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있어도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잘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잤지만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예민하신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분은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힘들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수도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있을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것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같아요</a:t>
                      </a:r>
                      <a:endParaRPr lang="en-US" sz="1100" b="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81.13%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확률로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긍정</a:t>
                      </a:r>
                      <a:endParaRPr lang="en-US" sz="1100" b="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430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이상한 벌레가 물린거빼곤 좋았어요</a:t>
                      </a:r>
                      <a:endParaRPr lang="en-US" sz="1100" b="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51.87%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확률로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부정</a:t>
                      </a:r>
                      <a:endParaRPr lang="en-US" sz="1100" b="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1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위치도 좋고 했지만 예전에 비해 숙소 청결도가 좀 낮아졌어요. 화장실에서 냄새도 나고 방충망도 뜯겨져있고</a:t>
                      </a:r>
                      <a:endParaRPr lang="en-US" sz="1100" b="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53.90%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확률로</a:t>
                      </a:r>
                      <a:r>
                        <a:rPr lang="en-US" sz="2399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b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긍정</a:t>
                      </a:r>
                      <a:endParaRPr lang="en-US" sz="1100" b="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451806" y="2609222"/>
            <a:ext cx="13384389" cy="6294344"/>
          </a:xfrm>
          <a:custGeom>
            <a:avLst/>
            <a:gdLst/>
            <a:ahLst/>
            <a:cxnLst/>
            <a:rect l="l" t="t" r="r" b="b"/>
            <a:pathLst>
              <a:path w="13384389" h="6294344">
                <a:moveTo>
                  <a:pt x="0" y="0"/>
                </a:moveTo>
                <a:lnTo>
                  <a:pt x="13384388" y="0"/>
                </a:lnTo>
                <a:lnTo>
                  <a:pt x="13384388" y="6294345"/>
                </a:lnTo>
                <a:lnTo>
                  <a:pt x="0" y="6294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679132"/>
            <a:ext cx="3848100" cy="593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기대효과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62E29C1B-D562-7268-C991-DBD6733B0337}"/>
              </a:ext>
            </a:extLst>
          </p:cNvPr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D923D98-E365-9F0F-52FA-0F79B7F0AC85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477CD6B-269D-654E-6036-26B6BB054CB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2587320" y="4491199"/>
            <a:ext cx="4320486" cy="1991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solidFill>
                  <a:srgbClr val="2D262A"/>
                </a:solidFill>
                <a:latin typeface="+mj-ea"/>
                <a:ea typeface="+mj-ea"/>
              </a:rPr>
              <a:t>1.</a:t>
            </a:r>
            <a:r>
              <a:rPr lang="ko-KR" alt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야놀자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평점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크롤</a:t>
            </a:r>
            <a:r>
              <a:rPr lang="ko-KR" altLang="en-US" sz="3000">
                <a:solidFill>
                  <a:srgbClr val="2D262A"/>
                </a:solidFill>
                <a:latin typeface="+mj-ea"/>
                <a:ea typeface="+mj-ea"/>
              </a:rPr>
              <a:t>링</a:t>
            </a:r>
            <a:br>
              <a:rPr lang="en-US" altLang="ko-KR" sz="3000">
                <a:solidFill>
                  <a:srgbClr val="2D262A"/>
                </a:solidFill>
                <a:latin typeface="+mj-ea"/>
                <a:ea typeface="+mj-ea"/>
              </a:rPr>
            </a:br>
            <a:r>
              <a:rPr lang="ko-KR" altLang="en-US" sz="3000">
                <a:solidFill>
                  <a:srgbClr val="2D262A"/>
                </a:solidFill>
                <a:latin typeface="+mj-ea"/>
                <a:ea typeface="+mj-ea"/>
              </a:rPr>
              <a:t>   완성</a:t>
            </a:r>
            <a:endParaRPr lang="en-US" sz="3000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2.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모델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정확도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개선</a:t>
            </a:r>
            <a:endParaRPr lang="en-US" sz="3000">
              <a:solidFill>
                <a:srgbClr val="2D262A"/>
              </a:solidFill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69926" y="3441798"/>
            <a:ext cx="3282115" cy="783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b="1" err="1">
                <a:solidFill>
                  <a:srgbClr val="1211CA"/>
                </a:solidFill>
                <a:latin typeface="+mj-ea"/>
                <a:ea typeface="+mj-ea"/>
              </a:rPr>
              <a:t>힘들었던</a:t>
            </a:r>
            <a:r>
              <a:rPr lang="en-US" sz="4800" b="1">
                <a:solidFill>
                  <a:srgbClr val="1211CA"/>
                </a:solidFill>
                <a:latin typeface="+mj-ea"/>
                <a:ea typeface="+mj-ea"/>
              </a:rPr>
              <a:t> 점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69926" y="4428460"/>
            <a:ext cx="3919404" cy="268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1.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전처리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과정</a:t>
            </a:r>
            <a:endParaRPr lang="en-US" sz="3000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2. </a:t>
            </a:r>
            <a:r>
              <a:rPr lang="ko-KR" altLang="en-US" sz="3000">
                <a:solidFill>
                  <a:srgbClr val="2D262A"/>
                </a:solidFill>
                <a:latin typeface="+mj-ea"/>
                <a:ea typeface="+mj-ea"/>
              </a:rPr>
              <a:t>페이지 전환 이중</a:t>
            </a:r>
            <a:br>
              <a:rPr lang="en-US" altLang="ko-KR" sz="3000">
                <a:solidFill>
                  <a:srgbClr val="2D262A"/>
                </a:solidFill>
                <a:latin typeface="+mj-ea"/>
                <a:ea typeface="+mj-ea"/>
              </a:rPr>
            </a:br>
            <a:r>
              <a:rPr lang="ko-KR" altLang="en-US" sz="3000">
                <a:solidFill>
                  <a:srgbClr val="2D262A"/>
                </a:solidFill>
                <a:latin typeface="+mj-ea"/>
                <a:ea typeface="+mj-ea"/>
              </a:rPr>
              <a:t>   사용으로 인해 수집</a:t>
            </a:r>
            <a:br>
              <a:rPr lang="en-US" altLang="ko-KR" sz="3000">
                <a:solidFill>
                  <a:srgbClr val="2D262A"/>
                </a:solidFill>
                <a:latin typeface="+mj-ea"/>
                <a:ea typeface="+mj-ea"/>
              </a:rPr>
            </a:br>
            <a:r>
              <a:rPr lang="ko-KR" altLang="en-US" sz="3000">
                <a:solidFill>
                  <a:srgbClr val="2D262A"/>
                </a:solidFill>
                <a:latin typeface="+mj-ea"/>
                <a:ea typeface="+mj-ea"/>
              </a:rPr>
              <a:t>   시간이 늘어남</a:t>
            </a:r>
            <a:endParaRPr lang="en-US" sz="3000">
              <a:solidFill>
                <a:srgbClr val="2D262A"/>
              </a:solidFill>
              <a:latin typeface="+mj-ea"/>
              <a:ea typeface="+mj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580126" y="3467100"/>
            <a:ext cx="3282115" cy="783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b="1" err="1">
                <a:solidFill>
                  <a:srgbClr val="1211CA"/>
                </a:solidFill>
                <a:latin typeface="+mj-ea"/>
                <a:ea typeface="+mj-ea"/>
              </a:rPr>
              <a:t>아쉬웠던</a:t>
            </a:r>
            <a:r>
              <a:rPr lang="en-US" sz="4800" b="1">
                <a:solidFill>
                  <a:srgbClr val="1211CA"/>
                </a:solidFill>
                <a:latin typeface="+mj-ea"/>
                <a:ea typeface="+mj-ea"/>
              </a:rPr>
              <a:t> 점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87320" y="3504537"/>
            <a:ext cx="2805079" cy="783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b="1">
                <a:solidFill>
                  <a:srgbClr val="1211CA"/>
                </a:solidFill>
                <a:latin typeface="+mj-ea"/>
                <a:ea typeface="+mj-ea"/>
              </a:rPr>
              <a:t> </a:t>
            </a:r>
            <a:r>
              <a:rPr lang="en-US" sz="4800" b="1" err="1">
                <a:solidFill>
                  <a:srgbClr val="1211CA"/>
                </a:solidFill>
                <a:latin typeface="+mj-ea"/>
                <a:ea typeface="+mj-ea"/>
              </a:rPr>
              <a:t>개선</a:t>
            </a:r>
            <a:r>
              <a:rPr lang="en-US" sz="4800" b="1">
                <a:solidFill>
                  <a:srgbClr val="1211CA"/>
                </a:solidFill>
                <a:latin typeface="+mj-ea"/>
                <a:ea typeface="+mj-ea"/>
              </a:rPr>
              <a:t> </a:t>
            </a:r>
            <a:r>
              <a:rPr lang="en-US" sz="4800" b="1" err="1">
                <a:solidFill>
                  <a:srgbClr val="1211CA"/>
                </a:solidFill>
                <a:latin typeface="+mj-ea"/>
                <a:ea typeface="+mj-ea"/>
              </a:rPr>
              <a:t>내용</a:t>
            </a:r>
            <a:endParaRPr lang="en-US" sz="4800" b="1">
              <a:solidFill>
                <a:srgbClr val="1211CA"/>
              </a:solidFill>
              <a:latin typeface="+mj-ea"/>
              <a:ea typeface="+mj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80126" y="4453762"/>
            <a:ext cx="4078474" cy="268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1.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모델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정확도</a:t>
            </a:r>
            <a:endParaRPr lang="en-US" sz="3000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2.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데이터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질과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양</a:t>
            </a:r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3.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야놀자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평점</a:t>
            </a:r>
            <a:br>
              <a:rPr lang="en-US" sz="3000">
                <a:solidFill>
                  <a:srgbClr val="2D262A"/>
                </a:solidFill>
                <a:latin typeface="+mj-ea"/>
                <a:ea typeface="+mj-ea"/>
              </a:rPr>
            </a:br>
            <a:r>
              <a:rPr lang="ko-KR" altLang="en-US" sz="3000">
                <a:solidFill>
                  <a:srgbClr val="2D262A"/>
                </a:solidFill>
                <a:latin typeface="+mj-ea"/>
                <a:ea typeface="+mj-ea"/>
              </a:rPr>
              <a:t>  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크롤</a:t>
            </a:r>
            <a:r>
              <a:rPr lang="ko-KR" altLang="en-US" sz="3000">
                <a:solidFill>
                  <a:srgbClr val="2D262A"/>
                </a:solidFill>
                <a:latin typeface="+mj-ea"/>
                <a:ea typeface="+mj-ea"/>
              </a:rPr>
              <a:t>링</a:t>
            </a:r>
            <a:r>
              <a:rPr lang="en-US" sz="30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000" err="1">
                <a:solidFill>
                  <a:srgbClr val="2D262A"/>
                </a:solidFill>
                <a:latin typeface="+mj-ea"/>
                <a:ea typeface="+mj-ea"/>
              </a:rPr>
              <a:t>미완</a:t>
            </a:r>
            <a:endParaRPr lang="en-US" sz="3000">
              <a:solidFill>
                <a:srgbClr val="2D262A"/>
              </a:solidFill>
              <a:latin typeface="+mj-ea"/>
              <a:ea typeface="+mj-ea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679132"/>
            <a:ext cx="3489971" cy="5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마무리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023918"/>
            <a:ext cx="3282115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b="1">
                <a:solidFill>
                  <a:srgbClr val="F9B314"/>
                </a:solidFill>
                <a:latin typeface="+mj-ea"/>
                <a:ea typeface="+mj-ea"/>
              </a:rPr>
              <a:t>개선 및 확장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59838" y="4511040"/>
            <a:ext cx="3768324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1211CA"/>
                </a:solidFill>
                <a:latin typeface="Montserrat Extra-Bold"/>
              </a:rPr>
              <a:t>Q &amp; 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985116" y="4463415"/>
            <a:ext cx="6317768" cy="136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 b="1" err="1">
                <a:solidFill>
                  <a:srgbClr val="000000"/>
                </a:solidFill>
                <a:latin typeface="+mj-ea"/>
                <a:ea typeface="+mj-ea"/>
              </a:rPr>
              <a:t>감사합니다</a:t>
            </a:r>
            <a:endParaRPr lang="en-US" sz="9600" b="1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3487400" y="5537571"/>
            <a:ext cx="3736104" cy="1989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49"/>
              </a:lnSpc>
            </a:pP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1.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기대효과</a:t>
            </a: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2.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목표</a:t>
            </a: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대비</a:t>
            </a: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달성</a:t>
            </a: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3.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개선</a:t>
            </a: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 및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확장</a:t>
            </a: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92408" y="5537571"/>
            <a:ext cx="2742192" cy="1990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9"/>
              </a:lnSpc>
            </a:pP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1. LSTM</a:t>
            </a:r>
          </a:p>
          <a:p>
            <a:pPr>
              <a:lnSpc>
                <a:spcPts val="3149"/>
              </a:lnSpc>
            </a:pP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2.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리뷰</a:t>
            </a: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분석</a:t>
            </a: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3.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리뷰</a:t>
            </a: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결과</a:t>
            </a: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24000" y="5538648"/>
            <a:ext cx="3919404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9"/>
              </a:lnSpc>
            </a:pP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1.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개요</a:t>
            </a: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2.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프로젝트</a:t>
            </a:r>
            <a:r>
              <a:rPr lang="en-US" sz="34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3499" err="1">
                <a:solidFill>
                  <a:srgbClr val="2D262A"/>
                </a:solidFill>
                <a:latin typeface="+mj-ea"/>
                <a:ea typeface="+mj-ea"/>
              </a:rPr>
              <a:t>목표</a:t>
            </a:r>
            <a:endParaRPr lang="en-US" sz="3499">
              <a:solidFill>
                <a:srgbClr val="2D262A"/>
              </a:solidFill>
              <a:latin typeface="+mj-ea"/>
              <a:ea typeface="+mj-ea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130297"/>
            <a:ext cx="6448950" cy="50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b="1">
                <a:solidFill>
                  <a:srgbClr val="F9B314"/>
                </a:solidFill>
                <a:latin typeface="+mj-ea"/>
                <a:ea typeface="+mj-ea"/>
              </a:rPr>
              <a:t>여야 리뷰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10242" y="4348092"/>
            <a:ext cx="4805558" cy="818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b="1">
                <a:solidFill>
                  <a:srgbClr val="1211CA"/>
                </a:solidFill>
                <a:latin typeface="+mj-ea"/>
                <a:ea typeface="+mj-ea"/>
              </a:rPr>
              <a:t>2. </a:t>
            </a:r>
            <a:r>
              <a:rPr lang="en-US" sz="4999" b="1" err="1">
                <a:solidFill>
                  <a:srgbClr val="1211CA"/>
                </a:solidFill>
                <a:latin typeface="+mj-ea"/>
                <a:ea typeface="+mj-ea"/>
              </a:rPr>
              <a:t>프로젝트</a:t>
            </a:r>
            <a:r>
              <a:rPr lang="en-US" sz="4999" b="1">
                <a:solidFill>
                  <a:srgbClr val="1211CA"/>
                </a:solidFill>
                <a:latin typeface="+mj-ea"/>
                <a:ea typeface="+mj-ea"/>
              </a:rPr>
              <a:t> </a:t>
            </a:r>
            <a:r>
              <a:rPr lang="en-US" sz="4999" b="1" err="1">
                <a:solidFill>
                  <a:srgbClr val="1211CA"/>
                </a:solidFill>
                <a:latin typeface="+mj-ea"/>
                <a:ea typeface="+mj-ea"/>
              </a:rPr>
              <a:t>내용</a:t>
            </a:r>
            <a:endParaRPr lang="en-US" sz="4999" b="1">
              <a:solidFill>
                <a:srgbClr val="1211CA"/>
              </a:solidFill>
              <a:latin typeface="+mj-ea"/>
              <a:ea typeface="+mj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335000" y="4348092"/>
            <a:ext cx="3036747" cy="818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b="1">
                <a:solidFill>
                  <a:srgbClr val="1211CA"/>
                </a:solidFill>
                <a:latin typeface="+mj-ea"/>
                <a:ea typeface="+mj-ea"/>
              </a:rPr>
              <a:t>3. </a:t>
            </a:r>
            <a:r>
              <a:rPr lang="en-US" sz="4999" b="1" err="1">
                <a:solidFill>
                  <a:srgbClr val="1211CA"/>
                </a:solidFill>
                <a:latin typeface="+mj-ea"/>
                <a:ea typeface="+mj-ea"/>
              </a:rPr>
              <a:t>마무리</a:t>
            </a:r>
            <a:endParaRPr lang="en-US" sz="4999" b="1">
              <a:solidFill>
                <a:srgbClr val="1211CA"/>
              </a:solidFill>
              <a:latin typeface="+mj-ea"/>
              <a:ea typeface="+mj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679132"/>
            <a:ext cx="3489971" cy="59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목차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3ED48C45-534D-6583-A648-AE21A7D89E6E}"/>
              </a:ext>
            </a:extLst>
          </p:cNvPr>
          <p:cNvSpPr txBox="1"/>
          <p:nvPr/>
        </p:nvSpPr>
        <p:spPr>
          <a:xfrm>
            <a:off x="1295400" y="4348092"/>
            <a:ext cx="5041801" cy="818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altLang="ko-KR" sz="4999" b="1">
                <a:solidFill>
                  <a:srgbClr val="1211CA"/>
                </a:solidFill>
                <a:latin typeface="+mj-ea"/>
                <a:ea typeface="+mj-ea"/>
              </a:rPr>
              <a:t>1</a:t>
            </a:r>
            <a:r>
              <a:rPr lang="en-US" sz="4999" b="1">
                <a:solidFill>
                  <a:srgbClr val="1211CA"/>
                </a:solidFill>
                <a:latin typeface="+mj-ea"/>
                <a:ea typeface="+mj-ea"/>
              </a:rPr>
              <a:t>. </a:t>
            </a:r>
            <a:r>
              <a:rPr lang="en-US" sz="4999" b="1" err="1">
                <a:solidFill>
                  <a:srgbClr val="1211CA"/>
                </a:solidFill>
                <a:latin typeface="+mj-ea"/>
                <a:ea typeface="+mj-ea"/>
              </a:rPr>
              <a:t>프로젝트</a:t>
            </a:r>
            <a:r>
              <a:rPr lang="en-US" sz="4999" b="1">
                <a:solidFill>
                  <a:srgbClr val="1211CA"/>
                </a:solidFill>
                <a:latin typeface="+mj-ea"/>
                <a:ea typeface="+mj-ea"/>
              </a:rPr>
              <a:t> </a:t>
            </a:r>
            <a:r>
              <a:rPr lang="en-US" sz="4999" b="1" err="1">
                <a:solidFill>
                  <a:srgbClr val="1211CA"/>
                </a:solidFill>
                <a:latin typeface="+mj-ea"/>
                <a:ea typeface="+mj-ea"/>
              </a:rPr>
              <a:t>내용</a:t>
            </a:r>
            <a:endParaRPr lang="en-US" sz="4999" b="1">
              <a:solidFill>
                <a:srgbClr val="1211C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886329" y="2720615"/>
            <a:ext cx="4908670" cy="6537685"/>
          </a:xfrm>
          <a:custGeom>
            <a:avLst/>
            <a:gdLst/>
            <a:ahLst/>
            <a:cxnLst/>
            <a:rect l="l" t="t" r="r" b="b"/>
            <a:pathLst>
              <a:path w="4908670" h="6537685">
                <a:moveTo>
                  <a:pt x="0" y="0"/>
                </a:moveTo>
                <a:lnTo>
                  <a:pt x="4908670" y="0"/>
                </a:lnTo>
                <a:lnTo>
                  <a:pt x="4908670" y="6537685"/>
                </a:lnTo>
                <a:lnTo>
                  <a:pt x="0" y="6537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92805" y="2720615"/>
            <a:ext cx="5593524" cy="6537685"/>
          </a:xfrm>
          <a:custGeom>
            <a:avLst/>
            <a:gdLst/>
            <a:ahLst/>
            <a:cxnLst/>
            <a:rect l="l" t="t" r="r" b="b"/>
            <a:pathLst>
              <a:path w="5593524" h="6398434">
                <a:moveTo>
                  <a:pt x="0" y="0"/>
                </a:moveTo>
                <a:lnTo>
                  <a:pt x="5593524" y="0"/>
                </a:lnTo>
                <a:lnTo>
                  <a:pt x="5593524" y="6398434"/>
                </a:lnTo>
                <a:lnTo>
                  <a:pt x="0" y="6398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94" r="-129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481138"/>
            <a:ext cx="5922266" cy="46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8"/>
              </a:lnSpc>
            </a:pPr>
            <a:r>
              <a:rPr lang="en-US" sz="3700" b="1" err="1">
                <a:solidFill>
                  <a:srgbClr val="1211CA"/>
                </a:solidFill>
                <a:latin typeface="+mj-ea"/>
                <a:ea typeface="+mj-ea"/>
              </a:rPr>
              <a:t>개요</a:t>
            </a:r>
            <a:endParaRPr lang="en-US" sz="3700" b="1">
              <a:solidFill>
                <a:srgbClr val="1211CA"/>
              </a:solidFill>
              <a:latin typeface="+mj-ea"/>
              <a:ea typeface="+mj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79132"/>
            <a:ext cx="3489971" cy="5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539615"/>
            <a:ext cx="5922266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숙박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업체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사이트에서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객관적인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기준을</a:t>
            </a:r>
            <a:endParaRPr lang="en-US" sz="2700">
              <a:solidFill>
                <a:srgbClr val="2D262A"/>
              </a:solidFill>
              <a:latin typeface="+mj-ea"/>
              <a:ea typeface="+mj-ea"/>
            </a:endParaRPr>
          </a:p>
          <a:p>
            <a:endParaRPr lang="en-US" sz="2700">
              <a:solidFill>
                <a:srgbClr val="2D262A"/>
              </a:solidFill>
              <a:latin typeface="+mj-ea"/>
              <a:ea typeface="+mj-ea"/>
            </a:endParaRPr>
          </a:p>
          <a:p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활용하여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긍정,부정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리뷰를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판단</a:t>
            </a:r>
            <a:endParaRPr lang="en-US" sz="2700">
              <a:solidFill>
                <a:srgbClr val="2D262A"/>
              </a:solidFill>
              <a:latin typeface="+mj-ea"/>
              <a:ea typeface="+mj-ea"/>
            </a:endParaRPr>
          </a:p>
          <a:p>
            <a:endParaRPr lang="en-US" sz="2700">
              <a:solidFill>
                <a:srgbClr val="2D262A"/>
              </a:solidFill>
              <a:latin typeface="+mj-ea"/>
              <a:ea typeface="+mj-ea"/>
            </a:endParaRPr>
          </a:p>
          <a:p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사용자에게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신뢰할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수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있는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숙소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리뷰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</a:p>
          <a:p>
            <a:endParaRPr lang="en-US" sz="2700">
              <a:solidFill>
                <a:srgbClr val="2D262A"/>
              </a:solidFill>
              <a:latin typeface="+mj-ea"/>
              <a:ea typeface="+mj-ea"/>
            </a:endParaRPr>
          </a:p>
          <a:p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정보를</a:t>
            </a:r>
            <a:r>
              <a:rPr lang="en-US" sz="27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700" err="1">
                <a:solidFill>
                  <a:srgbClr val="2D262A"/>
                </a:solidFill>
                <a:latin typeface="+mj-ea"/>
                <a:ea typeface="+mj-ea"/>
              </a:rPr>
              <a:t>제공</a:t>
            </a:r>
            <a:endParaRPr lang="en-US" sz="2700">
              <a:solidFill>
                <a:srgbClr val="2D262A"/>
              </a:solidFill>
              <a:latin typeface="+mj-ea"/>
              <a:ea typeface="+mj-ea"/>
            </a:endParaRPr>
          </a:p>
          <a:p>
            <a:endParaRPr lang="en-US" sz="2700">
              <a:solidFill>
                <a:srgbClr val="2D262A"/>
              </a:solidFill>
              <a:latin typeface="+mj-ea"/>
              <a:ea typeface="+mj-ea"/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139BE9A8-EA14-2DD6-418C-540C3263CD49}"/>
              </a:ext>
            </a:extLst>
          </p:cNvPr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A8F4371-F28E-5526-CAAC-65E59D93D9DF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CF00252A-E3DE-FB0A-ED30-46A70C90F62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679132"/>
            <a:ext cx="3489971" cy="5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목표</a:t>
            </a:r>
          </a:p>
        </p:txBody>
      </p:sp>
      <p:sp>
        <p:nvSpPr>
          <p:cNvPr id="8" name="Freeform 8"/>
          <p:cNvSpPr/>
          <p:nvPr/>
        </p:nvSpPr>
        <p:spPr>
          <a:xfrm>
            <a:off x="10030041" y="3167160"/>
            <a:ext cx="5705038" cy="1650885"/>
          </a:xfrm>
          <a:custGeom>
            <a:avLst/>
            <a:gdLst/>
            <a:ahLst/>
            <a:cxnLst/>
            <a:rect l="l" t="t" r="r" b="b"/>
            <a:pathLst>
              <a:path w="5705038" h="1650885">
                <a:moveTo>
                  <a:pt x="0" y="0"/>
                </a:moveTo>
                <a:lnTo>
                  <a:pt x="5705038" y="0"/>
                </a:lnTo>
                <a:lnTo>
                  <a:pt x="5705038" y="1650885"/>
                </a:lnTo>
                <a:lnTo>
                  <a:pt x="0" y="1650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08" b="-660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30041" y="5446454"/>
            <a:ext cx="5705038" cy="1365568"/>
          </a:xfrm>
          <a:custGeom>
            <a:avLst/>
            <a:gdLst/>
            <a:ahLst/>
            <a:cxnLst/>
            <a:rect l="l" t="t" r="r" b="b"/>
            <a:pathLst>
              <a:path w="5705038" h="1365568">
                <a:moveTo>
                  <a:pt x="0" y="0"/>
                </a:moveTo>
                <a:lnTo>
                  <a:pt x="5705038" y="0"/>
                </a:lnTo>
                <a:lnTo>
                  <a:pt x="5705038" y="1365568"/>
                </a:lnTo>
                <a:lnTo>
                  <a:pt x="0" y="1365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06CB64D-A0B7-EFE5-E8EE-D2CFC0C4B77D}"/>
              </a:ext>
            </a:extLst>
          </p:cNvPr>
          <p:cNvSpPr txBox="1"/>
          <p:nvPr/>
        </p:nvSpPr>
        <p:spPr>
          <a:xfrm>
            <a:off x="1028700" y="3314700"/>
            <a:ext cx="5922266" cy="607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altLang="ko-Kore-KR" sz="3699" b="1" err="1">
                <a:solidFill>
                  <a:srgbClr val="1211CA"/>
                </a:solidFill>
                <a:latin typeface="+mj-ea"/>
                <a:ea typeface="+mj-ea"/>
              </a:rPr>
              <a:t>목표</a:t>
            </a:r>
            <a:endParaRPr lang="en-US" altLang="ko-Kore-KR" sz="3699" b="1">
              <a:solidFill>
                <a:srgbClr val="1211CA"/>
              </a:solidFill>
              <a:latin typeface="+mj-ea"/>
              <a:ea typeface="+mj-ea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EFC62DD-86B1-E5EC-D26D-EA954186C323}"/>
              </a:ext>
            </a:extLst>
          </p:cNvPr>
          <p:cNvSpPr txBox="1"/>
          <p:nvPr/>
        </p:nvSpPr>
        <p:spPr>
          <a:xfrm>
            <a:off x="1028700" y="4539615"/>
            <a:ext cx="8115300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1.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서울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,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부산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,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경남을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중심으로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분석</a:t>
            </a:r>
            <a:endParaRPr lang="en-US" altLang="ko-Kore-KR" sz="2800">
              <a:solidFill>
                <a:srgbClr val="2D262A"/>
              </a:solidFill>
              <a:latin typeface="+mj-ea"/>
              <a:ea typeface="+mj-ea"/>
            </a:endParaRPr>
          </a:p>
          <a:p>
            <a:endParaRPr lang="en-US" altLang="ko-Kore-KR" sz="2800">
              <a:solidFill>
                <a:srgbClr val="2D262A"/>
              </a:solidFill>
              <a:latin typeface="+mj-ea"/>
              <a:ea typeface="+mj-ea"/>
            </a:endParaRPr>
          </a:p>
          <a:p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2.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소비자들의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리뷰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,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평점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데이터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추출</a:t>
            </a:r>
            <a:endParaRPr lang="en-US" altLang="ko-Kore-KR" sz="2800">
              <a:solidFill>
                <a:srgbClr val="2D262A"/>
              </a:solidFill>
              <a:latin typeface="+mj-ea"/>
              <a:ea typeface="+mj-ea"/>
            </a:endParaRPr>
          </a:p>
          <a:p>
            <a:endParaRPr lang="en-US" altLang="ko-Kore-KR" sz="2800">
              <a:solidFill>
                <a:srgbClr val="2D262A"/>
              </a:solidFill>
              <a:latin typeface="+mj-ea"/>
              <a:ea typeface="+mj-ea"/>
            </a:endParaRPr>
          </a:p>
          <a:p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3.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객관적인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평가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기준으로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새로운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평점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생성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</a:p>
          <a:p>
            <a:endParaRPr lang="en-US" altLang="ko-Kore-KR" sz="2800">
              <a:solidFill>
                <a:srgbClr val="2D262A"/>
              </a:solidFill>
              <a:latin typeface="+mj-ea"/>
              <a:ea typeface="+mj-ea"/>
            </a:endParaRPr>
          </a:p>
          <a:p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4.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해당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업체의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평점과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비교하여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정확한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평점</a:t>
            </a:r>
            <a:r>
              <a:rPr lang="en-US" altLang="ko-Kore-KR" sz="2800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altLang="ko-Kore-KR" sz="2800" err="1">
                <a:solidFill>
                  <a:srgbClr val="2D262A"/>
                </a:solidFill>
                <a:latin typeface="+mj-ea"/>
                <a:ea typeface="+mj-ea"/>
              </a:rPr>
              <a:t>추출</a:t>
            </a:r>
            <a:endParaRPr lang="en-US" altLang="ko-Kore-KR" sz="2800">
              <a:solidFill>
                <a:srgbClr val="2D262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131602" y="1936433"/>
            <a:ext cx="4323525" cy="7262764"/>
          </a:xfrm>
          <a:custGeom>
            <a:avLst/>
            <a:gdLst/>
            <a:ahLst/>
            <a:cxnLst/>
            <a:rect l="l" t="t" r="r" b="b"/>
            <a:pathLst>
              <a:path w="4323525" h="7262764">
                <a:moveTo>
                  <a:pt x="0" y="0"/>
                </a:moveTo>
                <a:lnTo>
                  <a:pt x="4323525" y="0"/>
                </a:lnTo>
                <a:lnTo>
                  <a:pt x="4323525" y="7262763"/>
                </a:lnTo>
                <a:lnTo>
                  <a:pt x="0" y="7262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02002" y="1936433"/>
            <a:ext cx="3765140" cy="7339157"/>
          </a:xfrm>
          <a:custGeom>
            <a:avLst/>
            <a:gdLst/>
            <a:ahLst/>
            <a:cxnLst/>
            <a:rect l="l" t="t" r="r" b="b"/>
            <a:pathLst>
              <a:path w="3765140" h="7339157">
                <a:moveTo>
                  <a:pt x="0" y="0"/>
                </a:moveTo>
                <a:lnTo>
                  <a:pt x="3765140" y="0"/>
                </a:lnTo>
                <a:lnTo>
                  <a:pt x="3765140" y="7339156"/>
                </a:lnTo>
                <a:lnTo>
                  <a:pt x="0" y="733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023918"/>
            <a:ext cx="6448950" cy="50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b="1">
                <a:solidFill>
                  <a:srgbClr val="F9B314"/>
                </a:solidFill>
                <a:latin typeface="+mj-ea"/>
                <a:ea typeface="+mj-ea"/>
              </a:rPr>
              <a:t>리뷰 데이터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57022" y="3273114"/>
            <a:ext cx="4470400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b="1">
                <a:solidFill>
                  <a:srgbClr val="1211CA"/>
                </a:solidFill>
                <a:latin typeface="+mj-ea"/>
                <a:ea typeface="+mj-ea"/>
              </a:rPr>
              <a:t>수집한 데이터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79132"/>
            <a:ext cx="3489971" cy="59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내용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57022" y="4154171"/>
            <a:ext cx="6174579" cy="88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799">
                <a:solidFill>
                  <a:srgbClr val="2D262A"/>
                </a:solidFill>
                <a:latin typeface="+mj-ea"/>
                <a:ea typeface="+mj-ea"/>
              </a:rPr>
              <a:t>5월 17일 ~ 6월 6일</a:t>
            </a:r>
          </a:p>
          <a:p>
            <a:pPr>
              <a:lnSpc>
                <a:spcPts val="5039"/>
              </a:lnSpc>
            </a:pPr>
            <a:r>
              <a:rPr lang="en-US" sz="2799">
                <a:solidFill>
                  <a:srgbClr val="2D262A"/>
                </a:solidFill>
                <a:latin typeface="+mj-ea"/>
                <a:ea typeface="+mj-ea"/>
              </a:rPr>
              <a:t>리뷰, 별점, 업체 정보, URL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31602" y="1235393"/>
            <a:ext cx="4470400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1211CA"/>
                </a:solidFill>
                <a:latin typeface="Montserrat Classic Bold"/>
              </a:rPr>
              <a:t>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28670"/>
              </p:ext>
            </p:extLst>
          </p:nvPr>
        </p:nvGraphicFramePr>
        <p:xfrm>
          <a:off x="9144000" y="1642918"/>
          <a:ext cx="6841794" cy="7615386"/>
        </p:xfrm>
        <a:graphic>
          <a:graphicData uri="http://schemas.openxmlformats.org/drawingml/2006/table">
            <a:tbl>
              <a:tblPr/>
              <a:tblGrid>
                <a:gridCol w="228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지역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전처리 전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전처리 후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899" b="1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강남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9217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4155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서울 이태원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4125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3321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서울 건대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4408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2604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부산 광안리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6132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3535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부산 해운대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5745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3237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부산 부산역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2733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2159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부산 서면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7956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5662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615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경남 김해</a:t>
                      </a:r>
                      <a:endParaRPr lang="en-US" sz="1100" b="1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11442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6052</a:t>
                      </a:r>
                      <a:endParaRPr lang="en-US" sz="1100" b="0">
                        <a:latin typeface="+mj-ea"/>
                        <a:ea typeface="+mj-ea"/>
                      </a:endParaRP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2023918"/>
            <a:ext cx="6448950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b="1">
                <a:solidFill>
                  <a:srgbClr val="F9B314"/>
                </a:solidFill>
                <a:latin typeface="+mj-ea"/>
                <a:ea typeface="+mj-ea"/>
              </a:rPr>
              <a:t>리뷰 데이터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57022" y="3273114"/>
            <a:ext cx="4470400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ko-KR" altLang="en-US" sz="3699" b="1">
                <a:solidFill>
                  <a:srgbClr val="1211CA"/>
                </a:solidFill>
                <a:latin typeface="+mj-ea"/>
                <a:ea typeface="+mj-ea"/>
              </a:rPr>
              <a:t>데이터 수집</a:t>
            </a:r>
            <a:endParaRPr lang="en-US" sz="3699" b="1">
              <a:solidFill>
                <a:srgbClr val="1211CA"/>
              </a:solidFill>
              <a:latin typeface="+mj-ea"/>
              <a:ea typeface="+mj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79132"/>
            <a:ext cx="3489971" cy="5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내용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57022" y="4154171"/>
            <a:ext cx="6653578" cy="235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9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리뷰에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댓글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조작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비중이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높았으며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, </a:t>
            </a:r>
          </a:p>
          <a:p>
            <a:pPr>
              <a:lnSpc>
                <a:spcPts val="2339"/>
              </a:lnSpc>
            </a:pP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2339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전처리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후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리뷰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데이터가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절반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가까이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줄어</a:t>
            </a:r>
            <a:r>
              <a:rPr lang="ko-KR" altLang="en-US" sz="2599">
                <a:solidFill>
                  <a:srgbClr val="2D262A"/>
                </a:solidFill>
                <a:latin typeface="+mj-ea"/>
                <a:ea typeface="+mj-ea"/>
              </a:rPr>
              <a:t>듦</a:t>
            </a: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2339"/>
              </a:lnSpc>
            </a:pP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2339"/>
              </a:lnSpc>
            </a:pP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2339"/>
              </a:lnSpc>
            </a:pPr>
            <a:r>
              <a:rPr lang="ko-KR" altLang="en-US" sz="2599">
                <a:solidFill>
                  <a:srgbClr val="2D262A"/>
                </a:solidFill>
                <a:latin typeface="+mj-ea"/>
                <a:ea typeface="+mj-ea"/>
              </a:rPr>
              <a:t>훈련용 데이터    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:  22725</a:t>
            </a:r>
          </a:p>
          <a:p>
            <a:pPr>
              <a:lnSpc>
                <a:spcPts val="2339"/>
              </a:lnSpc>
            </a:pP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2339"/>
              </a:lnSpc>
            </a:pPr>
            <a:r>
              <a:rPr lang="ko-KR" altLang="en-US" sz="2599">
                <a:solidFill>
                  <a:srgbClr val="2D262A"/>
                </a:solidFill>
                <a:latin typeface="+mj-ea"/>
                <a:ea typeface="+mj-ea"/>
              </a:rPr>
              <a:t>테스트용 데이터 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: 8000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056322"/>
            <a:ext cx="4470400" cy="56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ko-KR" altLang="en-US" sz="3600" b="1">
                <a:solidFill>
                  <a:srgbClr val="1211CA"/>
                </a:solidFill>
                <a:latin typeface="Montserrat Classic Bold"/>
              </a:rPr>
              <a:t>데이터</a:t>
            </a:r>
            <a:endParaRPr lang="en-US" sz="3600" b="1">
              <a:solidFill>
                <a:srgbClr val="1211CA"/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2450640"/>
            <a:ext cx="7256704" cy="5377198"/>
          </a:xfrm>
          <a:custGeom>
            <a:avLst/>
            <a:gdLst/>
            <a:ahLst/>
            <a:cxnLst/>
            <a:rect l="l" t="t" r="r" b="b"/>
            <a:pathLst>
              <a:path w="7256704" h="5377198">
                <a:moveTo>
                  <a:pt x="0" y="0"/>
                </a:moveTo>
                <a:lnTo>
                  <a:pt x="7256704" y="0"/>
                </a:lnTo>
                <a:lnTo>
                  <a:pt x="7256704" y="5377198"/>
                </a:lnTo>
                <a:lnTo>
                  <a:pt x="0" y="5377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018911"/>
            <a:ext cx="6448950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b="1">
                <a:solidFill>
                  <a:srgbClr val="F9B314"/>
                </a:solidFill>
                <a:latin typeface="+mj-ea"/>
                <a:ea typeface="+mj-ea"/>
              </a:rPr>
              <a:t>리뷰 분석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57022" y="4220293"/>
            <a:ext cx="5891578" cy="2066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9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전체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샘플의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50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이하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길이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비율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: 89.41%</a:t>
            </a:r>
          </a:p>
          <a:p>
            <a:pPr>
              <a:lnSpc>
                <a:spcPts val="2339"/>
              </a:lnSpc>
            </a:pP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2339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리뷰의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최대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길이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: 487</a:t>
            </a:r>
          </a:p>
          <a:p>
            <a:pPr>
              <a:lnSpc>
                <a:spcPts val="2339"/>
              </a:lnSpc>
            </a:pP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2339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리뷰의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평균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길이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: 34.91</a:t>
            </a:r>
          </a:p>
          <a:p>
            <a:pPr>
              <a:lnSpc>
                <a:spcPts val="2339"/>
              </a:lnSpc>
            </a:pP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ts val="2339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샘플의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길이와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비율은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비례</a:t>
            </a: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79132"/>
            <a:ext cx="3489971" cy="5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내용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57022" y="3334627"/>
            <a:ext cx="4470400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b="1">
                <a:solidFill>
                  <a:srgbClr val="1211CA"/>
                </a:solidFill>
                <a:latin typeface="+mj-ea"/>
                <a:ea typeface="+mj-ea"/>
              </a:rPr>
              <a:t>리뷰 텍스트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b="1">
                <a:latin typeface="+mj-ea"/>
                <a:ea typeface="+mj-ea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7121286" y="3730417"/>
            <a:ext cx="9887307" cy="4530670"/>
          </a:xfrm>
          <a:custGeom>
            <a:avLst/>
            <a:gdLst/>
            <a:ahLst/>
            <a:cxnLst/>
            <a:rect l="l" t="t" r="r" b="b"/>
            <a:pathLst>
              <a:path w="9887307" h="4530670">
                <a:moveTo>
                  <a:pt x="0" y="0"/>
                </a:moveTo>
                <a:lnTo>
                  <a:pt x="9887307" y="0"/>
                </a:lnTo>
                <a:lnTo>
                  <a:pt x="9887307" y="4530670"/>
                </a:lnTo>
                <a:lnTo>
                  <a:pt x="0" y="4530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023918"/>
            <a:ext cx="6448950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b="1">
                <a:solidFill>
                  <a:srgbClr val="F9B314"/>
                </a:solidFill>
                <a:latin typeface="+mj-ea"/>
                <a:ea typeface="+mj-ea"/>
              </a:rPr>
              <a:t>사용한 모델: LSTM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699938"/>
            <a:ext cx="5411231" cy="3502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en-US" sz="2499">
                <a:solidFill>
                  <a:srgbClr val="2D262A"/>
                </a:solidFill>
                <a:latin typeface="+mj-ea"/>
                <a:ea typeface="+mj-ea"/>
              </a:rPr>
              <a:t>LSTM(Long short-term memory) </a:t>
            </a:r>
          </a:p>
          <a:p>
            <a:pPr>
              <a:lnSpc>
                <a:spcPct val="150000"/>
              </a:lnSpc>
            </a:pP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    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순환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신경망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(RNN)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기법</a:t>
            </a: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 marL="561339" lvl="1" indent="-280669">
              <a:lnSpc>
                <a:spcPct val="150000"/>
              </a:lnSpc>
              <a:buFont typeface="Arial"/>
              <a:buChar char="•"/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순차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데이터를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학습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,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처리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,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분류</a:t>
            </a: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 marL="561339" lvl="1" indent="-280669">
              <a:lnSpc>
                <a:spcPct val="150000"/>
              </a:lnSpc>
              <a:buFont typeface="Arial"/>
              <a:buChar char="•"/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감성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·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비디오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분석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,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언어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모델링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,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음성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인식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0433" y="3096052"/>
            <a:ext cx="4470400" cy="58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b="1">
                <a:solidFill>
                  <a:srgbClr val="1211CA"/>
                </a:solidFill>
                <a:latin typeface="+mj-ea"/>
                <a:ea typeface="+mj-ea"/>
              </a:rPr>
              <a:t>LSTM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21286" y="3124627"/>
            <a:ext cx="447040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>
                <a:solidFill>
                  <a:srgbClr val="1211CA"/>
                </a:solidFill>
                <a:latin typeface="+mj-ea"/>
                <a:ea typeface="+mj-ea"/>
              </a:rPr>
              <a:t>코드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79132"/>
            <a:ext cx="3489971" cy="5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내용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02799"/>
              </p:ext>
            </p:extLst>
          </p:nvPr>
        </p:nvGraphicFramePr>
        <p:xfrm>
          <a:off x="6450284" y="2553127"/>
          <a:ext cx="10809017" cy="5537607"/>
        </p:xfrm>
        <a:graphic>
          <a:graphicData uri="http://schemas.openxmlformats.org/drawingml/2006/table">
            <a:tbl>
              <a:tblPr/>
              <a:tblGrid>
                <a:gridCol w="7612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622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en-US" sz="1100" b="1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sz="1100" b="1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14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비오는날이라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그런건지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아님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원래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그런건지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청소도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너무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안돼있고,크로아상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옆쪽에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하루살이들이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엄청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많더라구요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.....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위생이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아쉽네요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84.11%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확률로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부정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858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친절하시지만 방에 담배 냄새는 어쩔수없네요...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51.17%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확률로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긍정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378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수건도 더 챙겨주시고 물도 더 주셨어요 근데 빗에 머리카락이 그대로 뭉쳐져 있더라구요 그 부분은 조금 아쉬웠어요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60.50%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확률로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399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부정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2023918"/>
            <a:ext cx="6448950" cy="50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7"/>
              </a:lnSpc>
            </a:pPr>
            <a:r>
              <a:rPr lang="en-US" sz="4200" b="1">
                <a:solidFill>
                  <a:srgbClr val="F9B314"/>
                </a:solidFill>
                <a:latin typeface="+mj-ea"/>
                <a:ea typeface="+mj-ea"/>
              </a:rPr>
              <a:t>리뷰 결과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79132"/>
            <a:ext cx="3489971" cy="59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+mj-ea"/>
                <a:ea typeface="+mj-ea"/>
              </a:rPr>
              <a:t>프로젝트 내용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778F981-4B89-4E34-6AF0-72B78D624983}"/>
              </a:ext>
            </a:extLst>
          </p:cNvPr>
          <p:cNvSpPr txBox="1"/>
          <p:nvPr/>
        </p:nvSpPr>
        <p:spPr>
          <a:xfrm>
            <a:off x="1447800" y="3162300"/>
            <a:ext cx="2532116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b="1">
                <a:solidFill>
                  <a:srgbClr val="1211CA"/>
                </a:solidFill>
                <a:latin typeface="+mj-ea"/>
                <a:ea typeface="+mj-ea"/>
              </a:rPr>
              <a:t>리뷰 텍스트 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18004271-3CB0-9245-2549-1656B83F83E9}"/>
              </a:ext>
            </a:extLst>
          </p:cNvPr>
          <p:cNvSpPr txBox="1"/>
          <p:nvPr/>
        </p:nvSpPr>
        <p:spPr>
          <a:xfrm>
            <a:off x="1447800" y="4018256"/>
            <a:ext cx="4680168" cy="1125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소비자가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입력한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리뷰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데이터를</a:t>
            </a: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긍정인지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부정인지</a:t>
            </a:r>
            <a:r>
              <a:rPr lang="en-US" sz="2599">
                <a:solidFill>
                  <a:srgbClr val="2D262A"/>
                </a:solidFill>
                <a:latin typeface="+mj-ea"/>
                <a:ea typeface="+mj-ea"/>
              </a:rPr>
              <a:t> </a:t>
            </a:r>
            <a:r>
              <a:rPr lang="en-US" sz="2599" err="1">
                <a:solidFill>
                  <a:srgbClr val="2D262A"/>
                </a:solidFill>
                <a:latin typeface="+mj-ea"/>
                <a:ea typeface="+mj-ea"/>
              </a:rPr>
              <a:t>판단</a:t>
            </a:r>
            <a:endParaRPr lang="en-US" sz="2599">
              <a:solidFill>
                <a:srgbClr val="2D262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ㅇㅇㅇ</dc:title>
  <dc:creator>박재성</dc:creator>
  <cp:revision>1</cp:revision>
  <dcterms:created xsi:type="dcterms:W3CDTF">2006-08-16T00:00:00Z</dcterms:created>
  <dcterms:modified xsi:type="dcterms:W3CDTF">2023-06-08T10:28:18Z</dcterms:modified>
  <dc:identifier>DAFkiUEnzj0</dc:identifier>
</cp:coreProperties>
</file>