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434938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434938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43493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43493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a6203d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a6203d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6203dce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6203dce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6203dc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6203dc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6203dc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6203dc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70e3f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70e3f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70e3f3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70e3f3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70e3f3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70e3f3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70e3f3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70e3f3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0092a4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0092a4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70e3f3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70e3f3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70e3f3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70e3f3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70e3f3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70e3f3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a70e3f3c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a70e3f3c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93f0f1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93f0f1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952b21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952b21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0092a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0092a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145345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14534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145345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145345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145345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145345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43493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843493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434938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434938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434938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434938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imIheon" TargetMode="External"/><Relationship Id="rId4" Type="http://schemas.openxmlformats.org/officeDocument/2006/relationships/hyperlink" Target="https://github.com/KimIhe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animal0531/Einstein-is-min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post.naver.com/viewer/postView.nhn?volumeNo=9212952&amp;memberNo=315595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animal0531/Einstein-is-mine/invitati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t>4/11 HGOOSE 연구소</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500" u="sng">
                <a:solidFill>
                  <a:srgbClr val="0366D6"/>
                </a:solidFill>
                <a:hlinkClick r:id="rId3"/>
              </a:rPr>
              <a:t>KimIheon</a:t>
            </a:r>
            <a:endParaRPr/>
          </a:p>
          <a:p>
            <a:pPr indent="0" lvl="0" marL="0" rtl="0" algn="l">
              <a:lnSpc>
                <a:spcPct val="115000"/>
              </a:lnSpc>
              <a:spcBef>
                <a:spcPts val="0"/>
              </a:spcBef>
              <a:spcAft>
                <a:spcPts val="0"/>
              </a:spcAft>
              <a:buClr>
                <a:schemeClr val="dk1"/>
              </a:buClr>
              <a:buSzPts val="1100"/>
              <a:buFont typeface="Arial"/>
              <a:buNone/>
            </a:pPr>
            <a:r>
              <a:rPr lang="ko"/>
              <a:t>animal0531</a:t>
            </a:r>
            <a:endParaRPr b="1" sz="1500" u="sng">
              <a:solidFill>
                <a:srgbClr val="0366D6"/>
              </a:solidFill>
              <a:hlinkClick r:id="rId4"/>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아인슈타인 중력방정식</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리치 텐서 개념 필요</a:t>
            </a:r>
            <a:endParaRPr/>
          </a:p>
          <a:p>
            <a:pPr indent="0" lvl="0" marL="0" rtl="0" algn="l">
              <a:spcBef>
                <a:spcPts val="1600"/>
              </a:spcBef>
              <a:spcAft>
                <a:spcPts val="1600"/>
              </a:spcAft>
              <a:buNone/>
            </a:pPr>
            <a:r>
              <a:rPr lang="ko"/>
              <a:t>-&gt; 원뿔 모양으로 우리가 직접 만들자</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면을 구현하는 방법</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테두리 부분은 위치 고정(천을 집게로 고정한 것과 같은 효과)</a:t>
            </a:r>
            <a:endParaRPr/>
          </a:p>
          <a:p>
            <a:pPr indent="0" lvl="0" marL="0" rtl="0" algn="l">
              <a:spcBef>
                <a:spcPts val="1600"/>
              </a:spcBef>
              <a:spcAft>
                <a:spcPts val="1600"/>
              </a:spcAft>
              <a:buNone/>
            </a:pPr>
            <a:r>
              <a:rPr lang="ko"/>
              <a:t>물체가 놓인 지점은 그 물체의 무게에 따라 안으로 파임</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중력장 방정식을 구현해 냈다</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z=-G/(x^2+y^2)^(-0.5)</a:t>
            </a:r>
            <a:endParaRPr/>
          </a:p>
          <a:p>
            <a:pPr indent="0" lvl="0" marL="0" rtl="0" algn="l">
              <a:spcBef>
                <a:spcPts val="1600"/>
              </a:spcBef>
              <a:spcAft>
                <a:spcPts val="0"/>
              </a:spcAft>
              <a:buNone/>
            </a:pPr>
            <a:r>
              <a:rPr lang="ko"/>
              <a:t>근데 G값을 대입했더니 효과가 미비하였따</a:t>
            </a:r>
            <a:endParaRPr/>
          </a:p>
          <a:p>
            <a:pPr indent="0" lvl="0" marL="0" rtl="0" algn="l">
              <a:spcBef>
                <a:spcPts val="1600"/>
              </a:spcBef>
              <a:spcAft>
                <a:spcPts val="0"/>
              </a:spcAft>
              <a:buNone/>
            </a:pPr>
            <a:r>
              <a:rPr lang="ko"/>
              <a:t>임의의 수치를 대입할 예정이다</a:t>
            </a:r>
            <a:endParaRPr/>
          </a:p>
          <a:p>
            <a:pPr indent="0" lvl="0" marL="0" rtl="0" algn="l">
              <a:spcBef>
                <a:spcPts val="1600"/>
              </a:spcBef>
              <a:spcAft>
                <a:spcPts val="1600"/>
              </a:spcAft>
              <a:buNone/>
            </a:pPr>
            <a:r>
              <a:rPr lang="ko"/>
              <a:t>행성에 대한 클래스를 만들어서 원하는 때에 질량과 radius만 넣으면 원하는 행성을 투입할 수 있도록 제작하였다.</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nvSpPr>
        <p:spPr>
          <a:xfrm>
            <a:off x="2701975" y="1026750"/>
            <a:ext cx="73512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txBox="1"/>
          <p:nvPr/>
        </p:nvSpPr>
        <p:spPr>
          <a:xfrm>
            <a:off x="765925" y="169050"/>
            <a:ext cx="73512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GlowScript 2.7 VPython</a:t>
            </a:r>
            <a:endParaRPr/>
          </a:p>
          <a:p>
            <a:pPr indent="0" lvl="0" marL="0" rtl="0" algn="l">
              <a:spcBef>
                <a:spcPts val="0"/>
              </a:spcBef>
              <a:spcAft>
                <a:spcPts val="0"/>
              </a:spcAft>
              <a:buClr>
                <a:schemeClr val="dk1"/>
              </a:buClr>
              <a:buSzPts val="1100"/>
              <a:buFont typeface="Arial"/>
              <a:buNone/>
            </a:pPr>
            <a:r>
              <a:rPr lang="ko"/>
              <a:t>scene.width = scene.height = 600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L = 50</a:t>
            </a:r>
            <a:endParaRPr/>
          </a:p>
          <a:p>
            <a:pPr indent="0" lvl="0" marL="0" rtl="0" algn="l">
              <a:spcBef>
                <a:spcPts val="0"/>
              </a:spcBef>
              <a:spcAft>
                <a:spcPts val="0"/>
              </a:spcAft>
              <a:buClr>
                <a:schemeClr val="dk1"/>
              </a:buClr>
              <a:buSzPts val="1100"/>
              <a:buFont typeface="Arial"/>
              <a:buNone/>
            </a:pPr>
            <a:r>
              <a:rPr lang="ko"/>
              <a:t>G = 6.67384 * 10**(-11) </a:t>
            </a:r>
            <a:endParaRPr/>
          </a:p>
          <a:p>
            <a:pPr indent="0" lvl="0" marL="0" rtl="0" algn="l">
              <a:spcBef>
                <a:spcPts val="0"/>
              </a:spcBef>
              <a:spcAft>
                <a:spcPts val="0"/>
              </a:spcAft>
              <a:buClr>
                <a:schemeClr val="dk1"/>
              </a:buClr>
              <a:buSzPts val="1100"/>
              <a:buFont typeface="Arial"/>
              <a:buNone/>
            </a:pPr>
            <a:r>
              <a:rPr lang="ko"/>
              <a:t>scene.center = vec(0.05*L,0.2*L,0)</a:t>
            </a:r>
            <a:endParaRPr/>
          </a:p>
          <a:p>
            <a:pPr indent="0" lvl="0" marL="0" rtl="0" algn="l">
              <a:spcBef>
                <a:spcPts val="0"/>
              </a:spcBef>
              <a:spcAft>
                <a:spcPts val="0"/>
              </a:spcAft>
              <a:buClr>
                <a:schemeClr val="dk1"/>
              </a:buClr>
              <a:buSzPts val="1100"/>
              <a:buFont typeface="Arial"/>
              <a:buNone/>
            </a:pPr>
            <a:r>
              <a:rPr lang="ko"/>
              <a:t>scene.range = 1.3*L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class plot3D:</a:t>
            </a:r>
            <a:endParaRPr/>
          </a:p>
          <a:p>
            <a:pPr indent="0" lvl="0" marL="0" rtl="0" algn="l">
              <a:spcBef>
                <a:spcPts val="0"/>
              </a:spcBef>
              <a:spcAft>
                <a:spcPts val="0"/>
              </a:spcAft>
              <a:buClr>
                <a:schemeClr val="dk1"/>
              </a:buClr>
              <a:buSzPts val="1100"/>
              <a:buFont typeface="Arial"/>
              <a:buNone/>
            </a:pPr>
            <a:r>
              <a:rPr lang="ko"/>
              <a:t>    def __init__(self, f, xmin, xmax, ymin, ymax, zmin, zmax):</a:t>
            </a:r>
            <a:endParaRPr/>
          </a:p>
          <a:p>
            <a:pPr indent="0" lvl="0" marL="0" rtl="0" algn="l">
              <a:spcBef>
                <a:spcPts val="0"/>
              </a:spcBef>
              <a:spcAft>
                <a:spcPts val="0"/>
              </a:spcAft>
              <a:buClr>
                <a:schemeClr val="dk1"/>
              </a:buClr>
              <a:buSzPts val="1100"/>
              <a:buFont typeface="Arial"/>
              <a:buNone/>
            </a:pPr>
            <a:r>
              <a:rPr lang="ko"/>
              <a:t>        # The x axis is labeled y, the z axis is labeled x, and the y axis is labeled z.</a:t>
            </a:r>
            <a:endParaRPr/>
          </a:p>
          <a:p>
            <a:pPr indent="0" lvl="0" marL="0" rtl="0" algn="l">
              <a:spcBef>
                <a:spcPts val="0"/>
              </a:spcBef>
              <a:spcAft>
                <a:spcPts val="0"/>
              </a:spcAft>
              <a:buClr>
                <a:schemeClr val="dk1"/>
              </a:buClr>
              <a:buSzPts val="1100"/>
              <a:buFont typeface="Arial"/>
              <a:buNone/>
            </a:pPr>
            <a:r>
              <a:rPr lang="ko"/>
              <a:t>        # This is done to mimic fairly standard practive for plotting</a:t>
            </a:r>
            <a:endParaRPr/>
          </a:p>
          <a:p>
            <a:pPr indent="0" lvl="0" marL="0" rtl="0" algn="l">
              <a:spcBef>
                <a:spcPts val="0"/>
              </a:spcBef>
              <a:spcAft>
                <a:spcPts val="0"/>
              </a:spcAft>
              <a:buClr>
                <a:schemeClr val="dk1"/>
              </a:buClr>
              <a:buSzPts val="1100"/>
              <a:buFont typeface="Arial"/>
              <a:buNone/>
            </a:pPr>
            <a:r>
              <a:rPr lang="ko"/>
              <a:t>        #     the z value of a function of x and y.</a:t>
            </a:r>
            <a:endParaRPr/>
          </a:p>
          <a:p>
            <a:pPr indent="0" lvl="0" marL="0" rtl="0" algn="l">
              <a:spcBef>
                <a:spcPts val="0"/>
              </a:spcBef>
              <a:spcAft>
                <a:spcPts val="0"/>
              </a:spcAft>
              <a:buClr>
                <a:schemeClr val="dk1"/>
              </a:buClr>
              <a:buSzPts val="1100"/>
              <a:buFont typeface="Arial"/>
              <a:buNone/>
            </a:pPr>
            <a:r>
              <a:rPr lang="ko"/>
              <a:t>        self.f = f</a:t>
            </a:r>
            <a:endParaRPr/>
          </a:p>
          <a:p>
            <a:pPr indent="0" lvl="0" marL="0" rtl="0" algn="l">
              <a:spcBef>
                <a:spcPts val="0"/>
              </a:spcBef>
              <a:spcAft>
                <a:spcPts val="0"/>
              </a:spcAft>
              <a:buClr>
                <a:schemeClr val="dk1"/>
              </a:buClr>
              <a:buSzPts val="1100"/>
              <a:buFont typeface="Arial"/>
              <a:buNone/>
            </a:pPr>
            <a:r>
              <a:rPr lang="ko"/>
              <a:t>        self.xmin = xmin</a:t>
            </a:r>
            <a:endParaRPr/>
          </a:p>
          <a:p>
            <a:pPr indent="0" lvl="0" marL="0" rtl="0" algn="l">
              <a:spcBef>
                <a:spcPts val="0"/>
              </a:spcBef>
              <a:spcAft>
                <a:spcPts val="0"/>
              </a:spcAft>
              <a:buClr>
                <a:schemeClr val="dk1"/>
              </a:buClr>
              <a:buSzPts val="1100"/>
              <a:buFont typeface="Arial"/>
              <a:buNone/>
            </a:pPr>
            <a:r>
              <a:rPr lang="ko"/>
              <a:t>        self.xmax = xmax</a:t>
            </a:r>
            <a:endParaRPr/>
          </a:p>
          <a:p>
            <a:pPr indent="0" lvl="0" marL="0" rtl="0" algn="l">
              <a:spcBef>
                <a:spcPts val="0"/>
              </a:spcBef>
              <a:spcAft>
                <a:spcPts val="0"/>
              </a:spcAft>
              <a:buClr>
                <a:schemeClr val="dk1"/>
              </a:buClr>
              <a:buSzPts val="1100"/>
              <a:buFont typeface="Arial"/>
              <a:buNone/>
            </a:pPr>
            <a:r>
              <a:rPr lang="ko"/>
              <a:t>        self.ymin = ymin</a:t>
            </a:r>
            <a:endParaRPr/>
          </a:p>
          <a:p>
            <a:pPr indent="0" lvl="0" marL="0" rtl="0" algn="l">
              <a:spcBef>
                <a:spcPts val="0"/>
              </a:spcBef>
              <a:spcAft>
                <a:spcPts val="0"/>
              </a:spcAft>
              <a:buClr>
                <a:schemeClr val="dk1"/>
              </a:buClr>
              <a:buSzPts val="1100"/>
              <a:buFont typeface="Arial"/>
              <a:buNone/>
            </a:pPr>
            <a:r>
              <a:rPr lang="ko"/>
              <a:t>        self.ymax = ymax</a:t>
            </a:r>
            <a:endParaRPr/>
          </a:p>
          <a:p>
            <a:pPr indent="0" lvl="0" marL="0" rtl="0" algn="l">
              <a:spcBef>
                <a:spcPts val="0"/>
              </a:spcBef>
              <a:spcAft>
                <a:spcPts val="0"/>
              </a:spcAft>
              <a:buClr>
                <a:schemeClr val="dk1"/>
              </a:buClr>
              <a:buSzPts val="1100"/>
              <a:buFont typeface="Arial"/>
              <a:buNone/>
            </a:pPr>
            <a:r>
              <a:rPr lang="ko"/>
              <a:t>        self.zmin = zmin</a:t>
            </a:r>
            <a:endParaRPr/>
          </a:p>
          <a:p>
            <a:pPr indent="0" lvl="0" marL="0" rtl="0" algn="l">
              <a:spcBef>
                <a:spcPts val="0"/>
              </a:spcBef>
              <a:spcAft>
                <a:spcPts val="0"/>
              </a:spcAft>
              <a:buClr>
                <a:schemeClr val="dk1"/>
              </a:buClr>
              <a:buSzPts val="1100"/>
              <a:buFont typeface="Arial"/>
              <a:buNone/>
            </a:pPr>
            <a:r>
              <a:rPr lang="ko"/>
              <a:t>        self.zmax = zmax</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R = L/100</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self.vertices = []</a:t>
            </a:r>
            <a:endParaRPr/>
          </a:p>
          <a:p>
            <a:pPr indent="0" lvl="0" marL="0" rtl="0" algn="l">
              <a:spcBef>
                <a:spcPts val="0"/>
              </a:spcBef>
              <a:spcAft>
                <a:spcPts val="0"/>
              </a:spcAft>
              <a:buClr>
                <a:schemeClr val="dk1"/>
              </a:buClr>
              <a:buSzPts val="1100"/>
              <a:buFont typeface="Arial"/>
              <a:buNone/>
            </a:pPr>
            <a:r>
              <a:rPr lang="ko"/>
              <a:t>        for x in range(L):</a:t>
            </a:r>
            <a:endParaRPr/>
          </a:p>
          <a:p>
            <a:pPr indent="0" lvl="0" marL="0" rtl="0" algn="l">
              <a:spcBef>
                <a:spcPts val="0"/>
              </a:spcBef>
              <a:spcAft>
                <a:spcPts val="0"/>
              </a:spcAft>
              <a:buClr>
                <a:schemeClr val="dk1"/>
              </a:buClr>
              <a:buSzPts val="1100"/>
              <a:buFont typeface="Arial"/>
              <a:buNone/>
            </a:pPr>
            <a:r>
              <a:rPr lang="ko"/>
              <a:t>            for y in range(L):</a:t>
            </a:r>
            <a:endParaRPr/>
          </a:p>
          <a:p>
            <a:pPr indent="0" lvl="0" marL="0" rtl="0" algn="l">
              <a:spcBef>
                <a:spcPts val="0"/>
              </a:spcBef>
              <a:spcAft>
                <a:spcPts val="0"/>
              </a:spcAft>
              <a:buClr>
                <a:schemeClr val="dk1"/>
              </a:buClr>
              <a:buSzPts val="1100"/>
              <a:buFont typeface="Arial"/>
              <a:buNone/>
            </a:pPr>
            <a:r>
              <a:rPr lang="ko"/>
              <a:t>                val = self.evaluate(x,y)</a:t>
            </a:r>
            <a:endParaRPr/>
          </a:p>
          <a:p>
            <a:pPr indent="0" lvl="0" marL="0" rtl="0" algn="l">
              <a:spcBef>
                <a:spcPts val="0"/>
              </a:spcBef>
              <a:spcAft>
                <a:spcPts val="0"/>
              </a:spcAft>
              <a:buClr>
                <a:schemeClr val="dk1"/>
              </a:buClr>
              <a:buSzPts val="1100"/>
              <a:buFont typeface="Arial"/>
              <a:buNone/>
            </a:pPr>
            <a:r>
              <a:rPr lang="ko"/>
              <a:t>                self.vertices.append(self.make_vertex( x, y, val ))</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self.make_quads()</a:t>
            </a:r>
            <a:endParaRPr/>
          </a:p>
          <a:p>
            <a:pPr indent="0" lvl="0" marL="0" rtl="0" algn="l">
              <a:spcBef>
                <a:spcPts val="0"/>
              </a:spcBef>
              <a:spcAft>
                <a:spcPts val="0"/>
              </a:spcAft>
              <a:buClr>
                <a:schemeClr val="dk1"/>
              </a:buClr>
              <a:buSzPts val="1100"/>
              <a:buFont typeface="Arial"/>
              <a:buNone/>
            </a:pPr>
            <a:r>
              <a:rPr lang="ko"/>
              <a:t>        self.make_normals()</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evaluate(self, x, y):</a:t>
            </a:r>
            <a:endParaRPr/>
          </a:p>
          <a:p>
            <a:pPr indent="0" lvl="0" marL="0" rtl="0" algn="l">
              <a:spcBef>
                <a:spcPts val="0"/>
              </a:spcBef>
              <a:spcAft>
                <a:spcPts val="0"/>
              </a:spcAft>
              <a:buClr>
                <a:schemeClr val="dk1"/>
              </a:buClr>
              <a:buSzPts val="1100"/>
              <a:buFont typeface="Arial"/>
              <a:buNone/>
            </a:pPr>
            <a:r>
              <a:rPr lang="ko"/>
              <a:t>        d = L-2</a:t>
            </a:r>
            <a:endParaRPr/>
          </a:p>
          <a:p>
            <a:pPr indent="0" lvl="0" marL="0" rtl="0" algn="l">
              <a:spcBef>
                <a:spcPts val="0"/>
              </a:spcBef>
              <a:spcAft>
                <a:spcPts val="0"/>
              </a:spcAft>
              <a:buClr>
                <a:schemeClr val="dk1"/>
              </a:buClr>
              <a:buSzPts val="1100"/>
              <a:buFont typeface="Arial"/>
              <a:buNone/>
            </a:pPr>
            <a:r>
              <a:rPr lang="ko"/>
              <a:t>        return (d/(self.zmax-self.zmin)) * (self.f(self.xmin+x*(self.xmax-self.xmin)/d, self.ymin+y*(self.ymax-self.ymin)/d)-self.zmin)</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make_quads(self):</a:t>
            </a:r>
            <a:endParaRPr/>
          </a:p>
          <a:p>
            <a:pPr indent="0" lvl="0" marL="0" rtl="0" algn="l">
              <a:spcBef>
                <a:spcPts val="0"/>
              </a:spcBef>
              <a:spcAft>
                <a:spcPts val="0"/>
              </a:spcAft>
              <a:buClr>
                <a:schemeClr val="dk1"/>
              </a:buClr>
              <a:buSzPts val="1100"/>
              <a:buFont typeface="Arial"/>
              <a:buNone/>
            </a:pPr>
            <a:r>
              <a:rPr lang="ko"/>
              <a:t>        # Create the quad objects, based on the vertex objects already created.</a:t>
            </a:r>
            <a:endParaRPr/>
          </a:p>
          <a:p>
            <a:pPr indent="0" lvl="0" marL="0" rtl="0" algn="l">
              <a:spcBef>
                <a:spcPts val="0"/>
              </a:spcBef>
              <a:spcAft>
                <a:spcPts val="0"/>
              </a:spcAft>
              <a:buClr>
                <a:schemeClr val="dk1"/>
              </a:buClr>
              <a:buSzPts val="1100"/>
              <a:buFont typeface="Arial"/>
              <a:buNone/>
            </a:pPr>
            <a:r>
              <a:rPr lang="ko"/>
              <a:t>        for x in range(L-2):</a:t>
            </a:r>
            <a:endParaRPr/>
          </a:p>
          <a:p>
            <a:pPr indent="0" lvl="0" marL="0" rtl="0" algn="l">
              <a:spcBef>
                <a:spcPts val="0"/>
              </a:spcBef>
              <a:spcAft>
                <a:spcPts val="0"/>
              </a:spcAft>
              <a:buClr>
                <a:schemeClr val="dk1"/>
              </a:buClr>
              <a:buSzPts val="1100"/>
              <a:buFont typeface="Arial"/>
              <a:buNone/>
            </a:pPr>
            <a:r>
              <a:rPr lang="ko"/>
              <a:t>            for y in range(L-2):</a:t>
            </a:r>
            <a:endParaRPr/>
          </a:p>
          <a:p>
            <a:pPr indent="0" lvl="0" marL="0" rtl="0" algn="l">
              <a:spcBef>
                <a:spcPts val="0"/>
              </a:spcBef>
              <a:spcAft>
                <a:spcPts val="0"/>
              </a:spcAft>
              <a:buClr>
                <a:schemeClr val="dk1"/>
              </a:buClr>
              <a:buSzPts val="1100"/>
              <a:buFont typeface="Arial"/>
              <a:buNone/>
            </a:pPr>
            <a:r>
              <a:rPr lang="ko"/>
              <a:t>                v0 = self.get_vertex(x,y)</a:t>
            </a:r>
            <a:endParaRPr/>
          </a:p>
          <a:p>
            <a:pPr indent="0" lvl="0" marL="0" rtl="0" algn="l">
              <a:spcBef>
                <a:spcPts val="0"/>
              </a:spcBef>
              <a:spcAft>
                <a:spcPts val="0"/>
              </a:spcAft>
              <a:buClr>
                <a:schemeClr val="dk1"/>
              </a:buClr>
              <a:buSzPts val="1100"/>
              <a:buFont typeface="Arial"/>
              <a:buNone/>
            </a:pPr>
            <a:r>
              <a:rPr lang="ko"/>
              <a:t>                v1 = self.get_vertex(x+1,y)</a:t>
            </a:r>
            <a:endParaRPr/>
          </a:p>
          <a:p>
            <a:pPr indent="0" lvl="0" marL="0" rtl="0" algn="l">
              <a:spcBef>
                <a:spcPts val="0"/>
              </a:spcBef>
              <a:spcAft>
                <a:spcPts val="0"/>
              </a:spcAft>
              <a:buClr>
                <a:schemeClr val="dk1"/>
              </a:buClr>
              <a:buSzPts val="1100"/>
              <a:buFont typeface="Arial"/>
              <a:buNone/>
            </a:pPr>
            <a:r>
              <a:rPr lang="ko"/>
              <a:t>                v2 = self.get_vertex(x+1, y+1)</a:t>
            </a:r>
            <a:endParaRPr/>
          </a:p>
          <a:p>
            <a:pPr indent="0" lvl="0" marL="0" rtl="0" algn="l">
              <a:spcBef>
                <a:spcPts val="0"/>
              </a:spcBef>
              <a:spcAft>
                <a:spcPts val="0"/>
              </a:spcAft>
              <a:buClr>
                <a:schemeClr val="dk1"/>
              </a:buClr>
              <a:buSzPts val="1100"/>
              <a:buFont typeface="Arial"/>
              <a:buNone/>
            </a:pPr>
            <a:r>
              <a:rPr lang="ko"/>
              <a:t>                v3 = self.get_vertex(x, y+1)</a:t>
            </a:r>
            <a:endParaRPr/>
          </a:p>
          <a:p>
            <a:pPr indent="0" lvl="0" marL="0" rtl="0" algn="l">
              <a:spcBef>
                <a:spcPts val="0"/>
              </a:spcBef>
              <a:spcAft>
                <a:spcPts val="0"/>
              </a:spcAft>
              <a:buClr>
                <a:schemeClr val="dk1"/>
              </a:buClr>
              <a:buSzPts val="1100"/>
              <a:buFont typeface="Arial"/>
              <a:buNone/>
            </a:pPr>
            <a:r>
              <a:rPr lang="ko"/>
              <a:t>                quad(vs=[v0, v1, v2, v3])</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make_normals(self):</a:t>
            </a:r>
            <a:endParaRPr/>
          </a:p>
          <a:p>
            <a:pPr indent="0" lvl="0" marL="0" rtl="0" algn="l">
              <a:spcBef>
                <a:spcPts val="0"/>
              </a:spcBef>
              <a:spcAft>
                <a:spcPts val="0"/>
              </a:spcAft>
              <a:buClr>
                <a:schemeClr val="dk1"/>
              </a:buClr>
              <a:buSzPts val="1100"/>
              <a:buFont typeface="Arial"/>
              <a:buNone/>
            </a:pPr>
            <a:r>
              <a:rPr lang="ko"/>
              <a:t>        # Set the normal for each vertex to be perpendicular to the lower left corner of the quad.</a:t>
            </a:r>
            <a:endParaRPr/>
          </a:p>
          <a:p>
            <a:pPr indent="0" lvl="0" marL="0" rtl="0" algn="l">
              <a:spcBef>
                <a:spcPts val="0"/>
              </a:spcBef>
              <a:spcAft>
                <a:spcPts val="0"/>
              </a:spcAft>
              <a:buClr>
                <a:schemeClr val="dk1"/>
              </a:buClr>
              <a:buSzPts val="1100"/>
              <a:buFont typeface="Arial"/>
              <a:buNone/>
            </a:pPr>
            <a:r>
              <a:rPr lang="ko"/>
              <a:t>        # The vectors a and b point to the right and up around a vertex in the xy plance.</a:t>
            </a:r>
            <a:endParaRPr/>
          </a:p>
          <a:p>
            <a:pPr indent="0" lvl="0" marL="0" rtl="0" algn="l">
              <a:spcBef>
                <a:spcPts val="0"/>
              </a:spcBef>
              <a:spcAft>
                <a:spcPts val="0"/>
              </a:spcAft>
              <a:buClr>
                <a:schemeClr val="dk1"/>
              </a:buClr>
              <a:buSzPts val="1100"/>
              <a:buFont typeface="Arial"/>
              <a:buNone/>
            </a:pPr>
            <a:r>
              <a:rPr lang="ko"/>
              <a:t>        for i in range(L*L):</a:t>
            </a:r>
            <a:endParaRPr/>
          </a:p>
          <a:p>
            <a:pPr indent="0" lvl="0" marL="0" rtl="0" algn="l">
              <a:spcBef>
                <a:spcPts val="0"/>
              </a:spcBef>
              <a:spcAft>
                <a:spcPts val="0"/>
              </a:spcAft>
              <a:buClr>
                <a:schemeClr val="dk1"/>
              </a:buClr>
              <a:buSzPts val="1100"/>
              <a:buFont typeface="Arial"/>
              <a:buNone/>
            </a:pPr>
            <a:r>
              <a:rPr lang="ko"/>
              <a:t>            x = int(i/L)</a:t>
            </a:r>
            <a:endParaRPr/>
          </a:p>
          <a:p>
            <a:pPr indent="0" lvl="0" marL="0" rtl="0" algn="l">
              <a:spcBef>
                <a:spcPts val="0"/>
              </a:spcBef>
              <a:spcAft>
                <a:spcPts val="0"/>
              </a:spcAft>
              <a:buClr>
                <a:schemeClr val="dk1"/>
              </a:buClr>
              <a:buSzPts val="1100"/>
              <a:buFont typeface="Arial"/>
              <a:buNone/>
            </a:pPr>
            <a:r>
              <a:rPr lang="ko"/>
              <a:t>            y = i % L</a:t>
            </a:r>
            <a:endParaRPr/>
          </a:p>
          <a:p>
            <a:pPr indent="0" lvl="0" marL="0" rtl="0" algn="l">
              <a:spcBef>
                <a:spcPts val="0"/>
              </a:spcBef>
              <a:spcAft>
                <a:spcPts val="0"/>
              </a:spcAft>
              <a:buClr>
                <a:schemeClr val="dk1"/>
              </a:buClr>
              <a:buSzPts val="1100"/>
              <a:buFont typeface="Arial"/>
              <a:buNone/>
            </a:pPr>
            <a:r>
              <a:rPr lang="ko"/>
              <a:t>            if x == L-1 or y == L-1: continue</a:t>
            </a:r>
            <a:endParaRPr/>
          </a:p>
          <a:p>
            <a:pPr indent="0" lvl="0" marL="0" rtl="0" algn="l">
              <a:spcBef>
                <a:spcPts val="0"/>
              </a:spcBef>
              <a:spcAft>
                <a:spcPts val="0"/>
              </a:spcAft>
              <a:buClr>
                <a:schemeClr val="dk1"/>
              </a:buClr>
              <a:buSzPts val="1100"/>
              <a:buFont typeface="Arial"/>
              <a:buNone/>
            </a:pPr>
            <a:r>
              <a:rPr lang="ko"/>
              <a:t>            v = self.vertices[i]</a:t>
            </a:r>
            <a:endParaRPr/>
          </a:p>
          <a:p>
            <a:pPr indent="0" lvl="0" marL="0" rtl="0" algn="l">
              <a:spcBef>
                <a:spcPts val="0"/>
              </a:spcBef>
              <a:spcAft>
                <a:spcPts val="0"/>
              </a:spcAft>
              <a:buClr>
                <a:schemeClr val="dk1"/>
              </a:buClr>
              <a:buSzPts val="1100"/>
              <a:buFont typeface="Arial"/>
              <a:buNone/>
            </a:pPr>
            <a:r>
              <a:rPr lang="ko"/>
              <a:t>            a = self.vertices[i+L].pos - v.pos</a:t>
            </a:r>
            <a:endParaRPr/>
          </a:p>
          <a:p>
            <a:pPr indent="0" lvl="0" marL="0" rtl="0" algn="l">
              <a:spcBef>
                <a:spcPts val="0"/>
              </a:spcBef>
              <a:spcAft>
                <a:spcPts val="0"/>
              </a:spcAft>
              <a:buClr>
                <a:schemeClr val="dk1"/>
              </a:buClr>
              <a:buSzPts val="1100"/>
              <a:buFont typeface="Arial"/>
              <a:buNone/>
            </a:pPr>
            <a:r>
              <a:rPr lang="ko"/>
              <a:t>            b = self.vertices[i+1].pos - v.pos</a:t>
            </a:r>
            <a:endParaRPr/>
          </a:p>
          <a:p>
            <a:pPr indent="0" lvl="0" marL="0" rtl="0" algn="l">
              <a:spcBef>
                <a:spcPts val="0"/>
              </a:spcBef>
              <a:spcAft>
                <a:spcPts val="0"/>
              </a:spcAft>
              <a:buClr>
                <a:schemeClr val="dk1"/>
              </a:buClr>
              <a:buSzPts val="1100"/>
              <a:buFont typeface="Arial"/>
              <a:buNone/>
            </a:pPr>
            <a:r>
              <a:rPr lang="ko"/>
              <a:t>            v.normal = cross(a,b)</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replot(self):</a:t>
            </a:r>
            <a:endParaRPr/>
          </a:p>
          <a:p>
            <a:pPr indent="0" lvl="0" marL="0" rtl="0" algn="l">
              <a:spcBef>
                <a:spcPts val="0"/>
              </a:spcBef>
              <a:spcAft>
                <a:spcPts val="0"/>
              </a:spcAft>
              <a:buClr>
                <a:schemeClr val="dk1"/>
              </a:buClr>
              <a:buSzPts val="1100"/>
              <a:buFont typeface="Arial"/>
              <a:buNone/>
            </a:pPr>
            <a:r>
              <a:rPr lang="ko"/>
              <a:t>        for i in range(L*L):</a:t>
            </a:r>
            <a:endParaRPr/>
          </a:p>
          <a:p>
            <a:pPr indent="0" lvl="0" marL="0" rtl="0" algn="l">
              <a:spcBef>
                <a:spcPts val="0"/>
              </a:spcBef>
              <a:spcAft>
                <a:spcPts val="0"/>
              </a:spcAft>
              <a:buClr>
                <a:schemeClr val="dk1"/>
              </a:buClr>
              <a:buSzPts val="1100"/>
              <a:buFont typeface="Arial"/>
              <a:buNone/>
            </a:pPr>
            <a:r>
              <a:rPr lang="ko"/>
              <a:t>            x = int(i/L)</a:t>
            </a:r>
            <a:endParaRPr/>
          </a:p>
          <a:p>
            <a:pPr indent="0" lvl="0" marL="0" rtl="0" algn="l">
              <a:spcBef>
                <a:spcPts val="0"/>
              </a:spcBef>
              <a:spcAft>
                <a:spcPts val="0"/>
              </a:spcAft>
              <a:buClr>
                <a:schemeClr val="dk1"/>
              </a:buClr>
              <a:buSzPts val="1100"/>
              <a:buFont typeface="Arial"/>
              <a:buNone/>
            </a:pPr>
            <a:r>
              <a:rPr lang="ko"/>
              <a:t>            y = i % L</a:t>
            </a:r>
            <a:endParaRPr/>
          </a:p>
          <a:p>
            <a:pPr indent="0" lvl="0" marL="0" rtl="0" algn="l">
              <a:spcBef>
                <a:spcPts val="0"/>
              </a:spcBef>
              <a:spcAft>
                <a:spcPts val="0"/>
              </a:spcAft>
              <a:buClr>
                <a:schemeClr val="dk1"/>
              </a:buClr>
              <a:buSzPts val="1100"/>
              <a:buFont typeface="Arial"/>
              <a:buNone/>
            </a:pPr>
            <a:r>
              <a:rPr lang="ko"/>
              <a:t>            v = self.vertices[i]</a:t>
            </a:r>
            <a:endParaRPr/>
          </a:p>
          <a:p>
            <a:pPr indent="0" lvl="0" marL="0" rtl="0" algn="l">
              <a:spcBef>
                <a:spcPts val="0"/>
              </a:spcBef>
              <a:spcAft>
                <a:spcPts val="0"/>
              </a:spcAft>
              <a:buClr>
                <a:schemeClr val="dk1"/>
              </a:buClr>
              <a:buSzPts val="1100"/>
              <a:buFont typeface="Arial"/>
              <a:buNone/>
            </a:pPr>
            <a:r>
              <a:rPr lang="ko"/>
              <a:t>            v.pos.y = self.evaluate(x,y)</a:t>
            </a:r>
            <a:endParaRPr/>
          </a:p>
          <a:p>
            <a:pPr indent="0" lvl="0" marL="0" rtl="0" algn="l">
              <a:spcBef>
                <a:spcPts val="0"/>
              </a:spcBef>
              <a:spcAft>
                <a:spcPts val="0"/>
              </a:spcAft>
              <a:buClr>
                <a:schemeClr val="dk1"/>
              </a:buClr>
              <a:buSzPts val="1100"/>
              <a:buFont typeface="Arial"/>
              <a:buNone/>
            </a:pPr>
            <a:r>
              <a:rPr lang="ko"/>
              <a:t>        self.make_normals()</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make_vertex(self,x,y,value):</a:t>
            </a:r>
            <a:endParaRPr/>
          </a:p>
          <a:p>
            <a:pPr indent="0" lvl="0" marL="0" rtl="0" algn="l">
              <a:spcBef>
                <a:spcPts val="0"/>
              </a:spcBef>
              <a:spcAft>
                <a:spcPts val="0"/>
              </a:spcAft>
              <a:buClr>
                <a:schemeClr val="dk1"/>
              </a:buClr>
              <a:buSzPts val="1100"/>
              <a:buFont typeface="Arial"/>
              <a:buNone/>
            </a:pPr>
            <a:r>
              <a:rPr lang="ko"/>
              <a:t>        return vertex(pos=vec(y,value,x), color=color.cyan, normal=vec(0,1,0))</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get_vertex(self,x,y):</a:t>
            </a:r>
            <a:endParaRPr/>
          </a:p>
          <a:p>
            <a:pPr indent="0" lvl="0" marL="0" rtl="0" algn="l">
              <a:spcBef>
                <a:spcPts val="0"/>
              </a:spcBef>
              <a:spcAft>
                <a:spcPts val="0"/>
              </a:spcAft>
              <a:buClr>
                <a:schemeClr val="dk1"/>
              </a:buClr>
              <a:buSzPts val="1100"/>
              <a:buFont typeface="Arial"/>
              <a:buNone/>
            </a:pPr>
            <a:r>
              <a:rPr lang="ko"/>
              <a:t>        return self.vertices[x*L+y]</a:t>
            </a:r>
            <a:endParaRPr/>
          </a:p>
          <a:p>
            <a:pPr indent="0" lvl="0" marL="0" rtl="0" algn="l">
              <a:spcBef>
                <a:spcPts val="0"/>
              </a:spcBef>
              <a:spcAft>
                <a:spcPts val="0"/>
              </a:spcAft>
              <a:buClr>
                <a:schemeClr val="dk1"/>
              </a:buClr>
              <a:buSzPts val="1100"/>
              <a:buFont typeface="Arial"/>
              <a:buNone/>
            </a:pPr>
            <a:r>
              <a:rPr lang="ko"/>
              <a:t>        </a:t>
            </a:r>
            <a:endParaRPr/>
          </a:p>
          <a:p>
            <a:pPr indent="0" lvl="0" marL="0" rtl="0" algn="l">
              <a:spcBef>
                <a:spcPts val="0"/>
              </a:spcBef>
              <a:spcAft>
                <a:spcPts val="0"/>
              </a:spcAft>
              <a:buClr>
                <a:schemeClr val="dk1"/>
              </a:buClr>
              <a:buSzPts val="1100"/>
              <a:buFont typeface="Arial"/>
              <a:buNone/>
            </a:pPr>
            <a:r>
              <a:rPr lang="ko"/>
              <a:t>    def get_pos(self,x,y):</a:t>
            </a:r>
            <a:endParaRPr/>
          </a:p>
          <a:p>
            <a:pPr indent="0" lvl="0" marL="0" rtl="0" algn="l">
              <a:spcBef>
                <a:spcPts val="0"/>
              </a:spcBef>
              <a:spcAft>
                <a:spcPts val="0"/>
              </a:spcAft>
              <a:buClr>
                <a:schemeClr val="dk1"/>
              </a:buClr>
              <a:buSzPts val="1100"/>
              <a:buFont typeface="Arial"/>
              <a:buNone/>
            </a:pPr>
            <a:r>
              <a:rPr lang="ko"/>
              <a:t>        return self.get_vertex(x,y).pos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t = 0</a:t>
            </a:r>
            <a:endParaRPr/>
          </a:p>
          <a:p>
            <a:pPr indent="0" lvl="0" marL="0" rtl="0" algn="l">
              <a:spcBef>
                <a:spcPts val="0"/>
              </a:spcBef>
              <a:spcAft>
                <a:spcPts val="0"/>
              </a:spcAft>
              <a:buClr>
                <a:schemeClr val="dk1"/>
              </a:buClr>
              <a:buSzPts val="1100"/>
              <a:buFont typeface="Arial"/>
              <a:buNone/>
            </a:pPr>
            <a:r>
              <a:rPr lang="ko"/>
              <a:t>dt = 0.02</a:t>
            </a:r>
            <a:endParaRPr/>
          </a:p>
          <a:p>
            <a:pPr indent="0" lvl="0" marL="0" rtl="0" algn="l">
              <a:spcBef>
                <a:spcPts val="0"/>
              </a:spcBef>
              <a:spcAft>
                <a:spcPts val="0"/>
              </a:spcAft>
              <a:buClr>
                <a:schemeClr val="dk1"/>
              </a:buClr>
              <a:buSzPts val="1100"/>
              <a:buFont typeface="Arial"/>
              <a:buNone/>
            </a:pPr>
            <a:r>
              <a:rPr lang="ko"/>
              <a:t>def f(x, y):</a:t>
            </a:r>
            <a:endParaRPr/>
          </a:p>
          <a:p>
            <a:pPr indent="0" lvl="0" marL="0" rtl="0" algn="l">
              <a:spcBef>
                <a:spcPts val="0"/>
              </a:spcBef>
              <a:spcAft>
                <a:spcPts val="0"/>
              </a:spcAft>
              <a:buClr>
                <a:schemeClr val="dk1"/>
              </a:buClr>
              <a:buSzPts val="1100"/>
              <a:buFont typeface="Arial"/>
              <a:buNone/>
            </a:pPr>
            <a:r>
              <a:rPr lang="ko"/>
              <a:t>    # Return the value of the function of x and y:</a:t>
            </a:r>
            <a:endParaRPr/>
          </a:p>
          <a:p>
            <a:pPr indent="0" lvl="0" marL="0" rtl="0" algn="l">
              <a:spcBef>
                <a:spcPts val="0"/>
              </a:spcBef>
              <a:spcAft>
                <a:spcPts val="0"/>
              </a:spcAft>
              <a:buClr>
                <a:schemeClr val="dk1"/>
              </a:buClr>
              <a:buSzPts val="1100"/>
              <a:buFont typeface="Arial"/>
              <a:buNone/>
            </a:pPr>
            <a:r>
              <a:rPr lang="ko"/>
              <a:t>    return -0.1 / ((x + cos(t))**2 + (y + sin(t))**2) + 1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p = plot3D(f, -1, 1, -1, 1, -1, 1) # function, xmin, xmax, ymin, ymax (defaults 0, 1, 0, 1, 0,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run = True</a:t>
            </a:r>
            <a:endParaRPr/>
          </a:p>
          <a:p>
            <a:pPr indent="0" lvl="0" marL="0" rtl="0" algn="l">
              <a:spcBef>
                <a:spcPts val="0"/>
              </a:spcBef>
              <a:spcAft>
                <a:spcPts val="0"/>
              </a:spcAft>
              <a:buClr>
                <a:schemeClr val="dk1"/>
              </a:buClr>
              <a:buSzPts val="1100"/>
              <a:buFont typeface="Arial"/>
              <a:buNone/>
            </a:pPr>
            <a:r>
              <a:rPr lang="ko"/>
              <a:t>def running(ev):</a:t>
            </a:r>
            <a:endParaRPr/>
          </a:p>
          <a:p>
            <a:pPr indent="0" lvl="0" marL="0" rtl="0" algn="l">
              <a:spcBef>
                <a:spcPts val="0"/>
              </a:spcBef>
              <a:spcAft>
                <a:spcPts val="0"/>
              </a:spcAft>
              <a:buClr>
                <a:schemeClr val="dk1"/>
              </a:buClr>
              <a:buSzPts val="1100"/>
              <a:buFont typeface="Arial"/>
              <a:buNone/>
            </a:pPr>
            <a:r>
              <a:rPr lang="ko"/>
              <a:t>    global run</a:t>
            </a:r>
            <a:endParaRPr/>
          </a:p>
          <a:p>
            <a:pPr indent="0" lvl="0" marL="0" rtl="0" algn="l">
              <a:spcBef>
                <a:spcPts val="0"/>
              </a:spcBef>
              <a:spcAft>
                <a:spcPts val="0"/>
              </a:spcAft>
              <a:buClr>
                <a:schemeClr val="dk1"/>
              </a:buClr>
              <a:buSzPts val="1100"/>
              <a:buFont typeface="Arial"/>
              <a:buNone/>
            </a:pPr>
            <a:r>
              <a:rPr lang="ko"/>
              <a:t>    run = not run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scene.bind('mousedown', running)</a:t>
            </a:r>
            <a:endParaRPr/>
          </a:p>
          <a:p>
            <a:pPr indent="0" lvl="0" marL="0" rtl="0" algn="l">
              <a:spcBef>
                <a:spcPts val="0"/>
              </a:spcBef>
              <a:spcAft>
                <a:spcPts val="0"/>
              </a:spcAft>
              <a:buClr>
                <a:schemeClr val="dk1"/>
              </a:buClr>
              <a:buSzPts val="1100"/>
              <a:buFont typeface="Arial"/>
              <a:buNone/>
            </a:pPr>
            <a:r>
              <a:rPr lang="ko"/>
              <a:t>scene.forward = vec(-0.7,-0.5,-1)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
              <a:t>while True:</a:t>
            </a:r>
            <a:endParaRPr/>
          </a:p>
          <a:p>
            <a:pPr indent="0" lvl="0" marL="0" rtl="0" algn="l">
              <a:spcBef>
                <a:spcPts val="0"/>
              </a:spcBef>
              <a:spcAft>
                <a:spcPts val="0"/>
              </a:spcAft>
              <a:buClr>
                <a:schemeClr val="dk1"/>
              </a:buClr>
              <a:buSzPts val="1100"/>
              <a:buFont typeface="Arial"/>
              <a:buNone/>
            </a:pPr>
            <a:r>
              <a:rPr lang="ko"/>
              <a:t>    rate(30)</a:t>
            </a:r>
            <a:endParaRPr/>
          </a:p>
          <a:p>
            <a:pPr indent="0" lvl="0" marL="0" rtl="0" algn="l">
              <a:spcBef>
                <a:spcPts val="0"/>
              </a:spcBef>
              <a:spcAft>
                <a:spcPts val="0"/>
              </a:spcAft>
              <a:buClr>
                <a:schemeClr val="dk1"/>
              </a:buClr>
              <a:buSzPts val="1100"/>
              <a:buFont typeface="Arial"/>
              <a:buNone/>
            </a:pPr>
            <a:r>
              <a:rPr lang="ko"/>
              <a:t>    if run:</a:t>
            </a:r>
            <a:endParaRPr/>
          </a:p>
          <a:p>
            <a:pPr indent="0" lvl="0" marL="0" rtl="0" algn="l">
              <a:spcBef>
                <a:spcPts val="0"/>
              </a:spcBef>
              <a:spcAft>
                <a:spcPts val="0"/>
              </a:spcAft>
              <a:buClr>
                <a:schemeClr val="dk1"/>
              </a:buClr>
              <a:buSzPts val="1100"/>
              <a:buFont typeface="Arial"/>
              <a:buNone/>
            </a:pPr>
            <a:r>
              <a:rPr lang="ko"/>
              <a:t>        p.replot()</a:t>
            </a:r>
            <a:endParaRPr/>
          </a:p>
          <a:p>
            <a:pPr indent="0" lvl="0" marL="0" rtl="0" algn="l">
              <a:spcBef>
                <a:spcPts val="0"/>
              </a:spcBef>
              <a:spcAft>
                <a:spcPts val="0"/>
              </a:spcAft>
              <a:buClr>
                <a:schemeClr val="dk1"/>
              </a:buClr>
              <a:buSzPts val="1100"/>
              <a:buFont typeface="Arial"/>
              <a:buNone/>
            </a:pPr>
            <a:r>
              <a:rPr lang="ko"/>
              <a:t>        t += dt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planet class GooHyeon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400"/>
              <a:t>GlowScript 2.7 VPython</a:t>
            </a:r>
            <a:endParaRPr sz="1400"/>
          </a:p>
          <a:p>
            <a:pPr indent="0" lvl="0" marL="0" rtl="0" algn="l">
              <a:spcBef>
                <a:spcPts val="1600"/>
              </a:spcBef>
              <a:spcAft>
                <a:spcPts val="0"/>
              </a:spcAft>
              <a:buClr>
                <a:schemeClr val="dk1"/>
              </a:buClr>
              <a:buSzPts val="1100"/>
              <a:buFont typeface="Arial"/>
              <a:buNone/>
            </a:pPr>
            <a:r>
              <a:rPr lang="ko" sz="1400"/>
              <a:t>class Planet(self, mass, rad,pose):</a:t>
            </a:r>
            <a:endParaRPr sz="1400"/>
          </a:p>
          <a:p>
            <a:pPr indent="0" lvl="0" marL="0" rtl="0" algn="l">
              <a:spcBef>
                <a:spcPts val="1600"/>
              </a:spcBef>
              <a:spcAft>
                <a:spcPts val="0"/>
              </a:spcAft>
              <a:buClr>
                <a:schemeClr val="dk1"/>
              </a:buClr>
              <a:buSzPts val="1100"/>
              <a:buFont typeface="Arial"/>
              <a:buNone/>
            </a:pPr>
            <a:r>
              <a:rPr lang="ko" sz="1400"/>
              <a:t>    def __init__(self):</a:t>
            </a:r>
            <a:endParaRPr sz="1400"/>
          </a:p>
          <a:p>
            <a:pPr indent="0" lvl="0" marL="0" rtl="0" algn="l">
              <a:spcBef>
                <a:spcPts val="1600"/>
              </a:spcBef>
              <a:spcAft>
                <a:spcPts val="0"/>
              </a:spcAft>
              <a:buClr>
                <a:schemeClr val="dk1"/>
              </a:buClr>
              <a:buSzPts val="1100"/>
              <a:buFont typeface="Arial"/>
              <a:buNone/>
            </a:pPr>
            <a:r>
              <a:rPr lang="ko" sz="1400"/>
              <a:t>        self.mass = mass</a:t>
            </a:r>
            <a:endParaRPr sz="1400"/>
          </a:p>
          <a:p>
            <a:pPr indent="0" lvl="0" marL="0" rtl="0" algn="l">
              <a:spcBef>
                <a:spcPts val="1600"/>
              </a:spcBef>
              <a:spcAft>
                <a:spcPts val="0"/>
              </a:spcAft>
              <a:buClr>
                <a:schemeClr val="dk1"/>
              </a:buClr>
              <a:buSzPts val="1100"/>
              <a:buFont typeface="Arial"/>
              <a:buNone/>
            </a:pPr>
            <a:r>
              <a:rPr lang="ko" sz="1400"/>
              <a:t>        self.planet = sphere(pos = pose, radius = rad) </a:t>
            </a:r>
            <a:endParaRPr sz="1400"/>
          </a:p>
          <a:p>
            <a:pPr indent="0" lvl="0" marL="0" rtl="0" algn="l">
              <a:spcBef>
                <a:spcPts val="1600"/>
              </a:spcBef>
              <a:spcAft>
                <a:spcPts val="0"/>
              </a:spcAft>
              <a:buClr>
                <a:schemeClr val="dk1"/>
              </a:buClr>
              <a:buSzPts val="1100"/>
              <a:buFont typeface="Arial"/>
              <a:buNone/>
            </a:pPr>
            <a:r>
              <a:rPr lang="ko" sz="1400"/>
              <a:t>    def Gravitaional_Field(self,x,y):</a:t>
            </a:r>
            <a:endParaRPr sz="1400"/>
          </a:p>
          <a:p>
            <a:pPr indent="0" lvl="0" marL="0" rtl="0" algn="l">
              <a:spcBef>
                <a:spcPts val="1600"/>
              </a:spcBef>
              <a:spcAft>
                <a:spcPts val="0"/>
              </a:spcAft>
              <a:buClr>
                <a:schemeClr val="dk1"/>
              </a:buClr>
              <a:buSzPts val="1100"/>
              <a:buFont typeface="Arial"/>
              <a:buNone/>
            </a:pPr>
            <a:r>
              <a:rPr lang="ko" sz="1400"/>
              <a:t>        if abs(x-self.planet.pos.x)&lt;=self.planet.rad and abs(y-self.planet.pos.y)&lt;=self.planet.rad:</a:t>
            </a:r>
            <a:endParaRPr sz="1400"/>
          </a:p>
          <a:p>
            <a:pPr indent="0" lvl="0" marL="0" rtl="0" algn="l">
              <a:spcBef>
                <a:spcPts val="1600"/>
              </a:spcBef>
              <a:spcAft>
                <a:spcPts val="0"/>
              </a:spcAft>
              <a:buNone/>
            </a:pPr>
            <a:r>
              <a:rPr lang="ko" sz="1400"/>
              <a:t>            f(x,y) = -G*(self.mass)**(-1)*((x-self.planet.pos.x)**2+(y-self.planet.pos.y)**2)**(-1)</a:t>
            </a:r>
            <a:endParaRPr sz="1400"/>
          </a:p>
          <a:p>
            <a:pPr indent="0" lvl="0" marL="0" rtl="0" algn="l">
              <a:spcBef>
                <a:spcPts val="1600"/>
              </a:spcBef>
              <a:spcAft>
                <a:spcPts val="0"/>
              </a:spcAft>
              <a:buClr>
                <a:schemeClr val="dk1"/>
              </a:buClr>
              <a:buSzPts val="1100"/>
              <a:buFont typeface="Arial"/>
              <a:buNone/>
            </a:pPr>
            <a:r>
              <a:rPr lang="ko" sz="1400"/>
              <a:t>`	   </a:t>
            </a:r>
            <a:endParaRPr sz="1400"/>
          </a:p>
          <a:p>
            <a:pPr indent="0" lvl="0" marL="0" rtl="0" algn="l">
              <a:spcBef>
                <a:spcPts val="1600"/>
              </a:spcBef>
              <a:spcAft>
                <a:spcPts val="0"/>
              </a:spcAft>
              <a:buClr>
                <a:schemeClr val="dk1"/>
              </a:buClr>
              <a:buSzPts val="1100"/>
              <a:buFont typeface="Arial"/>
              <a:buNone/>
            </a:pPr>
            <a:r>
              <a:rPr lang="ko"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Get your Hub Ie Heon Babe~</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100" u="sng">
                <a:solidFill>
                  <a:schemeClr val="hlink"/>
                </a:solidFill>
                <a:hlinkClick r:id="rId3"/>
              </a:rPr>
              <a:t>https://github.com/animal0531/Einstein-is-mine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5/22 자체 시간 내서 프로젝투</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문제점: 원래 있던 코드에 대한 인지력이 부족하다</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행성들 자료 테이블 표를 만들겠다</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9"/>
          <p:cNvPicPr preferRelativeResize="0"/>
          <p:nvPr/>
        </p:nvPicPr>
        <p:blipFill>
          <a:blip r:embed="rId3">
            <a:alphaModFix/>
          </a:blip>
          <a:stretch>
            <a:fillRect/>
          </a:stretch>
        </p:blipFill>
        <p:spPr>
          <a:xfrm>
            <a:off x="252800" y="1089800"/>
            <a:ext cx="8730183" cy="354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추가 생각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빛의 휘어짐 표현하기</a:t>
            </a:r>
            <a:endParaRPr/>
          </a:p>
          <a:p>
            <a:pPr indent="0" lvl="0" marL="0" rtl="0" algn="l">
              <a:spcBef>
                <a:spcPts val="1600"/>
              </a:spcBef>
              <a:spcAft>
                <a:spcPts val="0"/>
              </a:spcAft>
              <a:buNone/>
            </a:pPr>
            <a:r>
              <a:rPr lang="ko"/>
              <a:t>중력 렌즈 현상</a:t>
            </a:r>
            <a:endParaRPr/>
          </a:p>
          <a:p>
            <a:pPr indent="0" lvl="0" marL="0" rtl="0" algn="l">
              <a:spcBef>
                <a:spcPts val="1600"/>
              </a:spcBef>
              <a:spcAft>
                <a:spcPts val="0"/>
              </a:spcAft>
              <a:buNone/>
            </a:pPr>
            <a:r>
              <a:rPr lang="ko" sz="1100" u="sng">
                <a:solidFill>
                  <a:schemeClr val="hlink"/>
                </a:solidFill>
                <a:hlinkClick r:id="rId3"/>
              </a:rPr>
              <a:t>https://m.post.naver.com/viewer/postView.nhn?volumeNo=9212952&amp;memberNo=31559503</a:t>
            </a:r>
            <a:endParaRPr/>
          </a:p>
          <a:p>
            <a:pPr indent="0" lvl="0" marL="0" rtl="0" algn="l">
              <a:spcBef>
                <a:spcPts val="1600"/>
              </a:spcBef>
              <a:spcAft>
                <a:spcPts val="0"/>
              </a:spcAft>
              <a:buNone/>
            </a:pPr>
            <a:r>
              <a:rPr lang="ko"/>
              <a:t>뉴턴 자료</a:t>
            </a:r>
            <a:endParaRPr/>
          </a:p>
          <a:p>
            <a:pPr indent="0" lvl="0" marL="0" rtl="0" algn="l">
              <a:spcBef>
                <a:spcPts val="1600"/>
              </a:spcBef>
              <a:spcAft>
                <a:spcPts val="0"/>
              </a:spcAft>
              <a:buNone/>
            </a:pPr>
            <a:r>
              <a:rPr lang="ko"/>
              <a:t>아인슈타인 이전: 뉴턴이 중력에 관한 식을 찾아내긴 했는데, 중력이 생기는 근본적인 원인에 대해서 아무것도 설명하지 못했으며, 수성의 근일점 이동의 크기와 같은 관측결과에서 미세한 오차가 존재햇음</a:t>
            </a:r>
            <a:endParaRPr/>
          </a:p>
          <a:p>
            <a:pPr indent="0" lvl="0" marL="0" rtl="0" algn="l">
              <a:spcBef>
                <a:spcPts val="1600"/>
              </a:spcBef>
              <a:spcAft>
                <a:spcPts val="1600"/>
              </a:spcAft>
              <a:buNone/>
            </a:pPr>
            <a:r>
              <a:rPr lang="ko"/>
              <a:t>반면에 아인ㅅ타인은 중력을 질량을 가진 물체 주위에 생기는 공간의 휘어짐이 일으키는 힘이라고 설명, 그 휘어짐의 영향이 중력으로 관측된다는 것</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1"/>
          <p:cNvSpPr txBox="1"/>
          <p:nvPr>
            <p:ph idx="1" type="body"/>
          </p:nvPr>
        </p:nvSpPr>
        <p:spPr>
          <a:xfrm>
            <a:off x="311700" y="44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질량은 무슨 역할? 얼마나 휘어질지를 결정하는 척도</a:t>
            </a:r>
            <a:endParaRPr/>
          </a:p>
          <a:p>
            <a:pPr indent="0" lvl="0" marL="0" rtl="0" algn="l">
              <a:spcBef>
                <a:spcPts val="1600"/>
              </a:spcBef>
              <a:spcAft>
                <a:spcPts val="0"/>
              </a:spcAft>
              <a:buNone/>
            </a:pPr>
            <a:r>
              <a:rPr lang="ko"/>
              <a:t>빛? 직진하지만, 질량이 매우 커서 중력이 강한 공간에서는 공간 자체가 휘어져 있기 때문에 최단거리를 나아가는 빛도 자연스럽게 휘어지는 결과가 된다.</a:t>
            </a:r>
            <a:endParaRPr/>
          </a:p>
          <a:p>
            <a:pPr indent="0" lvl="0" marL="0" rtl="0" algn="l">
              <a:spcBef>
                <a:spcPts val="1600"/>
              </a:spcBef>
              <a:spcAft>
                <a:spcPts val="0"/>
              </a:spcAft>
              <a:buNone/>
            </a:pPr>
            <a:r>
              <a:rPr lang="ko"/>
              <a:t>이는 1919년 실제로 증명</a:t>
            </a:r>
            <a:endParaRPr/>
          </a:p>
          <a:p>
            <a:pPr indent="0" lvl="0" marL="0" rtl="0" algn="l">
              <a:spcBef>
                <a:spcPts val="1600"/>
              </a:spcBef>
              <a:spcAft>
                <a:spcPts val="0"/>
              </a:spcAft>
              <a:buNone/>
            </a:pPr>
            <a:r>
              <a:rPr lang="ko"/>
              <a:t>영국의 천문학자 아서 에딩턴이 이끄는 탐사대가 태양 근처에서 별빛이 휘어지는 것 확인, </a:t>
            </a:r>
            <a:endParaRPr/>
          </a:p>
          <a:p>
            <a:pPr indent="0" lvl="0" marL="0" rtl="0" algn="l">
              <a:spcBef>
                <a:spcPts val="1600"/>
              </a:spcBef>
              <a:spcAft>
                <a:spcPts val="0"/>
              </a:spcAft>
              <a:buNone/>
            </a:pPr>
            <a:r>
              <a:rPr lang="ko"/>
              <a:t>별빛이 휘어져 별의 실제 위치와 겉보기 위치가 달라짐</a:t>
            </a:r>
            <a:endParaRPr/>
          </a:p>
          <a:p>
            <a:pPr indent="0" lvl="0" marL="0" rtl="0" algn="l">
              <a:spcBef>
                <a:spcPts val="1600"/>
              </a:spcBef>
              <a:spcAft>
                <a:spcPts val="0"/>
              </a:spcAft>
              <a:buNone/>
            </a:pPr>
            <a:r>
              <a:rPr lang="ko"/>
              <a:t>하얀색이 별 실제 위치, 주황색이 겉보기 위치</a:t>
            </a:r>
            <a:endParaRPr/>
          </a:p>
          <a:p>
            <a:pPr indent="0" lvl="0" marL="0" rtl="0" algn="l">
              <a:spcBef>
                <a:spcPts val="1600"/>
              </a:spcBef>
              <a:spcAft>
                <a:spcPts val="1600"/>
              </a:spcAft>
              <a:buNone/>
            </a:pPr>
            <a:r>
              <a:rPr lang="ko"/>
              <a:t>근데 효과가 미비하다 -&gt; 과장해서 가시화하자</a:t>
            </a:r>
            <a:endParaRPr/>
          </a:p>
        </p:txBody>
      </p:sp>
      <p:pic>
        <p:nvPicPr>
          <p:cNvPr id="166" name="Google Shape;166;p31"/>
          <p:cNvPicPr preferRelativeResize="0"/>
          <p:nvPr/>
        </p:nvPicPr>
        <p:blipFill>
          <a:blip r:embed="rId3">
            <a:alphaModFix/>
          </a:blip>
          <a:stretch>
            <a:fillRect/>
          </a:stretch>
        </p:blipFill>
        <p:spPr>
          <a:xfrm>
            <a:off x="6068450" y="2744775"/>
            <a:ext cx="3178776" cy="2728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오늘 한 일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가장 재미있던 주제:</a:t>
            </a:r>
            <a:endParaRPr/>
          </a:p>
          <a:p>
            <a:pPr indent="0" lvl="0" marL="0" rtl="0" algn="l">
              <a:spcBef>
                <a:spcPts val="1600"/>
              </a:spcBef>
              <a:spcAft>
                <a:spcPts val="0"/>
              </a:spcAft>
              <a:buNone/>
            </a:pPr>
            <a:r>
              <a:rPr lang="ko"/>
              <a:t>플라잉디스크 경기 중 오랜만에 공을 잡은 이헌이는 어디에다가ㅏ 공을 던질지 고민했다.</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ko"/>
              <a:t>가장 해볼만한 문제:</a:t>
            </a:r>
            <a:endParaRPr/>
          </a:p>
          <a:p>
            <a:pPr indent="0" lvl="0" marL="0" rtl="0" algn="l">
              <a:spcBef>
                <a:spcPts val="1600"/>
              </a:spcBef>
              <a:spcAft>
                <a:spcPts val="1600"/>
              </a:spcAft>
              <a:buNone/>
            </a:pPr>
            <a:r>
              <a:rPr lang="ko"/>
              <a:t>퓰러렌과 전자의 이중슬릿 실험을 vpython을 통해서 가시화한다.</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5/28 정보시간</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800" u="sng">
                <a:solidFill>
                  <a:schemeClr val="hlink"/>
                </a:solidFill>
                <a:hlinkClick r:id="rId3"/>
              </a:rPr>
              <a:t>https://github.com/animal0531/Einstein-is-mine/invitations</a:t>
            </a:r>
            <a:endParaRPr sz="2800">
              <a:solidFill>
                <a:schemeClr val="dk1"/>
              </a:solidFill>
            </a:endParaRPr>
          </a:p>
          <a:p>
            <a:pPr indent="0" lvl="0" marL="0" rtl="0" algn="l">
              <a:spcBef>
                <a:spcPts val="1600"/>
              </a:spcBef>
              <a:spcAft>
                <a:spcPts val="0"/>
              </a:spcAft>
              <a:buNone/>
            </a:pPr>
            <a:r>
              <a:rPr lang="ko" sz="2800">
                <a:solidFill>
                  <a:schemeClr val="dk1"/>
                </a:solidFill>
              </a:rPr>
              <a:t>깃 허-브 주소</a:t>
            </a:r>
            <a:endParaRPr sz="2800">
              <a:solidFill>
                <a:schemeClr val="dk1"/>
              </a:solidFill>
            </a:endParaRPr>
          </a:p>
          <a:p>
            <a:pPr indent="0" lvl="0" marL="0" rtl="0" algn="l">
              <a:spcBef>
                <a:spcPts val="1600"/>
              </a:spcBef>
              <a:spcAft>
                <a:spcPts val="1600"/>
              </a:spcAft>
              <a:buNone/>
            </a:pPr>
            <a:r>
              <a:rPr lang="ko" sz="2800">
                <a:solidFill>
                  <a:schemeClr val="dk1"/>
                </a:solidFill>
              </a:rPr>
              <a:t>q</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 설명</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일반상대성이나 특수상대성 이론에 대한 내용은 매우 많지만, 매우 압축하여 간결하게 설명하자면, 아인슈타인은 </a:t>
            </a:r>
            <a:r>
              <a:rPr lang="ko" sz="1200">
                <a:solidFill>
                  <a:schemeClr val="dk1"/>
                </a:solidFill>
                <a:latin typeface="Malgun Gothic"/>
                <a:ea typeface="Malgun Gothic"/>
                <a:cs typeface="Malgun Gothic"/>
                <a:sym typeface="Malgun Gothic"/>
              </a:rPr>
              <a:t>일반상대성이론에서 특수상대성이론에서 시간과 공간이 독립적인 것이 아닌 시공간으로 통합된 것에 더해 시공간은 단순히 관측자에 따라서 변화하는 것을 넘어서서 시공간 그 자체가 물체에 질량에 의해서 휘어진다고 말한다. 여기서 시간이 공간의 어느 부분에 추가되었는지 궁금할 수 있는데, 광속 불변의 법칙이 적용되며, 이를 통해 시간을 빛의 이동거리로 표현할 수 있다. </a:t>
            </a:r>
            <a:endParaRPr sz="12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공간이 휘어지는 것은 물체의 질량에 의해서이며, 질량이 무거울수록 공간이 더욱 크게 휘어지게 된다. 우리가 빛이 휘어진다고 말하는 것을 정확하게 말하면 빛은 휘어진 공간을 통과하기 때문에 휘어지는 것처럼 보이는 것이다.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None/>
            </a:pPr>
            <a:r>
              <a:rPr lang="ko" sz="1000">
                <a:solidFill>
                  <a:schemeClr val="dk1"/>
                </a:solidFill>
                <a:latin typeface="Malgun Gothic"/>
                <a:ea typeface="Malgun Gothic"/>
                <a:cs typeface="Malgun Gothic"/>
                <a:sym typeface="Malgun Gothic"/>
              </a:rPr>
              <a:t>일반상대성 이론에서는 이러한 시공간의 휘어짐이 중력이라고 말한다. </a:t>
            </a:r>
            <a:r>
              <a:rPr lang="ko" sz="1200">
                <a:solidFill>
                  <a:schemeClr val="dk1"/>
                </a:solidFill>
                <a:latin typeface="Malgun Gothic"/>
                <a:ea typeface="Malgun Gothic"/>
                <a:cs typeface="Malgun Gothic"/>
                <a:sym typeface="Malgun Gothic"/>
              </a:rPr>
              <a:t>중력은 실재하는 힘이 아니라, 공간의 만곡으로 인해 물체들 간의 일어나는 현상으로 나타난 사건이다. </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일반상대성이론은 수성의 근일점 이동값 문제와 아서 애딩턴의 사진으로 관측사실을 통해 증명되었다. 수성의 공전 궤도를 계산해보면, 1년마다 조금씩 이동하여 100년에 5600초각(1초각은 1°의 3600분의 1)을 이동한다. 그런데 실제 관측한 수성의 근일점 이동이 43초각의 차이가 났으며, 이 차이를 뉴턴 역학으로 설명할 수 없었다. 그러나 일반상대성이론에서는 그 값의 차이를 예측했다.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None/>
            </a:pPr>
            <a:r>
              <a:rPr lang="ko" sz="1200">
                <a:solidFill>
                  <a:schemeClr val="dk1"/>
                </a:solidFill>
                <a:latin typeface="Malgun Gothic"/>
                <a:ea typeface="Malgun Gothic"/>
                <a:cs typeface="Malgun Gothic"/>
                <a:sym typeface="Malgun Gothic"/>
              </a:rPr>
              <a:t>무거운 물체가 주위의 시공간의 곡률을 변화시킨다고 한다. 즉 아래로 움푹 파인 형태로 변화시키고, 먼 곳의 별빛이 휘어진 공간을 지나오기 때문에 휘어지는 것으로 관측된다고 한다. 그렇다면, 공간이 매우 깊이 파여져 있어서 빛이 그곳을 통과하기에 매우 어렵다고 한다면, 그 곳에 놓여있는 물체의 질량은 대단히 클 것이다. 빛조차도 통과하지 못할 정도로 공간이 깊이 파여 있는 공간을 만드는 천체를 블랙홀이라고 한다(엄밀하게 블랙홀은 무거운 천체를 가리키는 용어가 아니라 사건의 지평면의 안쪽 공간을 가리키는 말이다). 그리고 블랙홀도 관측을 통해 실재하고 있는 것이 증명되었다.</a:t>
            </a:r>
            <a:endParaRPr sz="12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이러한 휘어짐의 정도를 식으로 나타낸 것이 아인슈타인의 중력장 방정식이다.</a:t>
            </a:r>
            <a:endParaRPr sz="1200">
              <a:solidFill>
                <a:schemeClr val="dk1"/>
              </a:solidFill>
              <a:latin typeface="Malgun Gothic"/>
              <a:ea typeface="Malgun Gothic"/>
              <a:cs typeface="Malgun Gothic"/>
              <a:sym typeface="Malgun Gothic"/>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설명을 보고 느꼈을 수 있는데, 줄글로만 읽으면 일반적인 사람들의 입장에서는 이 현상을 이해하기 매우 어렵다. 하지만, 관련된 사진을 보면 쉽게 이해할 수 있다. 그러나 중력과 빛의 휘어짐과 같은 현상을 설명하기에 사진은 부족한 감이 있다. 둘 다 정지 현상이 아닌 역동적인 현상이기 때문이다. 따라서 우리는 이 현상을 가시화하고자 본 프로젝트를 진행하였다.</a:t>
            </a:r>
            <a:endParaRPr/>
          </a:p>
          <a:p>
            <a:pPr indent="0" lvl="0" marL="0" rtl="0" algn="l">
              <a:spcBef>
                <a:spcPts val="1600"/>
              </a:spcBef>
              <a:spcAft>
                <a:spcPts val="1600"/>
              </a:spcAft>
              <a:buNone/>
            </a:pPr>
            <a:r>
              <a:rPr lang="ko"/>
              <a:t>큰 목적으로는 시공간의 만곡 현상 가시화, 빛의 진행 경로의 꺾임</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오늘 코드하면서 발생한 문제</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곡면된 것을 가시화하는게 어려웠다</a:t>
            </a:r>
            <a:endParaRPr/>
          </a:p>
          <a:p>
            <a:pPr indent="0" lvl="0" marL="0" rtl="0" algn="l">
              <a:spcBef>
                <a:spcPts val="1600"/>
              </a:spcBef>
              <a:spcAft>
                <a:spcPts val="0"/>
              </a:spcAft>
              <a:buNone/>
            </a:pPr>
            <a:r>
              <a:rPr lang="ko"/>
              <a:t>굽어진 게 잘 표시가 나지 않았다</a:t>
            </a:r>
            <a:endParaRPr/>
          </a:p>
          <a:p>
            <a:pPr indent="0" lvl="0" marL="0" rtl="0" algn="l">
              <a:spcBef>
                <a:spcPts val="1600"/>
              </a:spcBef>
              <a:spcAft>
                <a:spcPts val="0"/>
              </a:spcAft>
              <a:buNone/>
            </a:pPr>
            <a:r>
              <a:rPr lang="ko"/>
              <a:t>Light를 이용하고 plane의 색을 cyan에서 white로 바꾸어 보완하였다.</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ko"/>
              <a:t>하고 싶은 것?</a:t>
            </a:r>
            <a:endParaRPr/>
          </a:p>
          <a:p>
            <a:pPr indent="0" lvl="0" marL="0" rtl="0" algn="l">
              <a:spcBef>
                <a:spcPts val="1600"/>
              </a:spcBef>
              <a:spcAft>
                <a:spcPts val="0"/>
              </a:spcAft>
              <a:buNone/>
            </a:pPr>
            <a:r>
              <a:rPr lang="ko"/>
              <a:t>중력렌즈현상</a:t>
            </a:r>
            <a:endParaRPr/>
          </a:p>
          <a:p>
            <a:pPr indent="0" lvl="0" marL="0" rtl="0" algn="l">
              <a:spcBef>
                <a:spcPts val="1600"/>
              </a:spcBef>
              <a:spcAft>
                <a:spcPts val="0"/>
              </a:spcAft>
              <a:buNone/>
            </a:pPr>
            <a:r>
              <a:rPr lang="ko"/>
              <a:t>블랙홀</a:t>
            </a:r>
            <a:endParaRPr/>
          </a:p>
          <a:p>
            <a:pPr indent="0" lvl="0" marL="0" rtl="0" algn="l">
              <a:spcBef>
                <a:spcPts val="1600"/>
              </a:spcBef>
              <a:spcAft>
                <a:spcPts val="1600"/>
              </a:spcAft>
              <a:buNone/>
            </a:pPr>
            <a:r>
              <a:rPr lang="ko"/>
              <a:t>-&gt;빛의 진행을 표현할 수 있ㅇ야… -&gt; 선으로 하면 어렵다? -&gt; 점으로 움직인 다음에 그 점의 자취를 선으로 표시하는 함수 생각</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6월 4일 정보시간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빛의 휘어짐을 가시화한다</a:t>
            </a:r>
            <a:endParaRPr/>
          </a:p>
          <a:p>
            <a:pPr indent="0" lvl="0" marL="0" rtl="0" algn="l">
              <a:spcBef>
                <a:spcPts val="1600"/>
              </a:spcBef>
              <a:spcAft>
                <a:spcPts val="0"/>
              </a:spcAft>
              <a:buNone/>
            </a:pPr>
            <a:r>
              <a:rPr lang="ko"/>
              <a:t>ppt 만들기</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311700" y="163825"/>
            <a:ext cx="8520600" cy="34164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SzPts val="900"/>
              <a:buAutoNum type="arabicPeriod"/>
            </a:pPr>
            <a:r>
              <a:rPr lang="ko" sz="900"/>
              <a:t>GlowScript 2.7 VPython</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좌표 1당 8개의 꼭짓점 생성</a:t>
            </a:r>
            <a:endParaRPr sz="900"/>
          </a:p>
          <a:p>
            <a:pPr indent="-285750" lvl="0" marL="457200" rtl="0" algn="l">
              <a:lnSpc>
                <a:spcPct val="100000"/>
              </a:lnSpc>
              <a:spcBef>
                <a:spcPts val="0"/>
              </a:spcBef>
              <a:spcAft>
                <a:spcPts val="0"/>
              </a:spcAft>
              <a:buSzPts val="900"/>
              <a:buAutoNum type="arabicPeriod"/>
            </a:pPr>
            <a:r>
              <a:rPr lang="ko" sz="900"/>
              <a:t>pixel = 8</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중력상수인데 M이 너무 커서 MG를 일정하게 맞추고 G를 키우고 M을 줄임</a:t>
            </a:r>
            <a:endParaRPr sz="900"/>
          </a:p>
          <a:p>
            <a:pPr indent="-285750" lvl="0" marL="457200" rtl="0" algn="l">
              <a:lnSpc>
                <a:spcPct val="100000"/>
              </a:lnSpc>
              <a:spcBef>
                <a:spcPts val="0"/>
              </a:spcBef>
              <a:spcAft>
                <a:spcPts val="0"/>
              </a:spcAft>
              <a:buSzPts val="900"/>
              <a:buAutoNum type="arabicPeriod"/>
            </a:pPr>
            <a:r>
              <a:rPr lang="ko" sz="900"/>
              <a:t># 좌표 1당 149597870m (0.001AU)</a:t>
            </a:r>
            <a:endParaRPr sz="900"/>
          </a:p>
          <a:p>
            <a:pPr indent="-285750" lvl="0" marL="457200" rtl="0" algn="l">
              <a:lnSpc>
                <a:spcPct val="100000"/>
              </a:lnSpc>
              <a:spcBef>
                <a:spcPts val="0"/>
              </a:spcBef>
              <a:spcAft>
                <a:spcPts val="0"/>
              </a:spcAft>
              <a:buSzPts val="900"/>
              <a:buAutoNum type="arabicPeriod"/>
            </a:pPr>
            <a:r>
              <a:rPr lang="ko" sz="900"/>
              <a:t>G = 6.67384 * 10 ** (19) * (1/149597870) ** 3</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태양의 물리량</a:t>
            </a:r>
            <a:endParaRPr sz="900"/>
          </a:p>
          <a:p>
            <a:pPr indent="-285750" lvl="0" marL="457200" rtl="0" algn="l">
              <a:lnSpc>
                <a:spcPct val="100000"/>
              </a:lnSpc>
              <a:spcBef>
                <a:spcPts val="0"/>
              </a:spcBef>
              <a:spcAft>
                <a:spcPts val="0"/>
              </a:spcAft>
              <a:buSzPts val="900"/>
              <a:buAutoNum type="arabicPeriod"/>
            </a:pPr>
            <a:r>
              <a:rPr lang="ko" sz="900"/>
              <a:t>ms = 1.9891</a:t>
            </a:r>
            <a:endParaRPr sz="900"/>
          </a:p>
          <a:p>
            <a:pPr indent="-285750" lvl="0" marL="457200" rtl="0" algn="l">
              <a:lnSpc>
                <a:spcPct val="100000"/>
              </a:lnSpc>
              <a:spcBef>
                <a:spcPts val="0"/>
              </a:spcBef>
              <a:spcAft>
                <a:spcPts val="0"/>
              </a:spcAft>
              <a:buSzPts val="900"/>
              <a:buAutoNum type="arabicPeriod"/>
            </a:pPr>
            <a:r>
              <a:rPr lang="ko" sz="900"/>
              <a:t>rs = 6.955 * 10 ** 5</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광속</a:t>
            </a:r>
            <a:endParaRPr sz="900"/>
          </a:p>
          <a:p>
            <a:pPr indent="-285750" lvl="0" marL="457200" rtl="0" algn="l">
              <a:lnSpc>
                <a:spcPct val="100000"/>
              </a:lnSpc>
              <a:spcBef>
                <a:spcPts val="0"/>
              </a:spcBef>
              <a:spcAft>
                <a:spcPts val="0"/>
              </a:spcAft>
              <a:buSzPts val="900"/>
              <a:buAutoNum type="arabicPeriod"/>
            </a:pPr>
            <a:r>
              <a:rPr lang="ko" sz="900"/>
              <a:t>c = 299792458 * 1/149597870</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질량을 가진 물체를 만드는 클래스</a:t>
            </a:r>
            <a:endParaRPr sz="900"/>
          </a:p>
          <a:p>
            <a:pPr indent="-285750" lvl="0" marL="457200" rtl="0" algn="l">
              <a:lnSpc>
                <a:spcPct val="100000"/>
              </a:lnSpc>
              <a:spcBef>
                <a:spcPts val="0"/>
              </a:spcBef>
              <a:spcAft>
                <a:spcPts val="0"/>
              </a:spcAft>
              <a:buSzPts val="900"/>
              <a:buAutoNum type="arabicPeriod"/>
            </a:pPr>
            <a:r>
              <a:rPr lang="ko" sz="900"/>
              <a:t>class Planet:</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 호출시 질량을 부여하고, 구를 만듬</a:t>
            </a:r>
            <a:endParaRPr sz="900"/>
          </a:p>
          <a:p>
            <a:pPr indent="-285750" lvl="0" marL="457200" rtl="0" algn="l">
              <a:lnSpc>
                <a:spcPct val="100000"/>
              </a:lnSpc>
              <a:spcBef>
                <a:spcPts val="0"/>
              </a:spcBef>
              <a:spcAft>
                <a:spcPts val="0"/>
              </a:spcAft>
              <a:buSzPts val="900"/>
              <a:buAutoNum type="arabicPeriod"/>
            </a:pPr>
            <a:r>
              <a:rPr lang="ko" sz="900"/>
              <a:t>    # param {float} mass 생성할 물체의 질량</a:t>
            </a:r>
            <a:endParaRPr sz="900"/>
          </a:p>
          <a:p>
            <a:pPr indent="-285750" lvl="0" marL="457200" rtl="0" algn="l">
              <a:lnSpc>
                <a:spcPct val="100000"/>
              </a:lnSpc>
              <a:spcBef>
                <a:spcPts val="0"/>
              </a:spcBef>
              <a:spcAft>
                <a:spcPts val="0"/>
              </a:spcAft>
              <a:buSzPts val="900"/>
              <a:buAutoNum type="arabicPeriod"/>
            </a:pPr>
            <a:r>
              <a:rPr lang="ko" sz="900"/>
              <a:t>    # param {float} rad 생성 할 물체의 반지름</a:t>
            </a:r>
            <a:endParaRPr sz="900"/>
          </a:p>
          <a:p>
            <a:pPr indent="-285750" lvl="0" marL="457200" rtl="0" algn="l">
              <a:lnSpc>
                <a:spcPct val="100000"/>
              </a:lnSpc>
              <a:spcBef>
                <a:spcPts val="0"/>
              </a:spcBef>
              <a:spcAft>
                <a:spcPts val="0"/>
              </a:spcAft>
              <a:buSzPts val="900"/>
              <a:buAutoNum type="arabicPeriod"/>
            </a:pPr>
            <a:r>
              <a:rPr lang="ko" sz="900"/>
              <a:t>    # param {vector} pose 물체를 생성할 위치</a:t>
            </a:r>
            <a:endParaRPr sz="900"/>
          </a:p>
          <a:p>
            <a:pPr indent="-285750" lvl="0" marL="457200" rtl="0" algn="l">
              <a:lnSpc>
                <a:spcPct val="100000"/>
              </a:lnSpc>
              <a:spcBef>
                <a:spcPts val="0"/>
              </a:spcBef>
              <a:spcAft>
                <a:spcPts val="0"/>
              </a:spcAft>
              <a:buSzPts val="900"/>
              <a:buAutoNum type="arabicPeriod"/>
            </a:pPr>
            <a:r>
              <a:rPr lang="ko" sz="900"/>
              <a:t>    def __init__(self, mass, rad, pose):</a:t>
            </a:r>
            <a:endParaRPr sz="900"/>
          </a:p>
          <a:p>
            <a:pPr indent="-285750" lvl="0" marL="457200" rtl="0" algn="l">
              <a:lnSpc>
                <a:spcPct val="100000"/>
              </a:lnSpc>
              <a:spcBef>
                <a:spcPts val="0"/>
              </a:spcBef>
              <a:spcAft>
                <a:spcPts val="0"/>
              </a:spcAft>
              <a:buSzPts val="900"/>
              <a:buAutoNum type="arabicPeriod"/>
            </a:pPr>
            <a:r>
              <a:rPr lang="ko" sz="900"/>
              <a:t>        self.mass = mass</a:t>
            </a:r>
            <a:endParaRPr sz="900"/>
          </a:p>
          <a:p>
            <a:pPr indent="-285750" lvl="0" marL="457200" rtl="0" algn="l">
              <a:lnSpc>
                <a:spcPct val="100000"/>
              </a:lnSpc>
              <a:spcBef>
                <a:spcPts val="0"/>
              </a:spcBef>
              <a:spcAft>
                <a:spcPts val="0"/>
              </a:spcAft>
              <a:buSzPts val="900"/>
              <a:buAutoNum type="arabicPeriod"/>
            </a:pPr>
            <a:r>
              <a:rPr lang="ko" sz="900"/>
              <a:t>        self.planet = sphere(pos = pose, radius = rad) </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물체가 만드는 중력장의 크기를 구하는 함수</a:t>
            </a:r>
            <a:endParaRPr sz="900"/>
          </a:p>
          <a:p>
            <a:pPr indent="-285750" lvl="0" marL="457200" rtl="0" algn="l">
              <a:lnSpc>
                <a:spcPct val="100000"/>
              </a:lnSpc>
              <a:spcBef>
                <a:spcPts val="0"/>
              </a:spcBef>
              <a:spcAft>
                <a:spcPts val="0"/>
              </a:spcAft>
              <a:buSzPts val="900"/>
              <a:buAutoNum type="arabicPeriod"/>
            </a:pPr>
            <a:r>
              <a:rPr lang="ko" sz="900"/>
              <a:t>    # param {float} x 공간의 x 좌표</a:t>
            </a:r>
            <a:endParaRPr sz="900"/>
          </a:p>
          <a:p>
            <a:pPr indent="-285750" lvl="0" marL="457200" rtl="0" algn="l">
              <a:lnSpc>
                <a:spcPct val="100000"/>
              </a:lnSpc>
              <a:spcBef>
                <a:spcPts val="0"/>
              </a:spcBef>
              <a:spcAft>
                <a:spcPts val="0"/>
              </a:spcAft>
              <a:buSzPts val="900"/>
              <a:buAutoNum type="arabicPeriod"/>
            </a:pPr>
            <a:r>
              <a:rPr lang="ko" sz="900"/>
              <a:t>    # param {float} y 공간의 y 좌표</a:t>
            </a:r>
            <a:endParaRPr sz="900"/>
          </a:p>
          <a:p>
            <a:pPr indent="-285750" lvl="0" marL="457200" rtl="0" algn="l">
              <a:lnSpc>
                <a:spcPct val="100000"/>
              </a:lnSpc>
              <a:spcBef>
                <a:spcPts val="0"/>
              </a:spcBef>
              <a:spcAft>
                <a:spcPts val="0"/>
              </a:spcAft>
              <a:buSzPts val="900"/>
              <a:buAutoNum type="arabicPeriod"/>
            </a:pPr>
            <a:r>
              <a:rPr lang="ko" sz="900"/>
              <a:t>    def field(self, x, y):</a:t>
            </a:r>
            <a:endParaRPr sz="900"/>
          </a:p>
          <a:p>
            <a:pPr indent="-285750" lvl="0" marL="457200" rtl="0" algn="l">
              <a:lnSpc>
                <a:spcPct val="100000"/>
              </a:lnSpc>
              <a:spcBef>
                <a:spcPts val="0"/>
              </a:spcBef>
              <a:spcAft>
                <a:spcPts val="0"/>
              </a:spcAft>
              <a:buSzPts val="900"/>
              <a:buAutoNum type="arabicPeriod"/>
            </a:pPr>
            <a:r>
              <a:rPr lang="ko" sz="900"/>
              <a:t>        if (x - self.planet.pos.x) ** 2 + (y - self.planet.pos.z) ** 2 &gt;= self.planet.radius ** 2:</a:t>
            </a:r>
            <a:endParaRPr sz="900"/>
          </a:p>
          <a:p>
            <a:pPr indent="-285750" lvl="0" marL="457200" rtl="0" algn="l">
              <a:lnSpc>
                <a:spcPct val="100000"/>
              </a:lnSpc>
              <a:spcBef>
                <a:spcPts val="0"/>
              </a:spcBef>
              <a:spcAft>
                <a:spcPts val="0"/>
              </a:spcAft>
              <a:buSzPts val="900"/>
              <a:buAutoNum type="arabicPeriod"/>
            </a:pPr>
            <a:r>
              <a:rPr lang="ko" sz="900"/>
              <a:t>            return -G * self.mass / ((x - self.planet.pos.x) ** 2 + (y - self.planet.pos.z) ** 2)</a:t>
            </a:r>
            <a:endParaRPr sz="900"/>
          </a:p>
          <a:p>
            <a:pPr indent="-285750" lvl="0" marL="457200" rtl="0" algn="l">
              <a:lnSpc>
                <a:spcPct val="100000"/>
              </a:lnSpc>
              <a:spcBef>
                <a:spcPts val="0"/>
              </a:spcBef>
              <a:spcAft>
                <a:spcPts val="0"/>
              </a:spcAft>
              <a:buSzPts val="900"/>
              <a:buAutoNum type="arabicPeriod"/>
            </a:pPr>
            <a:r>
              <a:rPr lang="ko" sz="900"/>
              <a:t>        return -G * self.mass / self.planet.radius ** 2</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pixel = 8</a:t>
            </a:r>
            <a:endParaRPr sz="900"/>
          </a:p>
          <a:p>
            <a:pPr indent="-285750" lvl="0" marL="457200" rtl="0" algn="l">
              <a:lnSpc>
                <a:spcPct val="100000"/>
              </a:lnSpc>
              <a:spcBef>
                <a:spcPts val="0"/>
              </a:spcBef>
              <a:spcAft>
                <a:spcPts val="0"/>
              </a:spcAft>
              <a:buSzPts val="900"/>
              <a:buAutoNum type="arabicPeriod"/>
            </a:pPr>
            <a:r>
              <a:rPr lang="ko" sz="900"/>
              <a:t># 3차원 함수를 시각화 하는 클래스</a:t>
            </a:r>
            <a:endParaRPr sz="900"/>
          </a:p>
          <a:p>
            <a:pPr indent="-285750" lvl="0" marL="457200" rtl="0" algn="l">
              <a:lnSpc>
                <a:spcPct val="100000"/>
              </a:lnSpc>
              <a:spcBef>
                <a:spcPts val="0"/>
              </a:spcBef>
              <a:spcAft>
                <a:spcPts val="0"/>
              </a:spcAft>
              <a:buSzPts val="900"/>
              <a:buAutoNum type="arabicPeriod"/>
            </a:pPr>
            <a:r>
              <a:rPr lang="ko" sz="900"/>
              <a:t>class plot3D:</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호출시 함수 모양으로 공간에 꼭지점들을 만들고 4각형으로 면을 만듬</a:t>
            </a:r>
            <a:endParaRPr sz="900"/>
          </a:p>
          <a:p>
            <a:pPr indent="-285750" lvl="0" marL="457200" rtl="0" algn="l">
              <a:lnSpc>
                <a:spcPct val="100000"/>
              </a:lnSpc>
              <a:spcBef>
                <a:spcPts val="0"/>
              </a:spcBef>
              <a:spcAft>
                <a:spcPts val="0"/>
              </a:spcAft>
              <a:buSzPts val="900"/>
              <a:buAutoNum type="arabicPeriod"/>
            </a:pPr>
            <a:r>
              <a:rPr lang="ko" sz="900"/>
              <a:t>    # param {function} f 임의의 3차원 함수</a:t>
            </a:r>
            <a:endParaRPr sz="900"/>
          </a:p>
          <a:p>
            <a:pPr indent="-285750" lvl="0" marL="457200" rtl="0" algn="l">
              <a:lnSpc>
                <a:spcPct val="100000"/>
              </a:lnSpc>
              <a:spcBef>
                <a:spcPts val="0"/>
              </a:spcBef>
              <a:spcAft>
                <a:spcPts val="0"/>
              </a:spcAft>
              <a:buSzPts val="900"/>
              <a:buAutoNum type="arabicPeriod"/>
            </a:pPr>
            <a:r>
              <a:rPr lang="ko" sz="900"/>
              <a:t>    </a:t>
            </a:r>
            <a:r>
              <a:rPr lang="ko" sz="900"/>
              <a:t># param {int} xmin 함수를 시각화 할 공간의 최소 x 좌표</a:t>
            </a:r>
            <a:endParaRPr sz="900"/>
          </a:p>
          <a:p>
            <a:pPr indent="-285750" lvl="0" marL="457200" rtl="0" algn="l">
              <a:lnSpc>
                <a:spcPct val="100000"/>
              </a:lnSpc>
              <a:spcBef>
                <a:spcPts val="0"/>
              </a:spcBef>
              <a:spcAft>
                <a:spcPts val="0"/>
              </a:spcAft>
              <a:buSzPts val="900"/>
              <a:buAutoNum type="arabicPeriod"/>
            </a:pPr>
            <a:r>
              <a:rPr lang="ko" sz="900"/>
              <a:t>    # param {int} xmax 함수를 시각화 할 공간의 최대 x 좌표</a:t>
            </a:r>
            <a:endParaRPr sz="900"/>
          </a:p>
          <a:p>
            <a:pPr indent="-285750" lvl="0" marL="457200" rtl="0" algn="l">
              <a:lnSpc>
                <a:spcPct val="100000"/>
              </a:lnSpc>
              <a:spcBef>
                <a:spcPts val="0"/>
              </a:spcBef>
              <a:spcAft>
                <a:spcPts val="0"/>
              </a:spcAft>
              <a:buSzPts val="900"/>
              <a:buAutoNum type="arabicPeriod"/>
            </a:pPr>
            <a:r>
              <a:rPr lang="ko" sz="900"/>
              <a:t>    # param {int} ymin 함수를 시각화 할 공간의 최소 y 좌표</a:t>
            </a:r>
            <a:endParaRPr sz="900"/>
          </a:p>
          <a:p>
            <a:pPr indent="-285750" lvl="0" marL="457200" rtl="0" algn="l">
              <a:lnSpc>
                <a:spcPct val="100000"/>
              </a:lnSpc>
              <a:spcBef>
                <a:spcPts val="0"/>
              </a:spcBef>
              <a:spcAft>
                <a:spcPts val="0"/>
              </a:spcAft>
              <a:buSzPts val="900"/>
              <a:buAutoNum type="arabicPeriod"/>
            </a:pPr>
            <a:r>
              <a:rPr lang="ko" sz="900"/>
              <a:t>    # param {int} ymax 함수를 시각화 할 공간의 최대 y 좌표</a:t>
            </a:r>
            <a:endParaRPr sz="900"/>
          </a:p>
          <a:p>
            <a:pPr indent="-285750" lvl="0" marL="457200" rtl="0" algn="l">
              <a:lnSpc>
                <a:spcPct val="100000"/>
              </a:lnSpc>
              <a:spcBef>
                <a:spcPts val="0"/>
              </a:spcBef>
              <a:spcAft>
                <a:spcPts val="0"/>
              </a:spcAft>
              <a:buSzPts val="900"/>
              <a:buAutoNum type="arabicPeriod"/>
            </a:pPr>
            <a:r>
              <a:rPr lang="ko" sz="900"/>
              <a:t>    # param {int} zmin 함수를 시각화 할 공간의 최소 z 좌표</a:t>
            </a:r>
            <a:endParaRPr sz="900"/>
          </a:p>
          <a:p>
            <a:pPr indent="-285750" lvl="0" marL="457200" rtl="0" algn="l">
              <a:lnSpc>
                <a:spcPct val="100000"/>
              </a:lnSpc>
              <a:spcBef>
                <a:spcPts val="0"/>
              </a:spcBef>
              <a:spcAft>
                <a:spcPts val="0"/>
              </a:spcAft>
              <a:buSzPts val="900"/>
              <a:buAutoNum type="arabicPeriod"/>
            </a:pPr>
            <a:r>
              <a:rPr lang="ko" sz="900"/>
              <a:t>    # param {int} zmax 함수를 시각화 할 공간의 최대 z 좌표</a:t>
            </a:r>
            <a:endParaRPr sz="900"/>
          </a:p>
          <a:p>
            <a:pPr indent="-285750" lvl="0" marL="457200" rtl="0" algn="l">
              <a:lnSpc>
                <a:spcPct val="100000"/>
              </a:lnSpc>
              <a:spcBef>
                <a:spcPts val="0"/>
              </a:spcBef>
              <a:spcAft>
                <a:spcPts val="0"/>
              </a:spcAft>
              <a:buSzPts val="900"/>
              <a:buAutoNum type="arabicPeriod"/>
            </a:pPr>
            <a:r>
              <a:rPr lang="ko" sz="900"/>
              <a:t>    </a:t>
            </a:r>
            <a:r>
              <a:rPr lang="ko" sz="900"/>
              <a:t>def __init__(self, f, xmin, xmax, ymin, ymax, zmin, zmax):</a:t>
            </a:r>
            <a:endParaRPr sz="900"/>
          </a:p>
          <a:p>
            <a:pPr indent="-285750" lvl="0" marL="457200" rtl="0" algn="l">
              <a:lnSpc>
                <a:spcPct val="100000"/>
              </a:lnSpc>
              <a:spcBef>
                <a:spcPts val="0"/>
              </a:spcBef>
              <a:spcAft>
                <a:spcPts val="0"/>
              </a:spcAft>
              <a:buSzPts val="900"/>
              <a:buAutoNum type="arabicPeriod"/>
            </a:pPr>
            <a:r>
              <a:rPr lang="ko" sz="900"/>
              <a:t>        self.f = f</a:t>
            </a:r>
            <a:endParaRPr sz="900"/>
          </a:p>
          <a:p>
            <a:pPr indent="-285750" lvl="0" marL="457200" rtl="0" algn="l">
              <a:lnSpc>
                <a:spcPct val="100000"/>
              </a:lnSpc>
              <a:spcBef>
                <a:spcPts val="0"/>
              </a:spcBef>
              <a:spcAft>
                <a:spcPts val="0"/>
              </a:spcAft>
              <a:buSzPts val="900"/>
              <a:buAutoNum type="arabicPeriod"/>
            </a:pPr>
            <a:r>
              <a:rPr lang="ko" sz="900"/>
              <a:t>        self.xmin = xmin</a:t>
            </a:r>
            <a:endParaRPr sz="900"/>
          </a:p>
          <a:p>
            <a:pPr indent="-285750" lvl="0" marL="457200" rtl="0" algn="l">
              <a:lnSpc>
                <a:spcPct val="100000"/>
              </a:lnSpc>
              <a:spcBef>
                <a:spcPts val="0"/>
              </a:spcBef>
              <a:spcAft>
                <a:spcPts val="0"/>
              </a:spcAft>
              <a:buSzPts val="900"/>
              <a:buAutoNum type="arabicPeriod"/>
            </a:pPr>
            <a:r>
              <a:rPr lang="ko" sz="900"/>
              <a:t>        self.xmax = xmax</a:t>
            </a:r>
            <a:endParaRPr sz="900"/>
          </a:p>
          <a:p>
            <a:pPr indent="-285750" lvl="0" marL="457200" rtl="0" algn="l">
              <a:lnSpc>
                <a:spcPct val="100000"/>
              </a:lnSpc>
              <a:spcBef>
                <a:spcPts val="0"/>
              </a:spcBef>
              <a:spcAft>
                <a:spcPts val="0"/>
              </a:spcAft>
              <a:buSzPts val="900"/>
              <a:buAutoNum type="arabicPeriod"/>
            </a:pPr>
            <a:r>
              <a:rPr lang="ko" sz="900"/>
              <a:t>        self.ymin = ymin</a:t>
            </a:r>
            <a:endParaRPr sz="900"/>
          </a:p>
          <a:p>
            <a:pPr indent="-285750" lvl="0" marL="457200" rtl="0" algn="l">
              <a:lnSpc>
                <a:spcPct val="100000"/>
              </a:lnSpc>
              <a:spcBef>
                <a:spcPts val="0"/>
              </a:spcBef>
              <a:spcAft>
                <a:spcPts val="0"/>
              </a:spcAft>
              <a:buSzPts val="900"/>
              <a:buAutoNum type="arabicPeriod"/>
            </a:pPr>
            <a:r>
              <a:rPr lang="ko" sz="900"/>
              <a:t>        self.ymax = ymax</a:t>
            </a:r>
            <a:endParaRPr sz="900"/>
          </a:p>
          <a:p>
            <a:pPr indent="-285750" lvl="0" marL="457200" rtl="0" algn="l">
              <a:lnSpc>
                <a:spcPct val="100000"/>
              </a:lnSpc>
              <a:spcBef>
                <a:spcPts val="0"/>
              </a:spcBef>
              <a:spcAft>
                <a:spcPts val="0"/>
              </a:spcAft>
              <a:buSzPts val="900"/>
              <a:buAutoNum type="arabicPeriod"/>
            </a:pPr>
            <a:r>
              <a:rPr lang="ko" sz="900"/>
              <a:t>        self.zmin = zmin</a:t>
            </a:r>
            <a:endParaRPr sz="900"/>
          </a:p>
          <a:p>
            <a:pPr indent="-285750" lvl="0" marL="457200" rtl="0" algn="l">
              <a:lnSpc>
                <a:spcPct val="100000"/>
              </a:lnSpc>
              <a:spcBef>
                <a:spcPts val="0"/>
              </a:spcBef>
              <a:spcAft>
                <a:spcPts val="0"/>
              </a:spcAft>
              <a:buSzPts val="900"/>
              <a:buAutoNum type="arabicPeriod"/>
            </a:pPr>
            <a:r>
              <a:rPr lang="ko" sz="900"/>
              <a:t>        self.zmax = zmax</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self.vertices = []</a:t>
            </a:r>
            <a:endParaRPr sz="900"/>
          </a:p>
          <a:p>
            <a:pPr indent="-285750" lvl="0" marL="457200" rtl="0" algn="l">
              <a:lnSpc>
                <a:spcPct val="100000"/>
              </a:lnSpc>
              <a:spcBef>
                <a:spcPts val="0"/>
              </a:spcBef>
              <a:spcAft>
                <a:spcPts val="0"/>
              </a:spcAft>
              <a:buSzPts val="900"/>
              <a:buAutoNum type="arabicPeriod"/>
            </a:pPr>
            <a:r>
              <a:rPr lang="ko" sz="900"/>
              <a:t>        cookie = []</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꼭짓점을 생성하고 각 꼭짓점들을 2차원 배열의 원소로 저장</a:t>
            </a:r>
            <a:endParaRPr sz="900"/>
          </a:p>
          <a:p>
            <a:pPr indent="-285750" lvl="0" marL="457200" rtl="0" algn="l">
              <a:lnSpc>
                <a:spcPct val="100000"/>
              </a:lnSpc>
              <a:spcBef>
                <a:spcPts val="0"/>
              </a:spcBef>
              <a:spcAft>
                <a:spcPts val="0"/>
              </a:spcAft>
              <a:buSzPts val="900"/>
              <a:buAutoNum type="arabicPeriod"/>
            </a:pPr>
            <a:r>
              <a:rPr lang="ko" sz="900"/>
              <a:t>        for y in range(ymin * pixel, ymax * pixel + 1):</a:t>
            </a:r>
            <a:endParaRPr sz="900"/>
          </a:p>
          <a:p>
            <a:pPr indent="-285750" lvl="0" marL="457200" rtl="0" algn="l">
              <a:lnSpc>
                <a:spcPct val="100000"/>
              </a:lnSpc>
              <a:spcBef>
                <a:spcPts val="0"/>
              </a:spcBef>
              <a:spcAft>
                <a:spcPts val="0"/>
              </a:spcAft>
              <a:buSzPts val="900"/>
              <a:buAutoNum type="arabicPeriod"/>
            </a:pPr>
            <a:r>
              <a:rPr lang="ko" sz="900"/>
              <a:t>            for x in range(xmin * pixel, xmax * pixel + 1):</a:t>
            </a:r>
            <a:endParaRPr sz="900"/>
          </a:p>
          <a:p>
            <a:pPr indent="-285750" lvl="0" marL="457200" rtl="0" algn="l">
              <a:lnSpc>
                <a:spcPct val="100000"/>
              </a:lnSpc>
              <a:spcBef>
                <a:spcPts val="0"/>
              </a:spcBef>
              <a:spcAft>
                <a:spcPts val="0"/>
              </a:spcAft>
              <a:buSzPts val="900"/>
              <a:buAutoNum type="arabicPeriod"/>
            </a:pPr>
            <a:r>
              <a:rPr lang="ko" sz="900"/>
              <a:t>                val = self.f(float(x) / pixel, float(y) / pixel)</a:t>
            </a:r>
            <a:endParaRPr sz="900"/>
          </a:p>
          <a:p>
            <a:pPr indent="-285750" lvl="0" marL="457200" rtl="0" algn="l">
              <a:lnSpc>
                <a:spcPct val="100000"/>
              </a:lnSpc>
              <a:spcBef>
                <a:spcPts val="0"/>
              </a:spcBef>
              <a:spcAft>
                <a:spcPts val="0"/>
              </a:spcAft>
              <a:buSzPts val="900"/>
              <a:buAutoNum type="arabicPeriod"/>
            </a:pPr>
            <a:r>
              <a:rPr lang="ko" sz="900"/>
              <a:t>                cookie.append(self.make_vertex(x / pixel, y / pixel, min(zmax, max(val, zmin))))</a:t>
            </a:r>
            <a:endParaRPr sz="900"/>
          </a:p>
          <a:p>
            <a:pPr indent="-285750" lvl="0" marL="457200" rtl="0" algn="l">
              <a:lnSpc>
                <a:spcPct val="100000"/>
              </a:lnSpc>
              <a:spcBef>
                <a:spcPts val="0"/>
              </a:spcBef>
              <a:spcAft>
                <a:spcPts val="0"/>
              </a:spcAft>
              <a:buSzPts val="900"/>
              <a:buAutoNum type="arabicPeriod"/>
            </a:pPr>
            <a:r>
              <a:rPr lang="ko" sz="900"/>
              <a:t>            self.vertices.append(cookie)</a:t>
            </a:r>
            <a:endParaRPr sz="900"/>
          </a:p>
          <a:p>
            <a:pPr indent="-285750" lvl="0" marL="457200" rtl="0" algn="l">
              <a:lnSpc>
                <a:spcPct val="100000"/>
              </a:lnSpc>
              <a:spcBef>
                <a:spcPts val="0"/>
              </a:spcBef>
              <a:spcAft>
                <a:spcPts val="0"/>
              </a:spcAft>
              <a:buSzPts val="900"/>
              <a:buAutoNum type="arabicPeriod"/>
            </a:pPr>
            <a:r>
              <a:rPr lang="ko" sz="900"/>
              <a:t>            cookie = []</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꼭짓점들로 면을 만듬</a:t>
            </a:r>
            <a:endParaRPr sz="900"/>
          </a:p>
          <a:p>
            <a:pPr indent="-285750" lvl="0" marL="457200" rtl="0" algn="l">
              <a:lnSpc>
                <a:spcPct val="100000"/>
              </a:lnSpc>
              <a:spcBef>
                <a:spcPts val="0"/>
              </a:spcBef>
              <a:spcAft>
                <a:spcPts val="0"/>
              </a:spcAft>
              <a:buSzPts val="900"/>
              <a:buAutoNum type="arabicPeriod"/>
            </a:pPr>
            <a:r>
              <a:rPr lang="ko" sz="900"/>
              <a:t>        self.make_quads()</a:t>
            </a:r>
            <a:endParaRPr sz="900"/>
          </a:p>
          <a:p>
            <a:pPr indent="-285750" lvl="0" marL="457200" rtl="0" algn="l">
              <a:lnSpc>
                <a:spcPct val="100000"/>
              </a:lnSpc>
              <a:spcBef>
                <a:spcPts val="0"/>
              </a:spcBef>
              <a:spcAft>
                <a:spcPts val="0"/>
              </a:spcAft>
              <a:buSzPts val="900"/>
              <a:buAutoNum type="arabicPeriod"/>
            </a:pPr>
            <a:r>
              <a:rPr lang="ko" sz="900"/>
              <a:t>        self.make_normals()</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모든 꼭짓점들을 이어 면을 만드는 함수</a:t>
            </a:r>
            <a:endParaRPr sz="900"/>
          </a:p>
          <a:p>
            <a:pPr indent="-285750" lvl="0" marL="457200" rtl="0" algn="l">
              <a:lnSpc>
                <a:spcPct val="100000"/>
              </a:lnSpc>
              <a:spcBef>
                <a:spcPts val="0"/>
              </a:spcBef>
              <a:spcAft>
                <a:spcPts val="0"/>
              </a:spcAft>
              <a:buSzPts val="900"/>
              <a:buAutoNum type="arabicPeriod"/>
            </a:pPr>
            <a:r>
              <a:rPr lang="ko" sz="900"/>
              <a:t>    def make_quads(self):</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모든 4개의 꼭짓점을 이어 4각형 면을 만듬</a:t>
            </a:r>
            <a:endParaRPr sz="900"/>
          </a:p>
          <a:p>
            <a:pPr indent="-285750" lvl="0" marL="457200" rtl="0" algn="l">
              <a:lnSpc>
                <a:spcPct val="100000"/>
              </a:lnSpc>
              <a:spcBef>
                <a:spcPts val="0"/>
              </a:spcBef>
              <a:spcAft>
                <a:spcPts val="0"/>
              </a:spcAft>
              <a:buSzPts val="900"/>
              <a:buAutoNum type="arabicPeriod"/>
            </a:pPr>
            <a:r>
              <a:rPr lang="ko" sz="900"/>
              <a:t>        for x in range(self.xmin * pixel, self.xmax * pixel):</a:t>
            </a:r>
            <a:endParaRPr sz="900"/>
          </a:p>
          <a:p>
            <a:pPr indent="-285750" lvl="0" marL="457200" rtl="0" algn="l">
              <a:lnSpc>
                <a:spcPct val="100000"/>
              </a:lnSpc>
              <a:spcBef>
                <a:spcPts val="0"/>
              </a:spcBef>
              <a:spcAft>
                <a:spcPts val="0"/>
              </a:spcAft>
              <a:buSzPts val="900"/>
              <a:buAutoNum type="arabicPeriod"/>
            </a:pPr>
            <a:r>
              <a:rPr lang="ko" sz="900"/>
              <a:t>            for y in range(self.ymin  * pixel, self.ymax  * pixel):</a:t>
            </a:r>
            <a:endParaRPr sz="900"/>
          </a:p>
          <a:p>
            <a:pPr indent="-285750" lvl="0" marL="457200" rtl="0" algn="l">
              <a:lnSpc>
                <a:spcPct val="100000"/>
              </a:lnSpc>
              <a:spcBef>
                <a:spcPts val="0"/>
              </a:spcBef>
              <a:spcAft>
                <a:spcPts val="0"/>
              </a:spcAft>
              <a:buSzPts val="900"/>
              <a:buAutoNum type="arabicPeriod"/>
            </a:pPr>
            <a:r>
              <a:rPr lang="ko" sz="900"/>
              <a:t>                v0 = self.get_vertex(x / pixel, y / pixel)</a:t>
            </a:r>
            <a:endParaRPr sz="900"/>
          </a:p>
          <a:p>
            <a:pPr indent="-285750" lvl="0" marL="457200" rtl="0" algn="l">
              <a:lnSpc>
                <a:spcPct val="100000"/>
              </a:lnSpc>
              <a:spcBef>
                <a:spcPts val="0"/>
              </a:spcBef>
              <a:spcAft>
                <a:spcPts val="0"/>
              </a:spcAft>
              <a:buSzPts val="900"/>
              <a:buAutoNum type="arabicPeriod"/>
            </a:pPr>
            <a:r>
              <a:rPr lang="ko" sz="900"/>
              <a:t>                v1 = self.get_vertex((x + 1) / pixel, y / pixel)</a:t>
            </a:r>
            <a:endParaRPr sz="900"/>
          </a:p>
          <a:p>
            <a:pPr indent="-285750" lvl="0" marL="457200" rtl="0" algn="l">
              <a:lnSpc>
                <a:spcPct val="100000"/>
              </a:lnSpc>
              <a:spcBef>
                <a:spcPts val="0"/>
              </a:spcBef>
              <a:spcAft>
                <a:spcPts val="0"/>
              </a:spcAft>
              <a:buSzPts val="900"/>
              <a:buAutoNum type="arabicPeriod"/>
            </a:pPr>
            <a:r>
              <a:rPr lang="ko" sz="900"/>
              <a:t>                v2 = self.get_vertex((x + 1) / pixel, (y + 1) / pixel)</a:t>
            </a:r>
            <a:endParaRPr sz="900"/>
          </a:p>
          <a:p>
            <a:pPr indent="-285750" lvl="0" marL="457200" rtl="0" algn="l">
              <a:lnSpc>
                <a:spcPct val="100000"/>
              </a:lnSpc>
              <a:spcBef>
                <a:spcPts val="0"/>
              </a:spcBef>
              <a:spcAft>
                <a:spcPts val="0"/>
              </a:spcAft>
              <a:buSzPts val="900"/>
              <a:buAutoNum type="arabicPeriod"/>
            </a:pPr>
            <a:r>
              <a:rPr lang="ko" sz="900"/>
              <a:t>                v3 = self.get_vertex(x / pixel, (y + 1) / pixel)</a:t>
            </a:r>
            <a:endParaRPr sz="900"/>
          </a:p>
          <a:p>
            <a:pPr indent="-285750" lvl="0" marL="457200" rtl="0" algn="l">
              <a:lnSpc>
                <a:spcPct val="100000"/>
              </a:lnSpc>
              <a:spcBef>
                <a:spcPts val="0"/>
              </a:spcBef>
              <a:spcAft>
                <a:spcPts val="0"/>
              </a:spcAft>
              <a:buSzPts val="900"/>
              <a:buAutoNum type="arabicPeriod"/>
            </a:pPr>
            <a:r>
              <a:rPr lang="ko" sz="900"/>
              <a:t>                quad(vs=[v0, v1, v2, v3])</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꼭짓점의 밝기를 지정해주는 함수</a:t>
            </a:r>
            <a:endParaRPr sz="900"/>
          </a:p>
          <a:p>
            <a:pPr indent="-285750" lvl="0" marL="457200" rtl="0" algn="l">
              <a:lnSpc>
                <a:spcPct val="100000"/>
              </a:lnSpc>
              <a:spcBef>
                <a:spcPts val="0"/>
              </a:spcBef>
              <a:spcAft>
                <a:spcPts val="0"/>
              </a:spcAft>
              <a:buSzPts val="900"/>
              <a:buAutoNum type="arabicPeriod"/>
            </a:pPr>
            <a:r>
              <a:rPr lang="ko" sz="900"/>
              <a:t>    def make_normals(self):</a:t>
            </a:r>
            <a:endParaRPr sz="900"/>
          </a:p>
          <a:p>
            <a:pPr indent="-285750" lvl="0" marL="457200" rtl="0" algn="l">
              <a:lnSpc>
                <a:spcPct val="100000"/>
              </a:lnSpc>
              <a:spcBef>
                <a:spcPts val="0"/>
              </a:spcBef>
              <a:spcAft>
                <a:spcPts val="0"/>
              </a:spcAft>
              <a:buSzPts val="900"/>
              <a:buAutoNum type="arabicPeriod"/>
            </a:pPr>
            <a:r>
              <a:rPr lang="ko" sz="900"/>
              <a:t>        for x in range(self.xmin * pixel, self.xmax * pixel):</a:t>
            </a:r>
            <a:endParaRPr sz="900"/>
          </a:p>
          <a:p>
            <a:pPr indent="-285750" lvl="0" marL="457200" rtl="0" algn="l">
              <a:lnSpc>
                <a:spcPct val="100000"/>
              </a:lnSpc>
              <a:spcBef>
                <a:spcPts val="0"/>
              </a:spcBef>
              <a:spcAft>
                <a:spcPts val="0"/>
              </a:spcAft>
              <a:buSzPts val="900"/>
              <a:buAutoNum type="arabicPeriod"/>
            </a:pPr>
            <a:r>
              <a:rPr lang="ko" sz="900"/>
              <a:t>            for y in range(self.ymin  * pixel, self.ymax  * pixel):</a:t>
            </a:r>
            <a:endParaRPr sz="900"/>
          </a:p>
          <a:p>
            <a:pPr indent="-285750" lvl="0" marL="457200" rtl="0" algn="l">
              <a:lnSpc>
                <a:spcPct val="100000"/>
              </a:lnSpc>
              <a:spcBef>
                <a:spcPts val="0"/>
              </a:spcBef>
              <a:spcAft>
                <a:spcPts val="0"/>
              </a:spcAft>
              <a:buSzPts val="900"/>
              <a:buAutoNum type="arabicPeriod"/>
            </a:pPr>
            <a:r>
              <a:rPr lang="ko" sz="900"/>
              <a:t>                v = self.get_vertex(x / pixel, y / pixel)</a:t>
            </a:r>
            <a:endParaRPr sz="900"/>
          </a:p>
          <a:p>
            <a:pPr indent="-285750" lvl="0" marL="457200" rtl="0" algn="l">
              <a:lnSpc>
                <a:spcPct val="100000"/>
              </a:lnSpc>
              <a:spcBef>
                <a:spcPts val="0"/>
              </a:spcBef>
              <a:spcAft>
                <a:spcPts val="0"/>
              </a:spcAft>
              <a:buSzPts val="900"/>
              <a:buAutoNum type="arabicPeriod"/>
            </a:pPr>
            <a:r>
              <a:rPr lang="ko" sz="900"/>
              <a:t>                a = self.get_vertex(x / pixel, (y + 1) / pixel).pos - v.pos</a:t>
            </a:r>
            <a:endParaRPr sz="900"/>
          </a:p>
          <a:p>
            <a:pPr indent="-285750" lvl="0" marL="457200" rtl="0" algn="l">
              <a:lnSpc>
                <a:spcPct val="100000"/>
              </a:lnSpc>
              <a:spcBef>
                <a:spcPts val="0"/>
              </a:spcBef>
              <a:spcAft>
                <a:spcPts val="0"/>
              </a:spcAft>
              <a:buSzPts val="900"/>
              <a:buAutoNum type="arabicPeriod"/>
            </a:pPr>
            <a:r>
              <a:rPr lang="ko" sz="900"/>
              <a:t>                b = self.get_vertex((x + 1) / pixel, y / pixel).pos - v.pos</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꼭짓점의 밝기는 주위 꼭짓점으로 향하는 벡터의 외적</a:t>
            </a:r>
            <a:endParaRPr sz="900"/>
          </a:p>
          <a:p>
            <a:pPr indent="-285750" lvl="0" marL="457200" rtl="0" algn="l">
              <a:lnSpc>
                <a:spcPct val="100000"/>
              </a:lnSpc>
              <a:spcBef>
                <a:spcPts val="0"/>
              </a:spcBef>
              <a:spcAft>
                <a:spcPts val="0"/>
              </a:spcAft>
              <a:buSzPts val="900"/>
              <a:buAutoNum type="arabicPeriod"/>
            </a:pPr>
            <a:r>
              <a:rPr lang="ko" sz="900"/>
              <a:t>                v.normal = cross(a,b)</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시간마다 변화하는 그래프를 만들기 위해 함숫값을 다시 설정해 줌</a:t>
            </a:r>
            <a:endParaRPr sz="900"/>
          </a:p>
          <a:p>
            <a:pPr indent="-285750" lvl="0" marL="457200" rtl="0" algn="l">
              <a:lnSpc>
                <a:spcPct val="100000"/>
              </a:lnSpc>
              <a:spcBef>
                <a:spcPts val="0"/>
              </a:spcBef>
              <a:spcAft>
                <a:spcPts val="0"/>
              </a:spcAft>
              <a:buSzPts val="900"/>
              <a:buAutoNum type="arabicPeriod"/>
            </a:pPr>
            <a:r>
              <a:rPr lang="ko" sz="900"/>
              <a:t>    def replot(self):</a:t>
            </a:r>
            <a:endParaRPr sz="900"/>
          </a:p>
          <a:p>
            <a:pPr indent="-285750" lvl="0" marL="457200" rtl="0" algn="l">
              <a:lnSpc>
                <a:spcPct val="100000"/>
              </a:lnSpc>
              <a:spcBef>
                <a:spcPts val="0"/>
              </a:spcBef>
              <a:spcAft>
                <a:spcPts val="0"/>
              </a:spcAft>
              <a:buSzPts val="900"/>
              <a:buAutoNum type="arabicPeriod"/>
            </a:pPr>
            <a:r>
              <a:rPr lang="ko" sz="900"/>
              <a:t>        for x in range(self.xmin * pixel, self.xmax * pixel + 1):</a:t>
            </a:r>
            <a:endParaRPr sz="900"/>
          </a:p>
          <a:p>
            <a:pPr indent="-285750" lvl="0" marL="457200" rtl="0" algn="l">
              <a:lnSpc>
                <a:spcPct val="100000"/>
              </a:lnSpc>
              <a:spcBef>
                <a:spcPts val="0"/>
              </a:spcBef>
              <a:spcAft>
                <a:spcPts val="0"/>
              </a:spcAft>
              <a:buSzPts val="900"/>
              <a:buAutoNum type="arabicPeriod"/>
            </a:pPr>
            <a:r>
              <a:rPr lang="ko" sz="900"/>
              <a:t>            for y in range(self.ymin * pixel, self.ymax * pixel + 1):</a:t>
            </a:r>
            <a:endParaRPr sz="900"/>
          </a:p>
          <a:p>
            <a:pPr indent="-285750" lvl="0" marL="457200" rtl="0" algn="l">
              <a:lnSpc>
                <a:spcPct val="100000"/>
              </a:lnSpc>
              <a:spcBef>
                <a:spcPts val="0"/>
              </a:spcBef>
              <a:spcAft>
                <a:spcPts val="0"/>
              </a:spcAft>
              <a:buSzPts val="900"/>
              <a:buAutoNum type="arabicPeriod"/>
            </a:pPr>
            <a:r>
              <a:rPr lang="ko" sz="900"/>
              <a:t>                v = self.get_vertex(x / pixel, y / pixel)</a:t>
            </a:r>
            <a:endParaRPr sz="900"/>
          </a:p>
          <a:p>
            <a:pPr indent="-285750" lvl="0" marL="457200" rtl="0" algn="l">
              <a:lnSpc>
                <a:spcPct val="100000"/>
              </a:lnSpc>
              <a:spcBef>
                <a:spcPts val="0"/>
              </a:spcBef>
              <a:spcAft>
                <a:spcPts val="0"/>
              </a:spcAft>
              <a:buSzPts val="900"/>
              <a:buAutoNum type="arabicPeriod"/>
            </a:pPr>
            <a:r>
              <a:rPr lang="ko" sz="900"/>
              <a:t>                v.pos.y = min(self.zmax, max(self.f(x / pixel, y / pixel), self.zmin))</a:t>
            </a:r>
            <a:endParaRPr sz="900"/>
          </a:p>
          <a:p>
            <a:pPr indent="-285750" lvl="0" marL="457200" rtl="0" algn="l">
              <a:lnSpc>
                <a:spcPct val="100000"/>
              </a:lnSpc>
              <a:spcBef>
                <a:spcPts val="0"/>
              </a:spcBef>
              <a:spcAft>
                <a:spcPts val="0"/>
              </a:spcAft>
              <a:buSzPts val="900"/>
              <a:buAutoNum type="arabicPeriod"/>
            </a:pPr>
            <a:r>
              <a:rPr lang="ko" sz="900"/>
              <a:t>        self.make_normals()</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각 좌표마다 함숫값을 갖는 꼭짓점을 만드는 함수</a:t>
            </a:r>
            <a:endParaRPr sz="900"/>
          </a:p>
          <a:p>
            <a:pPr indent="-285750" lvl="0" marL="457200" rtl="0" algn="l">
              <a:lnSpc>
                <a:spcPct val="100000"/>
              </a:lnSpc>
              <a:spcBef>
                <a:spcPts val="0"/>
              </a:spcBef>
              <a:spcAft>
                <a:spcPts val="0"/>
              </a:spcAft>
              <a:buSzPts val="900"/>
              <a:buAutoNum type="arabicPeriod"/>
            </a:pPr>
            <a:r>
              <a:rPr lang="ko" sz="900"/>
              <a:t>    # param {float} x 꼭짓점을 만들 x 좌표</a:t>
            </a:r>
            <a:endParaRPr sz="900"/>
          </a:p>
          <a:p>
            <a:pPr indent="-285750" lvl="0" marL="457200" rtl="0" algn="l">
              <a:lnSpc>
                <a:spcPct val="100000"/>
              </a:lnSpc>
              <a:spcBef>
                <a:spcPts val="0"/>
              </a:spcBef>
              <a:spcAft>
                <a:spcPts val="0"/>
              </a:spcAft>
              <a:buSzPts val="900"/>
              <a:buAutoNum type="arabicPeriod"/>
            </a:pPr>
            <a:r>
              <a:rPr lang="ko" sz="900"/>
              <a:t>    </a:t>
            </a:r>
            <a:r>
              <a:rPr lang="ko" sz="900"/>
              <a:t># param {float} y 꼭짓점을 만들 y 좌표</a:t>
            </a:r>
            <a:endParaRPr sz="900"/>
          </a:p>
          <a:p>
            <a:pPr indent="-285750" lvl="0" marL="457200" rtl="0" algn="l">
              <a:lnSpc>
                <a:spcPct val="100000"/>
              </a:lnSpc>
              <a:spcBef>
                <a:spcPts val="0"/>
              </a:spcBef>
              <a:spcAft>
                <a:spcPts val="0"/>
              </a:spcAft>
              <a:buSzPts val="900"/>
              <a:buAutoNum type="arabicPeriod"/>
            </a:pPr>
            <a:r>
              <a:rPr lang="ko" sz="900"/>
              <a:t>    # param {float} value (x, y) 좌표의 함숫값</a:t>
            </a:r>
            <a:endParaRPr sz="900"/>
          </a:p>
          <a:p>
            <a:pPr indent="-285750" lvl="0" marL="457200" rtl="0" algn="l">
              <a:lnSpc>
                <a:spcPct val="100000"/>
              </a:lnSpc>
              <a:spcBef>
                <a:spcPts val="0"/>
              </a:spcBef>
              <a:spcAft>
                <a:spcPts val="0"/>
              </a:spcAft>
              <a:buSzPts val="900"/>
              <a:buAutoNum type="arabicPeriod"/>
            </a:pPr>
            <a:r>
              <a:rPr lang="ko" sz="900"/>
              <a:t>    def make_vertex(self,x,y,value):</a:t>
            </a:r>
            <a:endParaRPr sz="900"/>
          </a:p>
          <a:p>
            <a:pPr indent="-285750" lvl="0" marL="457200" rtl="0" algn="l">
              <a:lnSpc>
                <a:spcPct val="100000"/>
              </a:lnSpc>
              <a:spcBef>
                <a:spcPts val="0"/>
              </a:spcBef>
              <a:spcAft>
                <a:spcPts val="0"/>
              </a:spcAft>
              <a:buSzPts val="900"/>
              <a:buAutoNum type="arabicPeriod"/>
            </a:pPr>
            <a:r>
              <a:rPr lang="ko" sz="900"/>
              <a:t>        return vertex(pos=vec(y,value,x), color=color.white)</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 (x, y) 좌표에 있는 꼭짓점을 리턴</a:t>
            </a:r>
            <a:endParaRPr sz="900"/>
          </a:p>
          <a:p>
            <a:pPr indent="-285750" lvl="0" marL="457200" rtl="0" algn="l">
              <a:lnSpc>
                <a:spcPct val="100000"/>
              </a:lnSpc>
              <a:spcBef>
                <a:spcPts val="0"/>
              </a:spcBef>
              <a:spcAft>
                <a:spcPts val="0"/>
              </a:spcAft>
              <a:buSzPts val="900"/>
              <a:buAutoNum type="arabicPeriod"/>
            </a:pPr>
            <a:r>
              <a:rPr lang="ko" sz="900"/>
              <a:t>    # param {float} x 리턴할 꼭짓점의 x 좌표</a:t>
            </a:r>
            <a:endParaRPr sz="900"/>
          </a:p>
          <a:p>
            <a:pPr indent="-285750" lvl="0" marL="457200" rtl="0" algn="l">
              <a:lnSpc>
                <a:spcPct val="100000"/>
              </a:lnSpc>
              <a:spcBef>
                <a:spcPts val="0"/>
              </a:spcBef>
              <a:spcAft>
                <a:spcPts val="0"/>
              </a:spcAft>
              <a:buSzPts val="900"/>
              <a:buAutoNum type="arabicPeriod"/>
            </a:pPr>
            <a:r>
              <a:rPr lang="ko" sz="900"/>
              <a:t>    # param {float} y 리턴할 꼭짓점의 y 좌표</a:t>
            </a:r>
            <a:endParaRPr sz="900"/>
          </a:p>
          <a:p>
            <a:pPr indent="-285750" lvl="0" marL="457200" rtl="0" algn="l">
              <a:lnSpc>
                <a:spcPct val="100000"/>
              </a:lnSpc>
              <a:spcBef>
                <a:spcPts val="0"/>
              </a:spcBef>
              <a:spcAft>
                <a:spcPts val="0"/>
              </a:spcAft>
              <a:buSzPts val="900"/>
              <a:buAutoNum type="arabicPeriod"/>
            </a:pPr>
            <a:r>
              <a:rPr lang="ko" sz="900"/>
              <a:t>    def get_vertex(self,x,y):</a:t>
            </a:r>
            <a:endParaRPr sz="900"/>
          </a:p>
          <a:p>
            <a:pPr indent="-285750" lvl="0" marL="457200" rtl="0" algn="l">
              <a:lnSpc>
                <a:spcPct val="100000"/>
              </a:lnSpc>
              <a:spcBef>
                <a:spcPts val="0"/>
              </a:spcBef>
              <a:spcAft>
                <a:spcPts val="0"/>
              </a:spcAft>
              <a:buSzPts val="900"/>
              <a:buAutoNum type="arabicPeriod"/>
            </a:pPr>
            <a:r>
              <a:rPr lang="ko" sz="900"/>
              <a:t>        return self.vertices[round((x - self.xmin) * pixel)][round((y - self.ymin) * pixel)]</a:t>
            </a:r>
            <a:endParaRPr sz="900"/>
          </a:p>
          <a:p>
            <a:pPr indent="-285750" lvl="0" marL="457200" rtl="0" algn="l">
              <a:lnSpc>
                <a:spcPct val="100000"/>
              </a:lnSpc>
              <a:spcBef>
                <a:spcPts val="0"/>
              </a:spcBef>
              <a:spcAft>
                <a:spcPts val="0"/>
              </a:spcAft>
              <a:buSzPts val="900"/>
              <a:buAutoNum type="arabicPeriod"/>
            </a:pPr>
            <a:r>
              <a:rPr lang="ko" sz="900"/>
              <a:t>    </a:t>
            </a:r>
            <a:endParaRPr sz="900"/>
          </a:p>
          <a:p>
            <a:pPr indent="-285750" lvl="0" marL="457200" rtl="0" algn="l">
              <a:lnSpc>
                <a:spcPct val="100000"/>
              </a:lnSpc>
              <a:spcBef>
                <a:spcPts val="0"/>
              </a:spcBef>
              <a:spcAft>
                <a:spcPts val="0"/>
              </a:spcAft>
              <a:buSzPts val="900"/>
              <a:buAutoNum type="arabicPeriod"/>
            </a:pPr>
            <a:r>
              <a:rPr lang="ko" sz="900"/>
              <a:t>    </a:t>
            </a:r>
            <a:r>
              <a:rPr lang="ko" sz="900"/>
              <a:t># (x, y) 좌표에 있는 꼭짓점의 좌표를 리턴</a:t>
            </a:r>
            <a:endParaRPr sz="900"/>
          </a:p>
          <a:p>
            <a:pPr indent="-285750" lvl="0" marL="457200" rtl="0" algn="l">
              <a:lnSpc>
                <a:spcPct val="100000"/>
              </a:lnSpc>
              <a:spcBef>
                <a:spcPts val="0"/>
              </a:spcBef>
              <a:spcAft>
                <a:spcPts val="0"/>
              </a:spcAft>
              <a:buSzPts val="900"/>
              <a:buAutoNum type="arabicPeriod"/>
            </a:pPr>
            <a:r>
              <a:rPr lang="ko" sz="900"/>
              <a:t>    # param {float} x 리턴할 좌표에 있는 꼭짓점의 x 좌표</a:t>
            </a:r>
            <a:endParaRPr sz="900"/>
          </a:p>
          <a:p>
            <a:pPr indent="-285750" lvl="0" marL="457200" rtl="0" algn="l">
              <a:lnSpc>
                <a:spcPct val="100000"/>
              </a:lnSpc>
              <a:spcBef>
                <a:spcPts val="0"/>
              </a:spcBef>
              <a:spcAft>
                <a:spcPts val="0"/>
              </a:spcAft>
              <a:buSzPts val="900"/>
              <a:buAutoNum type="arabicPeriod"/>
            </a:pPr>
            <a:r>
              <a:rPr lang="ko" sz="900"/>
              <a:t>    # param {float} y 리턴할 좌표에 있는 꼭짓점의 y 좌표</a:t>
            </a:r>
            <a:endParaRPr sz="900"/>
          </a:p>
          <a:p>
            <a:pPr indent="-285750" lvl="0" marL="457200" rtl="0" algn="l">
              <a:lnSpc>
                <a:spcPct val="100000"/>
              </a:lnSpc>
              <a:spcBef>
                <a:spcPts val="0"/>
              </a:spcBef>
              <a:spcAft>
                <a:spcPts val="0"/>
              </a:spcAft>
              <a:buSzPts val="900"/>
              <a:buAutoNum type="arabicPeriod"/>
            </a:pPr>
            <a:r>
              <a:rPr lang="ko" sz="900"/>
              <a:t>    </a:t>
            </a:r>
            <a:r>
              <a:rPr lang="ko" sz="900"/>
              <a:t>def get_pos(self,x,y):</a:t>
            </a:r>
            <a:endParaRPr sz="900"/>
          </a:p>
          <a:p>
            <a:pPr indent="-285750" lvl="0" marL="457200" rtl="0" algn="l">
              <a:lnSpc>
                <a:spcPct val="100000"/>
              </a:lnSpc>
              <a:spcBef>
                <a:spcPts val="0"/>
              </a:spcBef>
              <a:spcAft>
                <a:spcPts val="0"/>
              </a:spcAft>
              <a:buSzPts val="900"/>
              <a:buAutoNum type="arabicPeriod"/>
            </a:pPr>
            <a:r>
              <a:rPr lang="ko" sz="900"/>
              <a:t>        return self.get_vertex(x,y).pos</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t = 0</a:t>
            </a:r>
            <a:endParaRPr sz="900"/>
          </a:p>
          <a:p>
            <a:pPr indent="-285750" lvl="0" marL="457200" rtl="0" algn="l">
              <a:lnSpc>
                <a:spcPct val="100000"/>
              </a:lnSpc>
              <a:spcBef>
                <a:spcPts val="0"/>
              </a:spcBef>
              <a:spcAft>
                <a:spcPts val="0"/>
              </a:spcAft>
              <a:buSzPts val="900"/>
              <a:buAutoNum type="arabicPeriod"/>
            </a:pPr>
            <a:r>
              <a:rPr lang="ko" sz="900"/>
              <a:t>dt = 0.001</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sun = Planet(ms * 480000, rs * 1/149597870, vector(0, 0, 0))</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시각화할 함수</a:t>
            </a:r>
            <a:endParaRPr sz="900"/>
          </a:p>
          <a:p>
            <a:pPr indent="-285750" lvl="0" marL="457200" rtl="0" algn="l">
              <a:lnSpc>
                <a:spcPct val="100000"/>
              </a:lnSpc>
              <a:spcBef>
                <a:spcPts val="0"/>
              </a:spcBef>
              <a:spcAft>
                <a:spcPts val="0"/>
              </a:spcAft>
              <a:buSzPts val="900"/>
              <a:buAutoNum type="arabicPeriod"/>
            </a:pPr>
            <a:r>
              <a:rPr lang="ko" sz="900"/>
              <a:t># param {float} x 공간의 x 좌표</a:t>
            </a:r>
            <a:endParaRPr sz="900"/>
          </a:p>
          <a:p>
            <a:pPr indent="-285750" lvl="0" marL="457200" rtl="0" algn="l">
              <a:lnSpc>
                <a:spcPct val="100000"/>
              </a:lnSpc>
              <a:spcBef>
                <a:spcPts val="0"/>
              </a:spcBef>
              <a:spcAft>
                <a:spcPts val="0"/>
              </a:spcAft>
              <a:buSzPts val="900"/>
              <a:buAutoNum type="arabicPeriod"/>
            </a:pPr>
            <a:r>
              <a:rPr lang="ko" sz="900"/>
              <a:t># param {float} y 공간의 y 좌표</a:t>
            </a:r>
            <a:endParaRPr sz="900"/>
          </a:p>
          <a:p>
            <a:pPr indent="-285750" lvl="0" marL="457200" rtl="0" algn="l">
              <a:lnSpc>
                <a:spcPct val="100000"/>
              </a:lnSpc>
              <a:spcBef>
                <a:spcPts val="0"/>
              </a:spcBef>
              <a:spcAft>
                <a:spcPts val="0"/>
              </a:spcAft>
              <a:buSzPts val="900"/>
              <a:buAutoNum type="arabicPeriod"/>
            </a:pPr>
            <a:r>
              <a:rPr lang="ko" sz="900"/>
              <a:t>def f(x, y):</a:t>
            </a:r>
            <a:endParaRPr sz="900"/>
          </a:p>
          <a:p>
            <a:pPr indent="-285750" lvl="0" marL="457200" rtl="0" algn="l">
              <a:lnSpc>
                <a:spcPct val="100000"/>
              </a:lnSpc>
              <a:spcBef>
                <a:spcPts val="0"/>
              </a:spcBef>
              <a:spcAft>
                <a:spcPts val="0"/>
              </a:spcAft>
              <a:buSzPts val="900"/>
              <a:buAutoNum type="arabicPeriod"/>
            </a:pPr>
            <a:r>
              <a:rPr lang="ko" sz="900"/>
              <a:t>    return sun.field(x, y)</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중력에 의한 가속도를 계산하는 함수</a:t>
            </a:r>
            <a:endParaRPr sz="900"/>
          </a:p>
          <a:p>
            <a:pPr indent="-285750" lvl="0" marL="457200" rtl="0" algn="l">
              <a:lnSpc>
                <a:spcPct val="100000"/>
              </a:lnSpc>
              <a:spcBef>
                <a:spcPts val="0"/>
              </a:spcBef>
              <a:spcAft>
                <a:spcPts val="0"/>
              </a:spcAft>
              <a:buSzPts val="900"/>
              <a:buAutoNum type="arabicPeriod"/>
            </a:pPr>
            <a:r>
              <a:rPr lang="ko" sz="900"/>
              <a:t># param {float} x 물체의 x 좌표</a:t>
            </a:r>
            <a:endParaRPr sz="900"/>
          </a:p>
          <a:p>
            <a:pPr indent="-285750" lvl="0" marL="457200" rtl="0" algn="l">
              <a:lnSpc>
                <a:spcPct val="100000"/>
              </a:lnSpc>
              <a:spcBef>
                <a:spcPts val="0"/>
              </a:spcBef>
              <a:spcAft>
                <a:spcPts val="0"/>
              </a:spcAft>
              <a:buSzPts val="900"/>
              <a:buAutoNum type="arabicPeriod"/>
            </a:pPr>
            <a:r>
              <a:rPr lang="ko" sz="900"/>
              <a:t># param {float} y 물체의 y 좌표</a:t>
            </a:r>
            <a:endParaRPr sz="900"/>
          </a:p>
          <a:p>
            <a:pPr indent="-285750" lvl="0" marL="457200" rtl="0" algn="l">
              <a:lnSpc>
                <a:spcPct val="100000"/>
              </a:lnSpc>
              <a:spcBef>
                <a:spcPts val="0"/>
              </a:spcBef>
              <a:spcAft>
                <a:spcPts val="0"/>
              </a:spcAft>
              <a:buSzPts val="900"/>
              <a:buAutoNum type="arabicPeriod"/>
            </a:pPr>
            <a:r>
              <a:rPr lang="ko" sz="900"/>
              <a:t>def ag(x, y):</a:t>
            </a:r>
            <a:endParaRPr sz="900"/>
          </a:p>
          <a:p>
            <a:pPr indent="-285750" lvl="0" marL="457200" rtl="0" algn="l">
              <a:lnSpc>
                <a:spcPct val="100000"/>
              </a:lnSpc>
              <a:spcBef>
                <a:spcPts val="0"/>
              </a:spcBef>
              <a:spcAft>
                <a:spcPts val="0"/>
              </a:spcAft>
              <a:buSzPts val="900"/>
              <a:buAutoNum type="arabicPeriod"/>
            </a:pPr>
            <a:r>
              <a:rPr lang="ko" sz="900"/>
              <a:t>    return sun.field(x, y) * norm(vector(x, 0, y) - sun.planet.pos)</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p = plot3D(f, -15, 15, -15, 15, -20, 4)</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광자를 생성하고 광속을 부여함</a:t>
            </a:r>
            <a:endParaRPr sz="900"/>
          </a:p>
          <a:p>
            <a:pPr indent="-285750" lvl="0" marL="457200" rtl="0" algn="l">
              <a:lnSpc>
                <a:spcPct val="100000"/>
              </a:lnSpc>
              <a:spcBef>
                <a:spcPts val="0"/>
              </a:spcBef>
              <a:spcAft>
                <a:spcPts val="0"/>
              </a:spcAft>
              <a:buSzPts val="900"/>
              <a:buAutoNum type="arabicPeriod"/>
            </a:pPr>
            <a:r>
              <a:rPr lang="ko" sz="900"/>
              <a:t>photon = sphere(pos=vector(-15, 0, -10), radius=0.0001, make_trail=True)</a:t>
            </a:r>
            <a:endParaRPr sz="900"/>
          </a:p>
          <a:p>
            <a:pPr indent="-285750" lvl="0" marL="457200" rtl="0" algn="l">
              <a:lnSpc>
                <a:spcPct val="100000"/>
              </a:lnSpc>
              <a:spcBef>
                <a:spcPts val="0"/>
              </a:spcBef>
              <a:spcAft>
                <a:spcPts val="0"/>
              </a:spcAft>
              <a:buSzPts val="900"/>
              <a:buAutoNum type="arabicPeriod"/>
            </a:pPr>
            <a:r>
              <a:rPr lang="ko" sz="900"/>
              <a:t>photon.vel =vector(1, 0, 0) * c</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run = True</a:t>
            </a:r>
            <a:endParaRPr sz="900"/>
          </a:p>
          <a:p>
            <a:pPr indent="-285750" lvl="0" marL="457200" rtl="0" algn="l">
              <a:lnSpc>
                <a:spcPct val="100000"/>
              </a:lnSpc>
              <a:spcBef>
                <a:spcPts val="0"/>
              </a:spcBef>
              <a:spcAft>
                <a:spcPts val="0"/>
              </a:spcAft>
              <a:buSzPts val="900"/>
              <a:buAutoNum type="arabicPeriod"/>
            </a:pPr>
            <a:r>
              <a:rPr lang="ko" sz="900"/>
              <a:t>def running(ev):</a:t>
            </a:r>
            <a:endParaRPr sz="900"/>
          </a:p>
          <a:p>
            <a:pPr indent="-285750" lvl="0" marL="457200" rtl="0" algn="l">
              <a:lnSpc>
                <a:spcPct val="100000"/>
              </a:lnSpc>
              <a:spcBef>
                <a:spcPts val="0"/>
              </a:spcBef>
              <a:spcAft>
                <a:spcPts val="0"/>
              </a:spcAft>
              <a:buSzPts val="900"/>
              <a:buAutoNum type="arabicPeriod"/>
            </a:pPr>
            <a:r>
              <a:rPr lang="ko" sz="900"/>
              <a:t>    global run</a:t>
            </a:r>
            <a:endParaRPr sz="900"/>
          </a:p>
          <a:p>
            <a:pPr indent="-285750" lvl="0" marL="457200" rtl="0" algn="l">
              <a:lnSpc>
                <a:spcPct val="100000"/>
              </a:lnSpc>
              <a:spcBef>
                <a:spcPts val="0"/>
              </a:spcBef>
              <a:spcAft>
                <a:spcPts val="0"/>
              </a:spcAft>
              <a:buSzPts val="900"/>
              <a:buAutoNum type="arabicPeriod"/>
            </a:pPr>
            <a:r>
              <a:rPr lang="ko" sz="900"/>
              <a:t>    run = not run</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마우스 클릭 하면 올스탑</a:t>
            </a:r>
            <a:endParaRPr sz="900"/>
          </a:p>
          <a:p>
            <a:pPr indent="-285750" lvl="0" marL="457200" rtl="0" algn="l">
              <a:lnSpc>
                <a:spcPct val="100000"/>
              </a:lnSpc>
              <a:spcBef>
                <a:spcPts val="0"/>
              </a:spcBef>
              <a:spcAft>
                <a:spcPts val="0"/>
              </a:spcAft>
              <a:buSzPts val="900"/>
              <a:buAutoNum type="arabicPeriod"/>
            </a:pPr>
            <a:r>
              <a:rPr lang="ko" sz="900"/>
              <a:t>scene.bind('mousedown', running)</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실제 실행하는 부분</a:t>
            </a:r>
            <a:endParaRPr sz="900"/>
          </a:p>
          <a:p>
            <a:pPr indent="-285750" lvl="0" marL="457200" rtl="0" algn="l">
              <a:lnSpc>
                <a:spcPct val="100000"/>
              </a:lnSpc>
              <a:spcBef>
                <a:spcPts val="0"/>
              </a:spcBef>
              <a:spcAft>
                <a:spcPts val="0"/>
              </a:spcAft>
              <a:buSzPts val="900"/>
              <a:buAutoNum type="arabicPeriod"/>
            </a:pPr>
            <a:r>
              <a:rPr lang="ko" sz="900"/>
              <a:t>while True:</a:t>
            </a:r>
            <a:endParaRPr sz="900"/>
          </a:p>
          <a:p>
            <a:pPr indent="-285750" lvl="0" marL="457200" rtl="0" algn="l">
              <a:lnSpc>
                <a:spcPct val="100000"/>
              </a:lnSpc>
              <a:spcBef>
                <a:spcPts val="0"/>
              </a:spcBef>
              <a:spcAft>
                <a:spcPts val="0"/>
              </a:spcAft>
              <a:buSzPts val="900"/>
              <a:buAutoNum type="arabicPeriod"/>
            </a:pPr>
            <a:r>
              <a:rPr lang="ko" sz="900"/>
              <a:t>    rate(10)</a:t>
            </a:r>
            <a:endParaRPr sz="900"/>
          </a:p>
          <a:p>
            <a:pPr indent="-285750" lvl="0" marL="457200" rtl="0" algn="l">
              <a:lnSpc>
                <a:spcPct val="100000"/>
              </a:lnSpc>
              <a:spcBef>
                <a:spcPts val="0"/>
              </a:spcBef>
              <a:spcAft>
                <a:spcPts val="0"/>
              </a:spcAft>
              <a:buSzPts val="900"/>
              <a:buAutoNum type="arabicPeriod"/>
            </a:pPr>
            <a:r>
              <a:rPr lang="ko" sz="900"/>
              <a:t>    if run:</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 만약 광자의 위치가 물체 밖, 판 위가 아니라면 운동을 멈춤</a:t>
            </a:r>
            <a:endParaRPr sz="900"/>
          </a:p>
          <a:p>
            <a:pPr indent="-285750" lvl="0" marL="457200" rtl="0" algn="l">
              <a:lnSpc>
                <a:spcPct val="100000"/>
              </a:lnSpc>
              <a:spcBef>
                <a:spcPts val="0"/>
              </a:spcBef>
              <a:spcAft>
                <a:spcPts val="0"/>
              </a:spcAft>
              <a:buSzPts val="900"/>
              <a:buAutoNum type="arabicPeriod"/>
            </a:pPr>
            <a:r>
              <a:rPr lang="ko" sz="900"/>
              <a:t>        if mag(vector(photon.pos.x, 0, photon.pos.z) - sun.planet.pos) &gt; sun.planet.radius:</a:t>
            </a:r>
            <a:endParaRPr sz="900"/>
          </a:p>
          <a:p>
            <a:pPr indent="-285750" lvl="0" marL="457200" rtl="0" algn="l">
              <a:lnSpc>
                <a:spcPct val="100000"/>
              </a:lnSpc>
              <a:spcBef>
                <a:spcPts val="0"/>
              </a:spcBef>
              <a:spcAft>
                <a:spcPts val="0"/>
              </a:spcAft>
              <a:buSzPts val="900"/>
              <a:buAutoNum type="arabicPeriod"/>
            </a:pPr>
            <a:r>
              <a:rPr lang="ko" sz="900"/>
              <a:t>            if mag(vector(photon.pos.x, 0, photon.pos.z) - sun.planet.pos) &lt; 20:</a:t>
            </a:r>
            <a:endParaRPr sz="900"/>
          </a:p>
          <a:p>
            <a:pPr indent="-285750" lvl="0" marL="457200" rtl="0" algn="l">
              <a:lnSpc>
                <a:spcPct val="100000"/>
              </a:lnSpc>
              <a:spcBef>
                <a:spcPts val="0"/>
              </a:spcBef>
              <a:spcAft>
                <a:spcPts val="0"/>
              </a:spcAft>
              <a:buSzPts val="900"/>
              <a:buAutoNum type="arabicPeriod"/>
            </a:pPr>
            <a:r>
              <a:rPr lang="ko" sz="900"/>
              <a:t>                photon.pos = photon.pos + photon.vel</a:t>
            </a:r>
            <a:endParaRPr sz="900"/>
          </a:p>
          <a:p>
            <a:pPr indent="-285750" lvl="0" marL="457200" rtl="0" algn="l">
              <a:lnSpc>
                <a:spcPct val="100000"/>
              </a:lnSpc>
              <a:spcBef>
                <a:spcPts val="0"/>
              </a:spcBef>
              <a:spcAft>
                <a:spcPts val="0"/>
              </a:spcAft>
              <a:buSzPts val="900"/>
              <a:buAutoNum type="arabicPeriod"/>
            </a:pPr>
            <a:r>
              <a:t/>
            </a:r>
            <a:endParaRPr sz="900"/>
          </a:p>
          <a:p>
            <a:pPr indent="-285750" lvl="0" marL="457200" rtl="0" algn="l">
              <a:lnSpc>
                <a:spcPct val="100000"/>
              </a:lnSpc>
              <a:spcBef>
                <a:spcPts val="0"/>
              </a:spcBef>
              <a:spcAft>
                <a:spcPts val="0"/>
              </a:spcAft>
              <a:buSzPts val="900"/>
              <a:buAutoNum type="arabicPeriod"/>
            </a:pPr>
            <a:r>
              <a:rPr lang="ko" sz="900"/>
              <a:t>                # 광속은 c로 일정하나 수치상 오류때문에 광속이 일정한 효과는 제거함</a:t>
            </a:r>
            <a:endParaRPr sz="900"/>
          </a:p>
          <a:p>
            <a:pPr indent="-285750" lvl="0" marL="457200" rtl="0" algn="l">
              <a:lnSpc>
                <a:spcPct val="100000"/>
              </a:lnSpc>
              <a:spcBef>
                <a:spcPts val="0"/>
              </a:spcBef>
              <a:spcAft>
                <a:spcPts val="0"/>
              </a:spcAft>
              <a:buSzPts val="900"/>
              <a:buAutoNum type="arabicPeriod"/>
            </a:pPr>
            <a:r>
              <a:rPr lang="ko" sz="900"/>
              <a:t>                photon.vel = photon.vel + ag(photon.pos.x, photon.pos.z)</a:t>
            </a:r>
            <a:endParaRPr sz="900"/>
          </a:p>
          <a:p>
            <a:pPr indent="-285750" lvl="0" marL="457200" rtl="0" algn="l">
              <a:lnSpc>
                <a:spcPct val="100000"/>
              </a:lnSpc>
              <a:spcBef>
                <a:spcPts val="0"/>
              </a:spcBef>
              <a:spcAft>
                <a:spcPts val="0"/>
              </a:spcAft>
              <a:buSzPts val="900"/>
              <a:buAutoNum type="arabicPeriod"/>
            </a:pPr>
            <a:r>
              <a:rPr lang="ko" sz="900"/>
              <a:t>                photon.pos.y = f(photon.pos.x, photon.pos.z)</a:t>
            </a:r>
            <a:endParaRPr sz="900"/>
          </a:p>
          <a:p>
            <a:pPr indent="-285750" lvl="0" marL="457200" rtl="0" algn="l">
              <a:lnSpc>
                <a:spcPct val="100000"/>
              </a:lnSpc>
              <a:spcBef>
                <a:spcPts val="0"/>
              </a:spcBef>
              <a:spcAft>
                <a:spcPts val="0"/>
              </a:spcAft>
              <a:buSzPts val="900"/>
              <a:buAutoNum type="arabicPeriod"/>
            </a:pPr>
            <a:r>
              <a:rPr lang="ko" sz="900"/>
              <a:t>        p.replot()</a:t>
            </a:r>
            <a:endParaRPr sz="900"/>
          </a:p>
          <a:p>
            <a:pPr indent="-285750" lvl="0" marL="457200" rtl="0" algn="l">
              <a:lnSpc>
                <a:spcPct val="100000"/>
              </a:lnSpc>
              <a:spcBef>
                <a:spcPts val="0"/>
              </a:spcBef>
              <a:spcAft>
                <a:spcPts val="0"/>
              </a:spcAft>
              <a:buSzPts val="900"/>
              <a:buAutoNum type="arabicPeriod"/>
            </a:pPr>
            <a:r>
              <a:rPr lang="ko" sz="900"/>
              <a:t>        t += dt</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주제</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when) 2020년에 28기의 상대성이론에 관한 물리 수업 중</a:t>
            </a:r>
            <a:endParaRPr/>
          </a:p>
          <a:p>
            <a:pPr indent="0" lvl="0" marL="0" rtl="0" algn="l">
              <a:spcBef>
                <a:spcPts val="1600"/>
              </a:spcBef>
              <a:spcAft>
                <a:spcPts val="0"/>
              </a:spcAft>
              <a:buNone/>
            </a:pPr>
            <a:r>
              <a:rPr lang="ko"/>
              <a:t>what) c에 근접한 속도에서 일어나는 다양한 현상들을 가시화</a:t>
            </a:r>
            <a:endParaRPr/>
          </a:p>
          <a:p>
            <a:pPr indent="0" lvl="0" marL="0" rtl="0" algn="l">
              <a:spcBef>
                <a:spcPts val="1600"/>
              </a:spcBef>
              <a:spcAft>
                <a:spcPts val="0"/>
              </a:spcAft>
              <a:buNone/>
            </a:pPr>
            <a:r>
              <a:rPr lang="ko"/>
              <a:t>Impact) 전 세계의 상대성 이론을 힘들어 하는 학생과 교수들의 이해도를 높이고 수업 자료로 사용 가능</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ko"/>
              <a:t>Who: 기미헌</a:t>
            </a:r>
            <a:endParaRPr/>
          </a:p>
          <a:p>
            <a:pPr indent="0" lvl="0" marL="0" rtl="0" algn="l">
              <a:spcBef>
                <a:spcPts val="1600"/>
              </a:spcBef>
              <a:spcAft>
                <a:spcPts val="1600"/>
              </a:spcAft>
              <a:buNone/>
            </a:pPr>
            <a:r>
              <a:rPr lang="ko"/>
              <a:t>직업: 학생, 취미: 화 참기, 특징: 1)머리숱이 부족하다, 2)키가 작다, 3)재밌다</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5/14 2차시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내면 기하로 관심을 돌렸다.</a:t>
            </a:r>
            <a:endParaRPr/>
          </a:p>
          <a:p>
            <a:pPr indent="0" lvl="0" marL="0" rtl="0" algn="l">
              <a:spcBef>
                <a:spcPts val="1600"/>
              </a:spcBef>
              <a:spcAft>
                <a:spcPts val="0"/>
              </a:spcAft>
              <a:buNone/>
            </a:pPr>
            <a:r>
              <a:rPr lang="ko"/>
              <a:t>내면 기하에서 일반 상대성 이론과 관련된 내용이 있는데, 이와 관련된 프로젝트로 전향하려 한다.</a:t>
            </a:r>
            <a:endParaRPr/>
          </a:p>
          <a:p>
            <a:pPr indent="0" lvl="0" marL="0" rtl="0" algn="l">
              <a:spcBef>
                <a:spcPts val="1600"/>
              </a:spcBef>
              <a:spcAft>
                <a:spcPts val="0"/>
              </a:spcAft>
              <a:buNone/>
            </a:pPr>
            <a:r>
              <a:rPr lang="ko"/>
              <a:t>중력과 관련된 실험을 유튜브에서 보았다.</a:t>
            </a:r>
            <a:endParaRPr/>
          </a:p>
          <a:p>
            <a:pPr indent="0" lvl="0" marL="0" rtl="0" algn="l">
              <a:spcBef>
                <a:spcPts val="1600"/>
              </a:spcBef>
              <a:spcAft>
                <a:spcPts val="0"/>
              </a:spcAft>
              <a:buNone/>
            </a:pPr>
            <a:r>
              <a:rPr lang="ko"/>
              <a:t>유튜브에서 시공간의 휘어짐이 중력을 유발하는 것을 설명하는 실험을 보고, 그러한 실험의 설계가 어렵지만 내용을 설명하는 데에 있어서는 더없이 좋은 실험이기 때문에 학생들에게 컴퓨터 프로그램으로 보여주면 중력과 관련된 내용을 이해하는 데에 있어 큰 도움이 될 것이라고 생각했습니다.</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그래서 그 실험 장면을 vpython을 이용해 가시화하기로 결정</a:t>
            </a:r>
            <a:endParaRPr/>
          </a:p>
          <a:p>
            <a:pPr indent="0" lvl="0" marL="0" rtl="0" algn="l">
              <a:spcBef>
                <a:spcPts val="1600"/>
              </a:spcBef>
              <a:spcAft>
                <a:spcPts val="0"/>
              </a:spcAft>
              <a:buNone/>
            </a:pPr>
            <a:r>
              <a:rPr lang="ko"/>
              <a:t>추가로 회전하는 원판 위에서 일어나는 현상에 대해서도 중력과 연계하여 프로그래밍 하기로 함</a:t>
            </a:r>
            <a:endParaRPr/>
          </a:p>
          <a:p>
            <a:pPr indent="0" lvl="0" marL="0" rtl="0" algn="l">
              <a:spcBef>
                <a:spcPts val="1600"/>
              </a:spcBef>
              <a:spcAft>
                <a:spcPts val="0"/>
              </a:spcAft>
              <a:buNone/>
            </a:pPr>
            <a:r>
              <a:rPr lang="ko"/>
              <a:t>그 와중에 코리올리의 힘도 휘어짐 현상만 제거하면 쉽게 구현 가능하다는 것을 인지함</a:t>
            </a:r>
            <a:endParaRPr/>
          </a:p>
          <a:p>
            <a:pPr indent="0" lvl="0" marL="0" rtl="0" algn="l">
              <a:spcBef>
                <a:spcPts val="1600"/>
              </a:spcBef>
              <a:spcAft>
                <a:spcPts val="0"/>
              </a:spcAft>
              <a:buNone/>
            </a:pPr>
            <a:r>
              <a:rPr lang="ko"/>
              <a:t>위의 세 상황을 프로그래밍하기로 결정</a:t>
            </a:r>
            <a:endParaRPr/>
          </a:p>
          <a:p>
            <a:pPr indent="0" lvl="0" marL="0" rtl="0" algn="l">
              <a:spcBef>
                <a:spcPts val="1600"/>
              </a:spcBef>
              <a:spcAft>
                <a:spcPts val="1600"/>
              </a:spcAft>
              <a:buNone/>
            </a:pPr>
            <a:r>
              <a:rPr lang="ko"/>
              <a:t>천을 vpython에서 어떻게 구현할지에 대해 생각하는 난관에 봉착</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5/15 토의 내용</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천을 구현하는 게 너무 어려워서 주위 아는 서울대 물천-컴공 복수전공하는 형한테 조언을 구했다.</a:t>
            </a:r>
            <a:endParaRPr/>
          </a:p>
          <a:p>
            <a:pPr indent="0" lvl="0" marL="0" rtl="0" algn="l">
              <a:spcBef>
                <a:spcPts val="1600"/>
              </a:spcBef>
              <a:spcAft>
                <a:spcPts val="0"/>
              </a:spcAft>
              <a:buNone/>
            </a:pPr>
            <a:r>
              <a:rPr lang="ko"/>
              <a:t>하지만, 천으로 만드는게 어렵다는 것을 알았따</a:t>
            </a:r>
            <a:endParaRPr/>
          </a:p>
          <a:p>
            <a:pPr indent="0" lvl="0" marL="0" rtl="0" algn="l">
              <a:spcBef>
                <a:spcPts val="1600"/>
              </a:spcBef>
              <a:spcAft>
                <a:spcPts val="0"/>
              </a:spcAft>
              <a:buNone/>
            </a:pPr>
            <a:r>
              <a:rPr lang="ko"/>
              <a:t>그래서 딱딱한 판을 만든 후 식을 적용해서 천과 같은 곡률을 만들기로 하였다.</a:t>
            </a:r>
            <a:endParaRPr/>
          </a:p>
          <a:p>
            <a:pPr indent="0" lvl="0" marL="0" rtl="0" algn="l">
              <a:spcBef>
                <a:spcPts val="1600"/>
              </a:spcBef>
              <a:spcAft>
                <a:spcPts val="0"/>
              </a:spcAft>
              <a:buNone/>
            </a:pPr>
            <a:r>
              <a:rPr lang="ko"/>
              <a:t>그 과정에서 필요한 것이 라만 텐서임을 알게 되었고, 그에 대해 찾아보기로 하였다.</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5/21 정보시간</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라만 텐서가 굉장히 어려운 관계로 우리가 직접 식을 만들기로 하였다.</a:t>
            </a:r>
            <a:endParaRPr/>
          </a:p>
          <a:p>
            <a:pPr indent="0" lvl="0" marL="0" rtl="0" algn="l">
              <a:spcBef>
                <a:spcPts val="1600"/>
              </a:spcBef>
              <a:spcAft>
                <a:spcPts val="0"/>
              </a:spcAft>
              <a:buNone/>
            </a:pPr>
            <a:r>
              <a:rPr lang="ko"/>
              <a:t>일반상대론에서 아인슈타인이 주장하는 휘어진 2차원</a:t>
            </a:r>
            <a:endParaRPr/>
          </a:p>
          <a:p>
            <a:pPr indent="0" lvl="0" marL="0" rtl="0" algn="l">
              <a:spcBef>
                <a:spcPts val="1600"/>
              </a:spcBef>
              <a:spcAft>
                <a:spcPts val="1600"/>
              </a:spcAft>
              <a:buNone/>
            </a:pPr>
            <a:r>
              <a:rPr lang="ko"/>
              <a:t>곡면 에서의 중력</a:t>
            </a:r>
            <a:endParaRPr/>
          </a:p>
        </p:txBody>
      </p:sp>
      <p:pic>
        <p:nvPicPr>
          <p:cNvPr id="92" name="Google Shape;92;p19"/>
          <p:cNvPicPr preferRelativeResize="0"/>
          <p:nvPr/>
        </p:nvPicPr>
        <p:blipFill>
          <a:blip r:embed="rId3">
            <a:alphaModFix/>
          </a:blip>
          <a:stretch>
            <a:fillRect/>
          </a:stretch>
        </p:blipFill>
        <p:spPr>
          <a:xfrm>
            <a:off x="6006798" y="1637525"/>
            <a:ext cx="2622650" cy="31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관련 내용</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62500"/>
              </a:lnSpc>
              <a:spcBef>
                <a:spcPts val="0"/>
              </a:spcBef>
              <a:spcAft>
                <a:spcPts val="0"/>
              </a:spcAft>
              <a:buClr>
                <a:schemeClr val="dk1"/>
              </a:buClr>
              <a:buSzPts val="1100"/>
              <a:buFont typeface="Arial"/>
              <a:buNone/>
            </a:pPr>
            <a:r>
              <a:rPr b="1" lang="ko" sz="1300">
                <a:solidFill>
                  <a:srgbClr val="333333"/>
                </a:solidFill>
                <a:latin typeface="Malgun Gothic"/>
                <a:ea typeface="Malgun Gothic"/>
                <a:cs typeface="Malgun Gothic"/>
                <a:sym typeface="Malgun Gothic"/>
              </a:rPr>
              <a:t>새로운 시공간의 그림 ... 중력은 없다, 시공의 만곡이 있을 뿐</a:t>
            </a:r>
            <a:endParaRPr b="1" sz="1300">
              <a:solidFill>
                <a:srgbClr val="333333"/>
              </a:solidFill>
              <a:latin typeface="Malgun Gothic"/>
              <a:ea typeface="Malgun Gothic"/>
              <a:cs typeface="Malgun Gothic"/>
              <a:sym typeface="Malgun Gothic"/>
            </a:endParaRPr>
          </a:p>
          <a:p>
            <a:pPr indent="0" lvl="0" marL="0" rtl="0" algn="just">
              <a:lnSpc>
                <a:spcPct val="162500"/>
              </a:lnSpc>
              <a:spcBef>
                <a:spcPts val="11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아인슈타인은 등가 원리와 에렌페스트 역설을 통해 시공간이 굽어져 있다, 혹은 만곡(curvature)되어 있다는 추론을 하게 되었습니다. 그렇다면 텅 빈 공간의 구조를 어떻게 알 수 있을까요? 우주 공간의 만곡은 인간의 상상력을 아무리 동원해도 시각화하기 어렵습니다. 그런데 공간에 전자기장이 퍼져 있다면 전기를 띤 입자의 움직임을 통해 전자기장의 구조를 짐작할 수 있을 것입니다.</a:t>
            </a:r>
            <a:endParaRPr sz="1300">
              <a:solidFill>
                <a:srgbClr val="333333"/>
              </a:solidFill>
              <a:latin typeface="Malgun Gothic"/>
              <a:ea typeface="Malgun Gothic"/>
              <a:cs typeface="Malgun Gothic"/>
              <a:sym typeface="Malgun Gothic"/>
            </a:endParaRPr>
          </a:p>
          <a:p>
            <a:pPr indent="0" lvl="0" marL="0" rtl="0" algn="just">
              <a:lnSpc>
                <a:spcPct val="162500"/>
              </a:lnSpc>
              <a:spcBef>
                <a:spcPts val="11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여기에서 힌트를 얻어 공간에 빛을 쏘아 빛의 행동을 보면 어떨까요? 앞에서 확인했듯이 질량이 큰 항성 가까이에 발사된 빛의 경로는 구부러집니다. 이를 ‘뉴턴의 중력’ 때문이라고 해석할 수 있지만, 직진성(최단 경로로 진행)을 가진 빛이 휘어진 공간을 따라 갔기 때문이라고도 생각할 수 있을 것입니다. 이때 중력의 효과는 공간의 만곡으로 대치될 수 있습니다. ‘중력’은 사실상 불필요한 개념인 것입니다.</a:t>
            </a:r>
            <a:endParaRPr sz="1300">
              <a:solidFill>
                <a:srgbClr val="333333"/>
              </a:solidFill>
              <a:latin typeface="Malgun Gothic"/>
              <a:ea typeface="Malgun Gothic"/>
              <a:cs typeface="Malgun Gothic"/>
              <a:sym typeface="Malgun Gothic"/>
            </a:endParaRPr>
          </a:p>
          <a:p>
            <a:pPr indent="0" lvl="0" marL="0" rtl="0" algn="just">
              <a:lnSpc>
                <a:spcPct val="162500"/>
              </a:lnSpc>
              <a:spcBef>
                <a:spcPts val="11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아인슈타인은 “중력 같은 것은 존재하지 않는다.”며 중력을 불필요한 개념으로 생각했습니다. 그는 공간의 만곡이라는 그림을 그리면서 중력의 개념을 버렸습니다. 물질은 중력을 낳는 게 아니라 공간의 만곡을 형성하는 것입니다. 이것이 일반상대성이론의 중심 결론입니다.</a:t>
            </a:r>
            <a:endParaRPr sz="1300">
              <a:solidFill>
                <a:srgbClr val="333333"/>
              </a:solidFill>
              <a:latin typeface="Malgun Gothic"/>
              <a:ea typeface="Malgun Gothic"/>
              <a:cs typeface="Malgun Gothic"/>
              <a:sym typeface="Malgun Gothic"/>
            </a:endParaRPr>
          </a:p>
          <a:p>
            <a:pPr indent="0" lvl="0" marL="0" rtl="0" algn="just">
              <a:lnSpc>
                <a:spcPct val="162500"/>
              </a:lnSpc>
              <a:spcBef>
                <a:spcPts val="11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이제 아인슈타인이 상상한 휘어진 공간에 대한 그림에 대해 알아보겠습니. 부드럽고 탄력성이 좋은 실로 짠 천(피륙)이 있습니다. 이 천을 여러 사람이 들고 당겨서 평평하게 쫙 폅니다. 그 위에 볼링공을 얹습니다. 그러면 볼링공이 놓인 곳은 움푹 꺼질 것입니다. 그 주변에 작은 구슬을 굴려봅니다. 구슬은 곧바로 돌이 있는 곳으로 빨려가거나, (돌의 정면 방향과 약간 비켜서 세게 굴린다면) 돌이 만든 곡면에서 직선으로 구르지 않고 휘어진 경로를 따라 굴러갈 것입니다.</a:t>
            </a:r>
            <a:endParaRPr sz="1300">
              <a:solidFill>
                <a:srgbClr val="333333"/>
              </a:solidFill>
              <a:latin typeface="Malgun Gothic"/>
              <a:ea typeface="Malgun Gothic"/>
              <a:cs typeface="Malgun Gothic"/>
              <a:sym typeface="Malgun Gothic"/>
            </a:endParaRPr>
          </a:p>
          <a:p>
            <a:pPr indent="0" lvl="0" marL="0" rtl="0" algn="just">
              <a:lnSpc>
                <a:spcPct val="162500"/>
              </a:lnSpc>
              <a:spcBef>
                <a:spcPts val="11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이 상황에 대한 뉴턴역학적인 해석은 다음과 같습니다. 이 경우 피륙이 투명하다고 가정하면 이해하기 편합니다. 이곳에서 약간 떨어져 있는 뉴턴역학 지지자들은 볼링공 주변의 곡면을 보지 못합니다. 구슬이 볼링공 주변에서 직선으로 가지 않고 곡선을 따라 진행하는 데 대해 이들은 볼링공에서 어떤 ‘힘’이 작용하기 때문이라고 설명합니다. 즉 관성의 법칙에 따라 직선을 움직이는 구슬에 중력(만유인력)이 작용해 진로를 휘게 한다는 것입니다.</a:t>
            </a:r>
            <a:endParaRPr sz="1300">
              <a:solidFill>
                <a:srgbClr val="333333"/>
              </a:solidFill>
              <a:latin typeface="Malgun Gothic"/>
              <a:ea typeface="Malgun Gothic"/>
              <a:cs typeface="Malgun Gothic"/>
              <a:sym typeface="Malgun Gothic"/>
            </a:endParaRPr>
          </a:p>
          <a:p>
            <a:pPr indent="0" lvl="0" marL="0" rtl="0" algn="l">
              <a:spcBef>
                <a:spcPts val="11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a:solidFill>
                  <a:srgbClr val="990085"/>
                </a:solidFill>
                <a:latin typeface="Malgun Gothic"/>
                <a:ea typeface="Malgun Gothic"/>
                <a:cs typeface="Malgun Gothic"/>
                <a:sym typeface="Malgun Gothic"/>
              </a:rPr>
              <a:t>아인슈타인의 상대적 시공간</a:t>
            </a:r>
            <a:endParaRPr b="1">
              <a:solidFill>
                <a:srgbClr val="990085"/>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 sz="1300">
                <a:solidFill>
                  <a:srgbClr val="222222"/>
                </a:solidFill>
                <a:latin typeface="Malgun Gothic"/>
                <a:ea typeface="Malgun Gothic"/>
                <a:cs typeface="Malgun Gothic"/>
                <a:sym typeface="Malgun Gothic"/>
              </a:rPr>
              <a:t> </a:t>
            </a:r>
            <a:endParaRPr sz="1300">
              <a:solidFill>
                <a:srgbClr val="222222"/>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 sz="1300">
                <a:solidFill>
                  <a:srgbClr val="222222"/>
                </a:solidFill>
                <a:latin typeface="Malgun Gothic"/>
                <a:ea typeface="Malgun Gothic"/>
                <a:cs typeface="Malgun Gothic"/>
                <a:sym typeface="Malgun Gothic"/>
              </a:rPr>
              <a:t> </a:t>
            </a:r>
            <a:endParaRPr sz="1300">
              <a:solidFill>
                <a:srgbClr val="222222"/>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공간에 대한 수많은 이론과 설명들 중에서 아인슈타인(Albert Einstein)의 상대성이론은 가장 큰 영향력을 끼쳤다고 해도 과언이 아닐 것이다. 아인슈타인은 특수상대성이론(1905)과 일반상대성이론(1915)을 발표하였는데, 두 이론이 전제하는 공간에 대한 개념은 조금 다르지만, 시간과 공간에 대한 기존의 개념(절대시간, 절대공간)을 송두리째 뒤흔드는 혁명적인 내용을 담고 있기 때문이다.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절대론이 가지고 있는 시간과 공간에 대한 관점은 ①시간과 공간은 서로 독립적인 존재요소이며 ②시간과 공간은 절대 변하지 않는 존재이다. 특히 물체에 영향을 받지 않고 정지해있는 존재이므로 ③시간과 공간은 우주 어디서나, 누구에게나 동일한 조건으로 주어진다는 세 가지로 요약할 수 있다. 시간과 공간은 우주의 어느 곳에서나 어느 누구에게나 동일하게 측정될 수 있기 때문에 절대적인 기준이 될 수 있다고 생각했다. 그러나 아인슈타인은 상대성이론을 통해 시간과 공간에 대한 근본적인 사고체계를 변화시켰다.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특수상대성이론은 빛의 속도는 항상 일정하다(광속도 불변의 원리)는 전제에서 출발한다. 일반적으로 시속 20Km로 움직이는 물체를 시속 16Km로 움직이면서 뒤따라가면, 물체의 속도는 4Km로 측정된다. 사람들은 빛의 뒤를 일정한 속도로 쫒아가면서 측정하면, 그만큼 빛의 속도가 줄어들게 측정될 것이라고 생각했다. 그러나 광속도 불변의 원리를 적용하면, 빛의 속도는 줄어들지 않고 초속 30만Km를 유지한다는 것이 아인슈타인의 주장이다. 아인슈타인이 광속도 불변의 원리를 신뢰하게 된 것은 맥스웰의 전자기학에 있었다.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특수상대성이론에서 주장한 시간과 공간에 대한 사고체계의 근본적인 변화는 세 가지이다. 첫째, 시간과 공간은 서로 독립적인 존재가 아니다. 시간과 공간이 아니라 시공간으로 취급해야한다. 둘째, 시간은 움직이는 물체에서는 천천히 경과한다. 셋째, 움직이는 물체의 크기(공간)는 줄어든다. 다시 시간과 공간에 대한 절대론이 붕괴되고, 시공의 상대론으로 대체되는 순간이다.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특수상대성이론에서는 시간과 공간은 시공간이라는 새로운 하나의 개념으로 통합된다. 그러므로 시간과 공간은 별개의 존재가 아니라 하나인 것이다. 이것이 특수상대성이론에서 말하는 핵심이다. 우리가 살고 있는 우주는 공간은 3차원, 시간은 1차원으로 이루어진 4개의 차원을 가진 시공연속체(space-time continuum)로 생각한다. 좀 더 정확히 말하자면 특수상대성이론에서는 시간이 공간의 한 요소로 취급된다. 왜냐하면, 길이(공간)는 ‘빛이 이동한 시간’으로 취급되기 때문이다.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시간이 공간의 한 요소가 된다는 것은 수학적으로는 다음과 같이 표현된다는 의미이다. 즉 4차원 시공연속체는 s2=x2+y2+z2-c2t2의 형식으로 주어지는데 여기서 c는 빛의 속도, t는 시간을 가리킨다. 여기서 x, y, z, ct를 x1, x2, x3, x4로 치환하면, s2=x12+x22+x32+x42로 표현할 수 있으며, s를 사건들의 ‘거리(공간)’라고 부른다. 공간을 표현한 방정식의 네 번째 항은 공간을 구성하는 내용으로 이루어진다. 그런데 네 번째 항은 시간이 들어가 있으므로, 시간은 공간을 구성하는 요소로 치환된 것이며, 시간이 공간화된 것이다.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여기서 우리는 4차원 시공연속체와 4차원 공간이 다른 개념임을 알아야 한다. 4차원 공간이라고 하면 공간차원이 4개라는 의미이다. 현재 우리가 인지하는 공간은 3차원으로서, 위-아래, 좌-우, 앞-뒤라는 3개의 축(차원)으로 구성된다. 4차원 공간이란 3차원에 덧붙여 또 하나의 다른 차원으로 구성된 공간이다. 입자물리학에서는 우리 우주가 실제로는 11차원 혹은 10차원의 시공연속체이지만 우리는 4차원 시공연속체로 인지하고 있다고 설명한다.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비록 특수상대성이론에서 시간지연과 공간(길이)축소가 가능하다는 것을 이론적으로 증명함으로써 시간과 공간의 절대성은 무너졌지만 이는 어디까지나 운동하는 물체의 이동속도가 빛의 속도에 근접했을 경우에만 해당된다. 시간 및 공간이 시공간으로 통합되었으므로, 시간의 변화와 공간의 변화는 서로 관련이 있다. 시간이 지연되고 공간이 축소되는 것은 빛의 속도가 항상 일정하다는 광속도 불변의 원리에 비추어보면 자연스러운 일이다.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특수상대성이론의 설명에 의하면 시간과 공간은 관측자에 따라 동일한 값으로 주어지는 절대적인 기준요소가 아니다. 예를 들어 지구 위의 관찰자와 광속으로 달리는 우주선의 우주인의 경우, 서로가 서로를 보면 공간자체가 진행방향으로 축소된 것처럼 관측된다. 지구의 관측자는 우주선의 높이는 변하지 않고, 길이가 줄어든 것으로 관측된다(그 내부의 우주인 및 모든 것들도 같은 방향으로 축소된다).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반면에 우주선의 관측자는 지구는 길쭉한 타원형으로 보일 것이다. 그렇지만, 이런 공간의 축소는 관측자의 관점에서 일어나는 사건이지, 지구인이 보는 지구는 여전히 둥근 형태이며, 우주인이 보는 우주선의 길이 역시 달라진 것이 하나도 없다. 즉 공간이 관측자에 상대적으로 변화했다는 것을 알 수 있다. 뿐만 아니라, 광속에 가까운 속력으로 달리고 있는 우주선에서 보면, 관측 대상의 모양만이 아니라 이동하고 있는 공간 그 자체도 축소되는 것으로 관측된다. 그러므로 광속에 가깝게 움직이는 우주선은 이동공간이 줄어들게 되므로, 예정시간보다 훨씬 빨리 목적지에 도착할 수 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일반상대성이론에서는 공간에 대해서 특수상대성이론보다 더 혁명적인 사실을 밝히고 있다. 특수상대성이론에서 시간과 공간은 시공간으로 통합되었다. 하지만 여전히 공간 자체는 기본개념으로 남아있지만 공간의 개별적인 특성은 사라졌다. 일반상대론에서 시공간은 단순히 관측자에 따라서 변화하는 것을 넘어서서 시공간 그 자체가 물체에 질량에 의해서 휘어진다고 말한다.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시간과 공간 그리고 물질은 서로 독립적으로 존재하는 요소가 아니라 영향을 주고받는 밀접한 관련성을 가지고 있다는 것이 밝혀진 것이다. 공간이 휘어지는 것은 물체의 질량에 의해서이며, 질량이 무거울수록 공간이 더욱 크게 휘어지게 된다. 우리가 빛이 휘어진다고 말하는 것을 정확하게 말하면 빛은 휘어진 공간을 통과하기 때문에 휘어지는 것처럼 보이는 것이다.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특수상대성이론에서 공간은 편편하다고 전제하였지만, 일반상대성이론에 따르면, 질량을 가진 물체 근처의 시공의 형태는 다음과 같다. 고무판 위에 무거운 공이 놓여있으면, 공의 무게만큼 고무판이 아래로 움푹 들어간 모양이 된다. 무거운 물체일수록 고무판은 더욱 깊게 내려가게 된다. 여기서 고무판이 공간이라고 생각할 수 있다. 공간 그 자체가 휘어져 있다는 사실은 우주에 대해서 완전히 새로운 사고 전환을 요구했던 혁명적인 사실이었다.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또 한 가지 일반상대성이론에서 혁명적인 것은 중력에 대한 인식전환을 요구했다는 점이다. 질량을 가진 두 물체는 서로 끄는 힘이 작용하는데, 이 힘을 만유인력이라고 한다. 일반상대성이론에서는 공간의 휘어짐이 중력이라고 말한다. 중력은 실재하는 힘이 아니라, 공간의 만곡으로 인해 물체들 간의 일어나는 현상으로 나타난 사건이다. 사과와 지구는 서로 인력으로 끌어당기고 있다. 인력은 물체의 중력에 비례하므로, 지구는 사과를 끌어당긴다고 생각하였다.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그러나 일반상대론에 따르면, 사과는 사과대로 자신의 경로(휘어진 공간)를 따라 움직이며, 지구는 지구대로 자신의 경로를 따라 움직인다. 사과와 지구에 의해 만들어진 휘어진 공간의 영향으로 인해 사과는 지구로 움직이는 것에 불과하다. 사과와 지구 사이에 어떤 힘이 작용하는 것이 아니라, 사과와 지구의 시공의 휘어짐에 의해 자연스럽게 일어나는 현상에 불과한 것이다.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일반상대성이론은 수성의 근일점 이동값 문제와 아서 애딩턴의 사진으로 관측사실을 통해 증명되었다. 수성의 공전 궤도를 계산해보면, 1년마다 조금씩 이동하여 100년에 5600초각(1초각은 1°의 3600분의 1)을 이동한다. 그런데 실제 관측한 수성의 근일점 이동이 43초각의 차이가 났으며, 이 차이를 뉴턴 역학으로 설명할 수 없었다. 그러나 일반상대성이론에서는 그 값의 차이를 예측했다.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다음으로 1919년 아서 애딩턴은 남아프리카와 브라질에서 개기일식이 있을 때, 태양 근처에서 별빛이 휘어지는 사진을 촬영하였다(사진에서 별빛의 휘어지는 값은 1.75초각이었으며, 분수값으로는 약 2000분의 1 정도이다.). 별빛이 휘어지는 각도는 아인슈타인이 예상한 수치와 일치하였으며, 이로서 사공의 휘어짐이 실증되었다.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무거운 물체가 주위의 시공간의 곡률을 변화시킨다고 한다. 즉 아래로 움푹 파인 형태로 변화시키고, 먼 곳의 별빛이 휘어진 공간을 지나오기 때문에 휘어지는 것으로 관측된다고 한다. 그렇다면, 공간이 매우 깊이 파여져 있어서 빛이 그곳을 통과하기에 매우 어렵다고 한다면, 그 곳에 놓여있는 물체의 질량은 대단히 클 것이다. 빛조차도 통과하지 못할 정도로 공간이 깊이 파여 있는 공간을 만드는 천체를 블랙홀이라고 한다(엄밀하게 블랙홀은 무거운 천체를 가리키는 용어가 아니라 사건의 지평면의 안쪽 공간을 가리키는 말이다). 그리고 블랙홀도 관측을 통해 실재하고 있는 것이 증명되었다.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아인슈타인의 상대성이론은 ‘상대성’으로 인해 한 가지 큰 오해를 하고 있다. 아인슈타인이 상대성이론이 뉴턴의 절대 시공간에 대한 여러 비판론 중에서 가장 성공적인 이론인 것은 확실하다. 그러나 그의 ‘상대론’은 어디까지나 뉴턴의 절대 시공간에서 주장하는 시간과 공간 그리고 물체 간의 상호독립성을 비판하고 있다. 그리고 시간과 공간이 어느 관측자에게도 동일하게 측정될 수 있다는 기준(시간과 공간은 변화하지 않는다는 것을 전제하지 않고서는 나올 수 없는 주장이다)이 될 수 있다는 절대성을 비판하고 있다는 점이다.</a:t>
            </a:r>
            <a:endParaRPr sz="1200">
              <a:solidFill>
                <a:schemeClr val="dk1"/>
              </a:solidFill>
              <a:latin typeface="Malgun Gothic"/>
              <a:ea typeface="Malgun Gothic"/>
              <a:cs typeface="Malgun Gothic"/>
              <a:sym typeface="Malgun Gothic"/>
            </a:endParaRPr>
          </a:p>
          <a:p>
            <a:pPr indent="0" lvl="0" marL="0" marR="1028700" rtl="0" algn="just">
              <a:lnSpc>
                <a:spcPct val="160000"/>
              </a:lnSpc>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marR="1028700" rtl="0" algn="just">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특수상대성이론에서는 광속도불변의 원리와 물리법칙들은 좌표계의 변환에도 동일하게 표현된다는 점을 전제로 하고 있다. 그러므로 빛의 속도를 상수로 유지하기 위해 시간과 공간은 필연적으로 변할 수밖에 없다. 이것은 ‘대칭성’과 ‘동일성’을 의미하며, 대칭성과 동일성은 ‘절대성’의 특징이다. 그렇지만 상대성이론이 발표되기 이전까지 공간은 ‘무엇을 담을 수 있는 그릇’, 혹은 ‘장소들의 집합’같이 수용자와 같은 것이라고 여겨졌다. 그리고 그 수용자의 형태가 변화하리라는 것은 잘 논의되지 않았다. 하지만, 공간에 대한 그 모든 것은 상대성이론에 의해 변화할 수밖에 없었다.</a:t>
            </a:r>
            <a:endParaRPr sz="1200">
              <a:solidFill>
                <a:schemeClr val="dk1"/>
              </a:solidFill>
              <a:latin typeface="Malgun Gothic"/>
              <a:ea typeface="Malgun Gothic"/>
              <a:cs typeface="Malgun Gothic"/>
              <a:sym typeface="Malgun Gothic"/>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