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59" r:id="rId3"/>
    <p:sldId id="274" r:id="rId4"/>
    <p:sldId id="275" r:id="rId5"/>
    <p:sldId id="256" r:id="rId6"/>
    <p:sldId id="260" r:id="rId7"/>
    <p:sldId id="264" r:id="rId8"/>
    <p:sldId id="267" r:id="rId9"/>
    <p:sldId id="268" r:id="rId10"/>
    <p:sldId id="273" r:id="rId11"/>
    <p:sldId id="269" r:id="rId12"/>
    <p:sldId id="271" r:id="rId13"/>
    <p:sldId id="272" r:id="rId14"/>
    <p:sldId id="261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2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B2469-1E87-B74D-90E6-DC59DF8E85F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C2D8-CE91-FD47-86FA-B8C59597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DC2D8-CE91-FD47-86FA-B8C595974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DC2D8-CE91-FD47-86FA-B8C5959748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DB97-EB7B-9142-B1ED-BD45CB9D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7C0D-34E4-684F-8ADA-B7E77CB2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CD06-7CF8-F042-BF4F-F6139F5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BA54-DD0C-FF49-BB99-92591C08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58BA-7AEB-3940-BCA0-2671EF3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CF84-2084-ED40-B900-14231068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9DB7-036A-A643-B57C-3933A9DD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021-29A0-6846-8BA6-FDFE89A7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17D-EFFC-B34D-B4C9-9F86EC7A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4CBF-961F-854E-8419-9FFA607F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098C3-F6A5-A844-9EB6-EDFA39F6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B903-B1E8-614B-8593-1C5A6174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B53E-8802-7746-914B-325A7800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E170-BF65-744A-A18C-C6C385E4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CE83-9671-DC49-BC75-2C9B0E29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3B23-1187-9444-8F8B-D149E2D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1D9E-B817-824D-85E7-1AF5817C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A1B2-A342-5947-BE73-D163BEE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DAA2-1B06-174B-B4FB-0D738009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DE4E-D4A1-4A4D-AC27-CBE54CA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5094-7698-B246-B4BE-C287D6DB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37E6-BBD5-F343-998F-0E513218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DCA-B25E-AB43-924E-47B5058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E0B6-FC0E-F04F-A56C-3B2229D9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DE26-D3F7-C946-94BC-92B85F5A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8396-A613-2F4C-A187-42192AFE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7DDB-40B9-7D40-8C8F-3588EB1DC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07B2-4C9C-9B4B-B07D-B79DD582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762B-39A8-DC49-A597-7350E88C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499AB-3052-7742-8E3A-A60484EC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7FC9-2ECA-F44A-A780-CA9F2229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53A4-5A6C-5448-A304-69B8B16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A477-EBFD-2D46-B026-A8DABF87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B5D3-8A9C-414F-AC8A-CA5018E9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C25C5-81EF-BC4F-BF6F-2A590176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79C65-1C99-8B46-B39D-00972C284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8AA0-B8C5-9143-B8A2-3E51841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82A8E-85D1-2645-87C6-E402E69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5AAA-460E-0F47-AD9B-670225F3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54A-B1F6-2D40-9982-87DD4C8B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4F343-82F1-804A-92DC-A6AF7FEB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64DCB-25B6-E84C-B3A6-67A2EAE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2E0FD-2877-A545-BD06-9302D75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33582-DD1A-B84D-851A-CB794748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95BAD-AF15-F640-93C4-2C028036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F9AB4-43AD-E74B-AD4E-0C563B5A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ED31-5C1A-E441-9AF5-06DD903C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A5CB-7968-ED42-825B-B74CEF2F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B914-B060-B245-8170-A328CB8F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8CC0-2332-9046-9E0B-EB4D3086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39E96-751A-B84C-8B9F-12D557AD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CB733-0E86-C740-A7EF-E174FB72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48F4-1B40-AE43-B8CE-A846AD2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2D66-2C82-CB42-95EC-97A670CB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BA66-7C38-314B-8569-7BA220F1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A0F5F-AB4C-8F4D-82BA-99CC8A37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AE51-E091-9647-BEAE-49C5896B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4FB4-6C6A-9543-BDF1-0B035673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B4B75-4DFF-C84D-B2C0-962336F1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32E5-67D9-4449-AE37-E50BC46C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7C35-EA9A-274E-8A40-5BDAE89CA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53D-C16F-CE4D-9691-215B57B652A1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042-EE26-2B49-9C22-E2EE92BA0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F401-1EAE-644B-B07F-DB041E386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5486-2E00-EC4E-9F3A-E9DE5D00D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880EEC-932D-CD4A-BBFE-00280589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52" y="1082068"/>
            <a:ext cx="8064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6C756-8A1B-9342-B94B-ABF198D6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1"/>
            <a:ext cx="12192000" cy="322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7E7FE-5873-1C45-8C2B-AFB010D9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5571"/>
            <a:ext cx="12192000" cy="31024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4BE432-D364-CF43-9328-21412C7D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3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Exp1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6C7BA9-9DBE-0A40-81B2-DF5958B00C57}"/>
              </a:ext>
            </a:extLst>
          </p:cNvPr>
          <p:cNvSpPr txBox="1">
            <a:spLocks/>
          </p:cNvSpPr>
          <p:nvPr/>
        </p:nvSpPr>
        <p:spPr>
          <a:xfrm>
            <a:off x="0" y="3260259"/>
            <a:ext cx="10515600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C758EE-40AB-A04F-A133-32150251C4D7}"/>
              </a:ext>
            </a:extLst>
          </p:cNvPr>
          <p:cNvSpPr/>
          <p:nvPr/>
        </p:nvSpPr>
        <p:spPr>
          <a:xfrm>
            <a:off x="3419856" y="5129784"/>
            <a:ext cx="530352" cy="630936"/>
          </a:xfrm>
          <a:prstGeom prst="ellipse">
            <a:avLst/>
          </a:prstGeom>
          <a:solidFill>
            <a:srgbClr val="C0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E3369A-4004-8740-AC38-4A2F7FAEDC19}"/>
              </a:ext>
            </a:extLst>
          </p:cNvPr>
          <p:cNvSpPr/>
          <p:nvPr/>
        </p:nvSpPr>
        <p:spPr>
          <a:xfrm>
            <a:off x="4093464" y="5063122"/>
            <a:ext cx="530352" cy="630936"/>
          </a:xfrm>
          <a:prstGeom prst="ellipse">
            <a:avLst/>
          </a:prstGeom>
          <a:solidFill>
            <a:srgbClr val="C0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B91-82EE-9347-A071-18B832DC88A6}"/>
              </a:ext>
            </a:extLst>
          </p:cNvPr>
          <p:cNvSpPr/>
          <p:nvPr/>
        </p:nvSpPr>
        <p:spPr>
          <a:xfrm>
            <a:off x="6416040" y="4814316"/>
            <a:ext cx="530352" cy="630936"/>
          </a:xfrm>
          <a:prstGeom prst="ellipse">
            <a:avLst/>
          </a:prstGeom>
          <a:solidFill>
            <a:srgbClr val="C0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CE21E-07C8-FA4B-B7DC-AD596470A948}"/>
              </a:ext>
            </a:extLst>
          </p:cNvPr>
          <p:cNvSpPr/>
          <p:nvPr/>
        </p:nvSpPr>
        <p:spPr>
          <a:xfrm>
            <a:off x="7303010" y="4848047"/>
            <a:ext cx="530352" cy="630936"/>
          </a:xfrm>
          <a:prstGeom prst="ellipse">
            <a:avLst/>
          </a:prstGeom>
          <a:solidFill>
            <a:srgbClr val="C0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05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0B823-DE1E-D442-8EE6-881DA9CB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49"/>
            <a:ext cx="12192000" cy="5261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23A8C8-ECD5-1D41-B760-F4473541AD23}"/>
              </a:ext>
            </a:extLst>
          </p:cNvPr>
          <p:cNvSpPr/>
          <p:nvPr/>
        </p:nvSpPr>
        <p:spPr>
          <a:xfrm>
            <a:off x="201704" y="1227217"/>
            <a:ext cx="2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9DD0E-B1BC-1F4C-A092-25CDCD8EF745}"/>
              </a:ext>
            </a:extLst>
          </p:cNvPr>
          <p:cNvSpPr/>
          <p:nvPr/>
        </p:nvSpPr>
        <p:spPr>
          <a:xfrm>
            <a:off x="4693022" y="1227217"/>
            <a:ext cx="2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19BA5-D0BB-5747-B995-124CBC3ADB9C}"/>
              </a:ext>
            </a:extLst>
          </p:cNvPr>
          <p:cNvSpPr/>
          <p:nvPr/>
        </p:nvSpPr>
        <p:spPr>
          <a:xfrm>
            <a:off x="6938681" y="1227217"/>
            <a:ext cx="2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FF21D-01D7-E144-BAE8-14D333D54FDF}"/>
              </a:ext>
            </a:extLst>
          </p:cNvPr>
          <p:cNvSpPr/>
          <p:nvPr/>
        </p:nvSpPr>
        <p:spPr>
          <a:xfrm>
            <a:off x="9184340" y="1227217"/>
            <a:ext cx="2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AFCEA-F0B5-464F-A00B-9F913E21F0D6}"/>
              </a:ext>
            </a:extLst>
          </p:cNvPr>
          <p:cNvSpPr/>
          <p:nvPr/>
        </p:nvSpPr>
        <p:spPr>
          <a:xfrm>
            <a:off x="2447363" y="1227217"/>
            <a:ext cx="2649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F113DF-937D-7845-B038-750D19F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30953" cy="1364640"/>
          </a:xfrm>
        </p:spPr>
        <p:txBody>
          <a:bodyPr>
            <a:normAutofit/>
          </a:bodyPr>
          <a:lstStyle/>
          <a:p>
            <a:r>
              <a:rPr lang="en-US" dirty="0"/>
              <a:t>Exp1,  blue = </a:t>
            </a:r>
            <a:r>
              <a:rPr lang="en-US" dirty="0" err="1"/>
              <a:t>timecourse</a:t>
            </a:r>
            <a:r>
              <a:rPr lang="en-US" dirty="0"/>
              <a:t>; red = S; y = T; p= S+T</a:t>
            </a:r>
          </a:p>
        </p:txBody>
      </p:sp>
    </p:spTree>
    <p:extLst>
      <p:ext uri="{BB962C8B-B14F-4D97-AF65-F5344CB8AC3E}">
        <p14:creationId xmlns:p14="http://schemas.microsoft.com/office/powerpoint/2010/main" val="18570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an, standing, group, people&#10;&#10;Description automatically generated">
            <a:extLst>
              <a:ext uri="{FF2B5EF4-FFF2-40B4-BE49-F238E27FC236}">
                <a16:creationId xmlns:a16="http://schemas.microsoft.com/office/drawing/2014/main" id="{E1A923F7-5349-FD46-B410-2489E69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00" y="0"/>
            <a:ext cx="3879277" cy="2180115"/>
          </a:xfrm>
          <a:prstGeom prst="rect">
            <a:avLst/>
          </a:prstGeom>
        </p:spPr>
      </p:pic>
      <p:pic>
        <p:nvPicPr>
          <p:cNvPr id="13" name="Picture 12" descr="A picture containing man, standing, table, group&#10;&#10;Description automatically generated">
            <a:extLst>
              <a:ext uri="{FF2B5EF4-FFF2-40B4-BE49-F238E27FC236}">
                <a16:creationId xmlns:a16="http://schemas.microsoft.com/office/drawing/2014/main" id="{5C33C5F0-68F6-B243-AFC6-E4DE84405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00" y="2338943"/>
            <a:ext cx="3879277" cy="2180115"/>
          </a:xfrm>
          <a:prstGeom prst="rect">
            <a:avLst/>
          </a:prstGeom>
        </p:spPr>
      </p:pic>
      <p:pic>
        <p:nvPicPr>
          <p:cNvPr id="15" name="Picture 14" descr="A picture containing man, standing, group&#10;&#10;Description automatically generated">
            <a:extLst>
              <a:ext uri="{FF2B5EF4-FFF2-40B4-BE49-F238E27FC236}">
                <a16:creationId xmlns:a16="http://schemas.microsoft.com/office/drawing/2014/main" id="{1A24BB07-BD06-B842-87AA-AA06AEEF2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00" y="4677885"/>
            <a:ext cx="3879277" cy="2180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C6F82E-0A69-3542-ADC4-0C4442032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564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7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7CA7-A5C0-B04E-BC6F-733511F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3B3C-50BA-624A-8FF9-2269022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E22-5C8C-5B46-9ED6-208C7A93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14DD5F-2D0D-5749-B1EE-5DB7ED02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Integral of the product of the two functions, after one is reversed and shifted 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628354E-FD1E-0449-B4DA-D8089414D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09838"/>
              </p:ext>
            </p:extLst>
          </p:nvPr>
        </p:nvGraphicFramePr>
        <p:xfrm>
          <a:off x="1005179" y="2904343"/>
          <a:ext cx="6183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3213100" imgH="177800" progId="Equation.3">
                  <p:embed/>
                </p:oleObj>
              </mc:Choice>
              <mc:Fallback>
                <p:oleObj name="Equation" r:id="rId3" imgW="3213100" imgH="177800" progId="Equation.3">
                  <p:embed/>
                  <p:pic>
                    <p:nvPicPr>
                      <p:cNvPr id="317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179" y="2904343"/>
                        <a:ext cx="6183313" cy="342900"/>
                      </a:xfrm>
                      <a:prstGeom prst="rect">
                        <a:avLst/>
                      </a:prstGeom>
                      <a:solidFill>
                        <a:srgbClr val="D0F9F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0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8C57F-AE37-A141-90BB-4A0C5826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560"/>
            <a:ext cx="9414835" cy="5727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66C726-7A31-CE45-9729-99D9C27615CD}"/>
              </a:ext>
            </a:extLst>
          </p:cNvPr>
          <p:cNvSpPr/>
          <p:nvPr/>
        </p:nvSpPr>
        <p:spPr>
          <a:xfrm>
            <a:off x="-1073239" y="5332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                    </a:t>
            </a:r>
            <a:r>
              <a:rPr lang="en-US" dirty="0" err="1">
                <a:latin typeface="Helvetica" pitchFamily="2" charset="0"/>
              </a:rPr>
              <a:t>spreds</a:t>
            </a:r>
            <a:r>
              <a:rPr lang="en-US" dirty="0">
                <a:latin typeface="Helvetica" pitchFamily="2" charset="0"/>
              </a:rPr>
              <a:t> = cell2mat(</a:t>
            </a:r>
            <a:r>
              <a:rPr lang="en-US" dirty="0" err="1">
                <a:latin typeface="Helvetica" pitchFamily="2" charset="0"/>
              </a:rPr>
              <a:t>imodel.run_preds</a:t>
            </a:r>
            <a:r>
              <a:rPr lang="en-US" dirty="0">
                <a:latin typeface="Helvetica" pitchFamily="2" charset="0"/>
              </a:rPr>
              <a:t>(:, ss));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AF647-AA2E-384F-B9D1-8BCFF8F26305}"/>
              </a:ext>
            </a:extLst>
          </p:cNvPr>
          <p:cNvSpPr/>
          <p:nvPr/>
        </p:nvSpPr>
        <p:spPr>
          <a:xfrm>
            <a:off x="9414835" y="3429000"/>
            <a:ext cx="2639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Blue –sustained</a:t>
            </a:r>
          </a:p>
          <a:p>
            <a:r>
              <a:rPr lang="en-US" dirty="0"/>
              <a:t>Red - transient                    </a:t>
            </a:r>
          </a:p>
          <a:p>
            <a:r>
              <a:rPr lang="en-US" dirty="0" err="1"/>
              <a:t>normTs</a:t>
            </a:r>
            <a:r>
              <a:rPr lang="en-US" dirty="0"/>
              <a:t> = </a:t>
            </a:r>
            <a:r>
              <a:rPr lang="en-US" dirty="0" err="1"/>
              <a:t>maxS</a:t>
            </a:r>
            <a:r>
              <a:rPr lang="en-US" dirty="0"/>
              <a:t> / </a:t>
            </a:r>
            <a:r>
              <a:rPr lang="en-US" dirty="0" err="1"/>
              <a:t>maxT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2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1A1C4-DCB4-D841-98AE-2120E533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53" y="1285200"/>
            <a:ext cx="5291666" cy="4114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6E3AA7-640C-B045-A636-50E3E3568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" y="1285200"/>
            <a:ext cx="5291667" cy="4034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A3F879-48A0-974B-B32C-52596B31DDA7}"/>
              </a:ext>
            </a:extLst>
          </p:cNvPr>
          <p:cNvSpPr/>
          <p:nvPr/>
        </p:nvSpPr>
        <p:spPr>
          <a:xfrm>
            <a:off x="618564" y="5399468"/>
            <a:ext cx="3858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Transient</a:t>
            </a:r>
          </a:p>
          <a:p>
            <a:pPr>
              <a:spcAft>
                <a:spcPts val="600"/>
              </a:spcAft>
            </a:pPr>
            <a:r>
              <a:rPr lang="en-US" dirty="0"/>
              <a:t>Blue – before norm</a:t>
            </a:r>
          </a:p>
          <a:p>
            <a:pPr>
              <a:spcAft>
                <a:spcPts val="600"/>
              </a:spcAft>
            </a:pPr>
            <a:r>
              <a:rPr lang="en-US" dirty="0"/>
              <a:t>Red – after norm                   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5BE0E-1A1A-934A-AC70-FD3582AE9FC4}"/>
              </a:ext>
            </a:extLst>
          </p:cNvPr>
          <p:cNvSpPr/>
          <p:nvPr/>
        </p:nvSpPr>
        <p:spPr>
          <a:xfrm>
            <a:off x="6748053" y="5399468"/>
            <a:ext cx="385899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After Normalization</a:t>
            </a:r>
          </a:p>
          <a:p>
            <a:pPr>
              <a:spcAft>
                <a:spcPts val="600"/>
              </a:spcAft>
            </a:pPr>
            <a:r>
              <a:rPr lang="en-US" dirty="0"/>
              <a:t>Blue – sustained</a:t>
            </a:r>
          </a:p>
          <a:p>
            <a:pPr>
              <a:spcAft>
                <a:spcPts val="600"/>
              </a:spcAft>
            </a:pPr>
            <a:r>
              <a:rPr lang="en-US" dirty="0"/>
              <a:t>Red – transient before norm </a:t>
            </a:r>
          </a:p>
          <a:p>
            <a:pPr>
              <a:spcAft>
                <a:spcPts val="600"/>
              </a:spcAft>
            </a:pPr>
            <a:r>
              <a:rPr lang="en-US" dirty="0"/>
              <a:t>Yellow - transient after norm           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61774-AFD8-7342-B198-6B2D01EA2EDB}"/>
              </a:ext>
            </a:extLst>
          </p:cNvPr>
          <p:cNvSpPr/>
          <p:nvPr/>
        </p:nvSpPr>
        <p:spPr>
          <a:xfrm>
            <a:off x="-1" y="6476686"/>
            <a:ext cx="531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model.normT</a:t>
            </a:r>
            <a:r>
              <a:rPr lang="en-US" dirty="0">
                <a:latin typeface="Helvetica" pitchFamily="2" charset="0"/>
              </a:rPr>
              <a:t> ~ factor of 19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8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A11EF-B834-2344-803B-D47CD05E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44" y="589703"/>
            <a:ext cx="6640149" cy="536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7348F-4A78-0C4B-9A44-3B6D41AB3F3D}"/>
              </a:ext>
            </a:extLst>
          </p:cNvPr>
          <p:cNvSpPr txBox="1"/>
          <p:nvPr/>
        </p:nvSpPr>
        <p:spPr>
          <a:xfrm>
            <a:off x="6281854" y="1438508"/>
            <a:ext cx="5910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HRF</a:t>
            </a:r>
          </a:p>
          <a:p>
            <a:r>
              <a:rPr lang="en-US" dirty="0"/>
              <a:t>IRFs</a:t>
            </a:r>
          </a:p>
          <a:p>
            <a:r>
              <a:rPr lang="en-US" dirty="0" err="1"/>
              <a:t>IRFt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8637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7E688-ABC9-DA44-AEEF-A01ACC1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40" y="1201491"/>
            <a:ext cx="5622920" cy="56565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C9C1589-30B8-B543-A3DB-D0A93377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Stimulus Design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F6D854-75E2-3345-A994-F6B6E9AF3F53}"/>
              </a:ext>
            </a:extLst>
          </p:cNvPr>
          <p:cNvSpPr txBox="1">
            <a:spLocks/>
          </p:cNvSpPr>
          <p:nvPr/>
        </p:nvSpPr>
        <p:spPr>
          <a:xfrm>
            <a:off x="1707777" y="2014630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F19892-0169-7747-8DC5-FA4B869AC37D}"/>
              </a:ext>
            </a:extLst>
          </p:cNvPr>
          <p:cNvSpPr txBox="1">
            <a:spLocks/>
          </p:cNvSpPr>
          <p:nvPr/>
        </p:nvSpPr>
        <p:spPr>
          <a:xfrm>
            <a:off x="1707777" y="3856877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388F4E-B971-5742-A0FE-101F7FD4E6CD}"/>
              </a:ext>
            </a:extLst>
          </p:cNvPr>
          <p:cNvSpPr txBox="1">
            <a:spLocks/>
          </p:cNvSpPr>
          <p:nvPr/>
        </p:nvSpPr>
        <p:spPr>
          <a:xfrm>
            <a:off x="1707777" y="5699124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D22D51-E314-B844-B988-A96BACF06A9E}"/>
              </a:ext>
            </a:extLst>
          </p:cNvPr>
          <p:cNvSpPr txBox="1">
            <a:spLocks/>
          </p:cNvSpPr>
          <p:nvPr/>
        </p:nvSpPr>
        <p:spPr>
          <a:xfrm>
            <a:off x="3590363" y="600966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C500DB-E4B3-814C-A070-171BA584F2A8}"/>
              </a:ext>
            </a:extLst>
          </p:cNvPr>
          <p:cNvSpPr txBox="1">
            <a:spLocks/>
          </p:cNvSpPr>
          <p:nvPr/>
        </p:nvSpPr>
        <p:spPr>
          <a:xfrm>
            <a:off x="5369857" y="600966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40F9B7-5A5C-7343-A923-BB56E7643943}"/>
              </a:ext>
            </a:extLst>
          </p:cNvPr>
          <p:cNvSpPr txBox="1">
            <a:spLocks/>
          </p:cNvSpPr>
          <p:nvPr/>
        </p:nvSpPr>
        <p:spPr>
          <a:xfrm>
            <a:off x="7149351" y="600966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5C4E0-493F-0B49-8339-66E75939B02A}"/>
              </a:ext>
            </a:extLst>
          </p:cNvPr>
          <p:cNvSpPr/>
          <p:nvPr/>
        </p:nvSpPr>
        <p:spPr>
          <a:xfrm>
            <a:off x="10122203" y="633804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code_stim</a:t>
            </a:r>
            <a:r>
              <a:rPr lang="en-US" dirty="0">
                <a:latin typeface="Helvetica" pitchFamily="2" charset="0"/>
              </a:rPr>
              <a:t>(model)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B1797-A175-1D42-8005-5B18F81D7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532"/>
          <a:stretch/>
        </p:blipFill>
        <p:spPr>
          <a:xfrm>
            <a:off x="9699244" y="978273"/>
            <a:ext cx="15699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3DB927-774D-3A44-89DA-42AF4EC6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A4B09-D2EA-774A-96BE-309C5033EE81}"/>
              </a:ext>
            </a:extLst>
          </p:cNvPr>
          <p:cNvSpPr/>
          <p:nvPr/>
        </p:nvSpPr>
        <p:spPr>
          <a:xfrm>
            <a:off x="0" y="638922"/>
            <a:ext cx="560406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function model = </a:t>
            </a:r>
            <a:r>
              <a:rPr lang="en-US" sz="1200" dirty="0" err="1">
                <a:latin typeface="Helvetica" pitchFamily="2" charset="0"/>
              </a:rPr>
              <a:t>norm_model</a:t>
            </a:r>
            <a:r>
              <a:rPr lang="en-US" sz="1200" dirty="0">
                <a:latin typeface="Helvetica" pitchFamily="2" charset="0"/>
              </a:rPr>
              <a:t>(model, </a:t>
            </a:r>
            <a:r>
              <a:rPr lang="en-US" sz="1200" dirty="0" err="1">
                <a:latin typeface="Helvetica" pitchFamily="2" charset="0"/>
              </a:rPr>
              <a:t>custom_norm</a:t>
            </a:r>
            <a:r>
              <a:rPr lang="en-US" sz="1200" dirty="0">
                <a:latin typeface="Helvetica" pitchFamily="2" charset="0"/>
              </a:rPr>
              <a:t>)</a:t>
            </a:r>
          </a:p>
          <a:p>
            <a:r>
              <a:rPr lang="en-US" sz="1200" dirty="0">
                <a:latin typeface="Helvetica" pitchFamily="2" charset="0"/>
              </a:rPr>
              <a:t>  </a:t>
            </a:r>
          </a:p>
          <a:p>
            <a:r>
              <a:rPr lang="en-US" sz="1200" dirty="0" err="1">
                <a:latin typeface="Helvetica" pitchFamily="2" charset="0"/>
              </a:rPr>
              <a:t>imodel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tchModel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model.type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model.experiments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model.sessions</a:t>
            </a:r>
            <a:r>
              <a:rPr lang="en-US" sz="1200" dirty="0">
                <a:latin typeface="Helvetica" pitchFamily="2" charset="0"/>
              </a:rPr>
              <a:t>);</a:t>
            </a:r>
          </a:p>
          <a:p>
            <a:r>
              <a:rPr lang="en-US" sz="1200" dirty="0">
                <a:latin typeface="Helvetica" pitchFamily="2" charset="0"/>
              </a:rPr>
              <a:t>               </a:t>
            </a:r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Helvetica" pitchFamily="2" charset="0"/>
              </a:rPr>
              <a:t>imodel.normT</a:t>
            </a:r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 = 1; </a:t>
            </a:r>
            <a:r>
              <a:rPr lang="en-US" sz="1200" dirty="0" err="1">
                <a:highlight>
                  <a:srgbClr val="FFFF00"/>
                </a:highlight>
                <a:latin typeface="Helvetica" pitchFamily="2" charset="0"/>
              </a:rPr>
              <a:t>imodel.normP</a:t>
            </a:r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 = 1</a:t>
            </a:r>
            <a:r>
              <a:rPr lang="en-US" sz="1200" dirty="0">
                <a:latin typeface="Helvetica" pitchFamily="2" charset="0"/>
              </a:rPr>
              <a:t>; </a:t>
            </a:r>
            <a:r>
              <a:rPr lang="en-US" sz="1200" dirty="0" err="1">
                <a:latin typeface="Helvetica" pitchFamily="2" charset="0"/>
              </a:rPr>
              <a:t>nch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imodel.num_channels</a:t>
            </a:r>
            <a:r>
              <a:rPr lang="en-US" sz="1200" dirty="0">
                <a:latin typeface="Helvetica" pitchFamily="2" charset="0"/>
              </a:rPr>
              <a:t>;</a:t>
            </a:r>
          </a:p>
          <a:p>
            <a:r>
              <a:rPr lang="en-US" sz="1200" dirty="0">
                <a:latin typeface="Helvetica" pitchFamily="2" charset="0"/>
              </a:rPr>
              <a:t>                </a:t>
            </a:r>
            <a:r>
              <a:rPr lang="en-US" sz="1200" dirty="0" err="1">
                <a:latin typeface="Helvetica" pitchFamily="2" charset="0"/>
              </a:rPr>
              <a:t>imodel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code_stim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imodel</a:t>
            </a:r>
            <a:r>
              <a:rPr lang="en-US" sz="1200" dirty="0">
                <a:latin typeface="Helvetica" pitchFamily="2" charset="0"/>
              </a:rPr>
              <a:t>); </a:t>
            </a:r>
            <a:r>
              <a:rPr lang="en-US" sz="1200" dirty="0" err="1">
                <a:latin typeface="Helvetica" pitchFamily="2" charset="0"/>
              </a:rPr>
              <a:t>imodel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pred_runs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imodel</a:t>
            </a:r>
            <a:r>
              <a:rPr lang="en-US" sz="1200" dirty="0">
                <a:latin typeface="Helvetica" pitchFamily="2" charset="0"/>
              </a:rPr>
              <a:t>); </a:t>
            </a:r>
          </a:p>
          <a:p>
            <a:r>
              <a:rPr lang="en-US" sz="1200" dirty="0">
                <a:latin typeface="Helvetica" pitchFamily="2" charset="0"/>
              </a:rPr>
              <a:t>                [</a:t>
            </a:r>
            <a:r>
              <a:rPr lang="en-US" sz="1200" dirty="0" err="1">
                <a:latin typeface="Helvetica" pitchFamily="2" charset="0"/>
              </a:rPr>
              <a:t>normTs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normPs</a:t>
            </a:r>
            <a:r>
              <a:rPr lang="en-US" sz="1200" dirty="0">
                <a:latin typeface="Helvetica" pitchFamily="2" charset="0"/>
              </a:rPr>
              <a:t>] = deal(zeros(1, length(</a:t>
            </a:r>
            <a:r>
              <a:rPr lang="en-US" sz="1200" dirty="0" err="1">
                <a:latin typeface="Helvetica" pitchFamily="2" charset="0"/>
              </a:rPr>
              <a:t>imodel.sessions</a:t>
            </a:r>
            <a:r>
              <a:rPr lang="en-US" sz="1200" dirty="0">
                <a:latin typeface="Helvetica" pitchFamily="2" charset="0"/>
              </a:rPr>
              <a:t>)));</a:t>
            </a:r>
          </a:p>
          <a:p>
            <a:r>
              <a:rPr lang="en-US" sz="1200" dirty="0">
                <a:latin typeface="Helvetica" pitchFamily="2" charset="0"/>
              </a:rPr>
              <a:t>                </a:t>
            </a:r>
            <a:r>
              <a:rPr lang="en-US" sz="1200" dirty="0" err="1">
                <a:latin typeface="Helvetica" pitchFamily="2" charset="0"/>
              </a:rPr>
              <a:t>ncats</a:t>
            </a:r>
            <a:r>
              <a:rPr lang="en-US" sz="1200" dirty="0">
                <a:latin typeface="Helvetica" pitchFamily="2" charset="0"/>
              </a:rPr>
              <a:t> = length(unique([</a:t>
            </a:r>
            <a:r>
              <a:rPr lang="en-US" sz="1200" dirty="0" err="1">
                <a:latin typeface="Helvetica" pitchFamily="2" charset="0"/>
              </a:rPr>
              <a:t>imodel.cats</a:t>
            </a:r>
            <a:r>
              <a:rPr lang="en-US" sz="1200" dirty="0">
                <a:latin typeface="Helvetica" pitchFamily="2" charset="0"/>
              </a:rPr>
              <a:t>{:}]));</a:t>
            </a:r>
          </a:p>
          <a:p>
            <a:r>
              <a:rPr lang="en-US" sz="1200" dirty="0">
                <a:latin typeface="Helvetica" pitchFamily="2" charset="0"/>
              </a:rPr>
              <a:t>               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for</a:t>
            </a:r>
            <a:r>
              <a:rPr lang="en-US" sz="1200" dirty="0">
                <a:latin typeface="Helvetica" pitchFamily="2" charset="0"/>
              </a:rPr>
              <a:t> ss = 1:length(</a:t>
            </a:r>
            <a:r>
              <a:rPr lang="en-US" sz="1200" dirty="0" err="1">
                <a:latin typeface="Helvetica" pitchFamily="2" charset="0"/>
              </a:rPr>
              <a:t>imodel.sessions</a:t>
            </a:r>
            <a:r>
              <a:rPr lang="en-US" sz="1200" dirty="0">
                <a:latin typeface="Helvetica" pitchFamily="2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                    </a:t>
            </a:r>
            <a:r>
              <a:rPr lang="en-US" sz="1200" dirty="0">
                <a:solidFill>
                  <a:srgbClr val="228B22"/>
                </a:solidFill>
                <a:latin typeface="Helvetica" pitchFamily="2" charset="0"/>
              </a:rPr>
              <a:t>% get predictors for all runs in this session</a:t>
            </a:r>
          </a:p>
          <a:p>
            <a:r>
              <a:rPr lang="en-US" sz="1200" dirty="0">
                <a:latin typeface="Helvetica" pitchFamily="2" charset="0"/>
              </a:rPr>
              <a:t>                    </a:t>
            </a:r>
            <a:r>
              <a:rPr lang="en-US" sz="1200" dirty="0" err="1">
                <a:latin typeface="Helvetica" pitchFamily="2" charset="0"/>
              </a:rPr>
              <a:t>spreds</a:t>
            </a:r>
            <a:r>
              <a:rPr lang="en-US" sz="1200" dirty="0">
                <a:latin typeface="Helvetica" pitchFamily="2" charset="0"/>
              </a:rPr>
              <a:t> = cell2mat(</a:t>
            </a:r>
            <a:r>
              <a:rPr lang="en-US" sz="1200" dirty="0" err="1">
                <a:latin typeface="Helvetica" pitchFamily="2" charset="0"/>
              </a:rPr>
              <a:t>imodel.run_preds</a:t>
            </a:r>
            <a:r>
              <a:rPr lang="en-US" sz="1200" dirty="0">
                <a:latin typeface="Helvetica" pitchFamily="2" charset="0"/>
              </a:rPr>
              <a:t>(:, ss));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                    </a:t>
            </a:r>
            <a:r>
              <a:rPr lang="en-US" sz="1200" dirty="0">
                <a:solidFill>
                  <a:srgbClr val="228B22"/>
                </a:solidFill>
                <a:latin typeface="Helvetica" pitchFamily="2" charset="0"/>
              </a:rPr>
              <a:t>% find max of each set of channels</a:t>
            </a:r>
          </a:p>
          <a:p>
            <a:r>
              <a:rPr lang="en-US" sz="1200" dirty="0">
                <a:latin typeface="Helvetica" pitchFamily="2" charset="0"/>
              </a:rPr>
              <a:t>                    </a:t>
            </a:r>
            <a:r>
              <a:rPr lang="en-US" sz="1200" dirty="0" err="1">
                <a:latin typeface="Helvetica" pitchFamily="2" charset="0"/>
              </a:rPr>
              <a:t>maxS</a:t>
            </a:r>
            <a:r>
              <a:rPr lang="en-US" sz="1200" dirty="0">
                <a:latin typeface="Helvetica" pitchFamily="2" charset="0"/>
              </a:rPr>
              <a:t> = max(max(</a:t>
            </a:r>
            <a:r>
              <a:rPr lang="en-US" sz="1200" dirty="0" err="1">
                <a:latin typeface="Helvetica" pitchFamily="2" charset="0"/>
              </a:rPr>
              <a:t>spreds</a:t>
            </a:r>
            <a:r>
              <a:rPr lang="en-US" sz="1200" dirty="0">
                <a:latin typeface="Helvetica" pitchFamily="2" charset="0"/>
              </a:rPr>
              <a:t>(:, 0 * </a:t>
            </a:r>
            <a:r>
              <a:rPr lang="en-US" sz="1200" dirty="0" err="1">
                <a:latin typeface="Helvetica" pitchFamily="2" charset="0"/>
              </a:rPr>
              <a:t>ncats</a:t>
            </a:r>
            <a:r>
              <a:rPr lang="en-US" sz="1200" dirty="0">
                <a:latin typeface="Helvetica" pitchFamily="2" charset="0"/>
              </a:rPr>
              <a:t> + 1:1 * </a:t>
            </a:r>
            <a:r>
              <a:rPr lang="en-US" sz="1200" dirty="0" err="1">
                <a:latin typeface="Helvetica" pitchFamily="2" charset="0"/>
              </a:rPr>
              <a:t>ncats</a:t>
            </a:r>
            <a:r>
              <a:rPr lang="en-US" sz="1200" dirty="0">
                <a:latin typeface="Helvetica" pitchFamily="2" charset="0"/>
              </a:rPr>
              <a:t>)));</a:t>
            </a:r>
          </a:p>
          <a:p>
            <a:r>
              <a:rPr lang="en-US" sz="1200" dirty="0">
                <a:latin typeface="Helvetica" pitchFamily="2" charset="0"/>
              </a:rPr>
              <a:t>                    </a:t>
            </a:r>
            <a:r>
              <a:rPr lang="en-US" sz="1200" dirty="0" err="1">
                <a:latin typeface="Helvetica" pitchFamily="2" charset="0"/>
              </a:rPr>
              <a:t>maxT</a:t>
            </a:r>
            <a:r>
              <a:rPr lang="en-US" sz="1200" dirty="0">
                <a:latin typeface="Helvetica" pitchFamily="2" charset="0"/>
              </a:rPr>
              <a:t> = max(max(</a:t>
            </a:r>
            <a:r>
              <a:rPr lang="en-US" sz="1200" dirty="0" err="1">
                <a:latin typeface="Helvetica" pitchFamily="2" charset="0"/>
              </a:rPr>
              <a:t>spreds</a:t>
            </a:r>
            <a:r>
              <a:rPr lang="en-US" sz="1200" dirty="0">
                <a:latin typeface="Helvetica" pitchFamily="2" charset="0"/>
              </a:rPr>
              <a:t>(:, 1 * </a:t>
            </a:r>
            <a:r>
              <a:rPr lang="en-US" sz="1200" dirty="0" err="1">
                <a:latin typeface="Helvetica" pitchFamily="2" charset="0"/>
              </a:rPr>
              <a:t>ncats</a:t>
            </a:r>
            <a:r>
              <a:rPr lang="en-US" sz="1200" dirty="0">
                <a:latin typeface="Helvetica" pitchFamily="2" charset="0"/>
              </a:rPr>
              <a:t> + 1:2 * </a:t>
            </a:r>
            <a:r>
              <a:rPr lang="en-US" sz="1200" dirty="0" err="1">
                <a:latin typeface="Helvetica" pitchFamily="2" charset="0"/>
              </a:rPr>
              <a:t>ncats</a:t>
            </a:r>
            <a:r>
              <a:rPr lang="en-US" sz="1200" dirty="0">
                <a:latin typeface="Helvetica" pitchFamily="2" charset="0"/>
              </a:rPr>
              <a:t>)));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                    </a:t>
            </a:r>
            <a:r>
              <a:rPr lang="en-US" sz="1200" dirty="0">
                <a:solidFill>
                  <a:srgbClr val="228B22"/>
                </a:solidFill>
                <a:latin typeface="Helvetica" pitchFamily="2" charset="0"/>
              </a:rPr>
              <a:t>% compute scalars to normalize max heights to sustained</a:t>
            </a:r>
          </a:p>
          <a:p>
            <a:r>
              <a:rPr lang="en-US" sz="1200" dirty="0">
                <a:latin typeface="Helvetica" pitchFamily="2" charset="0"/>
              </a:rPr>
              <a:t>                    </a:t>
            </a:r>
            <a:r>
              <a:rPr lang="en-US" sz="1200" dirty="0" err="1">
                <a:latin typeface="Helvetica" pitchFamily="2" charset="0"/>
              </a:rPr>
              <a:t>normTs</a:t>
            </a:r>
            <a:r>
              <a:rPr lang="en-US" sz="1200" dirty="0">
                <a:latin typeface="Helvetica" pitchFamily="2" charset="0"/>
              </a:rPr>
              <a:t>(ss) = </a:t>
            </a:r>
            <a:r>
              <a:rPr lang="en-US" sz="1200" dirty="0" err="1">
                <a:latin typeface="Helvetica" pitchFamily="2" charset="0"/>
              </a:rPr>
              <a:t>maxS</a:t>
            </a:r>
            <a:r>
              <a:rPr lang="en-US" sz="1200" dirty="0">
                <a:latin typeface="Helvetica" pitchFamily="2" charset="0"/>
              </a:rPr>
              <a:t> / </a:t>
            </a:r>
            <a:r>
              <a:rPr lang="en-US" sz="1200" dirty="0" err="1">
                <a:latin typeface="Helvetica" pitchFamily="2" charset="0"/>
              </a:rPr>
              <a:t>maxT</a:t>
            </a:r>
            <a:r>
              <a:rPr lang="en-US" sz="1200" dirty="0">
                <a:latin typeface="Helvetica" pitchFamily="2" charset="0"/>
              </a:rPr>
              <a:t>;</a:t>
            </a:r>
          </a:p>
          <a:p>
            <a:r>
              <a:rPr lang="en-US" sz="1200" dirty="0">
                <a:latin typeface="Helvetica" pitchFamily="2" charset="0"/>
              </a:rPr>
              <a:t>               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end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                </a:t>
            </a:r>
            <a:r>
              <a:rPr lang="en-US" sz="1200" dirty="0">
                <a:solidFill>
                  <a:srgbClr val="228B22"/>
                </a:solidFill>
                <a:latin typeface="Helvetica" pitchFamily="2" charset="0"/>
              </a:rPr>
              <a:t>% set normalization constant to average across sessions</a:t>
            </a:r>
          </a:p>
          <a:p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                </a:t>
            </a:r>
            <a:r>
              <a:rPr lang="en-US" sz="1200" dirty="0" err="1">
                <a:highlight>
                  <a:srgbClr val="FFFF00"/>
                </a:highlight>
                <a:latin typeface="Helvetica" pitchFamily="2" charset="0"/>
              </a:rPr>
              <a:t>model.normT</a:t>
            </a:r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 = mean(</a:t>
            </a:r>
            <a:r>
              <a:rPr lang="en-US" sz="1200" dirty="0" err="1">
                <a:highlight>
                  <a:srgbClr val="FFFF00"/>
                </a:highlight>
                <a:latin typeface="Helvetica" pitchFamily="2" charset="0"/>
              </a:rPr>
              <a:t>normTs</a:t>
            </a:r>
            <a:r>
              <a:rPr lang="en-US" sz="1200" dirty="0">
                <a:highlight>
                  <a:srgbClr val="FFFF00"/>
                </a:highlight>
                <a:latin typeface="Helvetica" pitchFamily="2" charset="0"/>
              </a:rPr>
              <a:t>);</a:t>
            </a:r>
            <a:endParaRPr lang="en-US" sz="1200" dirty="0">
              <a:effectLst/>
              <a:highlight>
                <a:srgbClr val="FFFF00"/>
              </a:highlight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EDE8E-2837-B440-8F29-99357816C598}"/>
              </a:ext>
            </a:extLst>
          </p:cNvPr>
          <p:cNvSpPr/>
          <p:nvPr/>
        </p:nvSpPr>
        <p:spPr>
          <a:xfrm>
            <a:off x="0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function model = pred_runs_2ch_lin_quad(model)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 err="1">
                <a:latin typeface="Helvetica" pitchFamily="2" charset="0"/>
              </a:rPr>
              <a:t>predS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cellfun</a:t>
            </a:r>
            <a:r>
              <a:rPr lang="en-US" sz="1200" dirty="0">
                <a:latin typeface="Helvetica" pitchFamily="2" charset="0"/>
              </a:rPr>
              <a:t>(@(X, Y) </a:t>
            </a:r>
            <a:r>
              <a:rPr lang="en-US" sz="1200" dirty="0" err="1">
                <a:latin typeface="Helvetica" pitchFamily="2" charset="0"/>
              </a:rPr>
              <a:t>convolve_vecs</a:t>
            </a:r>
            <a:r>
              <a:rPr lang="en-US" sz="1200" dirty="0">
                <a:latin typeface="Helvetica" pitchFamily="2" charset="0"/>
              </a:rPr>
              <a:t>(X, Y, fs, fs),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...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    stim, </a:t>
            </a:r>
            <a:r>
              <a:rPr lang="en-US" sz="1200" dirty="0" err="1">
                <a:latin typeface="Helvetica" pitchFamily="2" charset="0"/>
              </a:rPr>
              <a:t>irfs.nrfS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Helvetica" pitchFamily="2" charset="0"/>
              </a:rPr>
              <a:t>uni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>
                <a:latin typeface="Helvetica" pitchFamily="2" charset="0"/>
              </a:rPr>
              <a:t>, false); </a:t>
            </a:r>
            <a:r>
              <a:rPr lang="en-US" sz="1200" dirty="0" err="1">
                <a:latin typeface="Helvetica" pitchFamily="2" charset="0"/>
              </a:rPr>
              <a:t>predS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empty_cells</a:t>
            </a:r>
            <a:r>
              <a:rPr lang="en-US" sz="1200" dirty="0">
                <a:latin typeface="Helvetica" pitchFamily="2" charset="0"/>
              </a:rPr>
              <a:t>) = {[]};</a:t>
            </a:r>
          </a:p>
          <a:p>
            <a:r>
              <a:rPr lang="en-US" sz="1200" dirty="0" err="1">
                <a:latin typeface="Helvetica" pitchFamily="2" charset="0"/>
              </a:rPr>
              <a:t>predTq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cellfun</a:t>
            </a:r>
            <a:r>
              <a:rPr lang="en-US" sz="1200" dirty="0">
                <a:latin typeface="Helvetica" pitchFamily="2" charset="0"/>
              </a:rPr>
              <a:t>(@(X, Y) </a:t>
            </a:r>
            <a:r>
              <a:rPr lang="en-US" sz="1200" dirty="0" err="1">
                <a:latin typeface="Helvetica" pitchFamily="2" charset="0"/>
              </a:rPr>
              <a:t>convolve_vecs</a:t>
            </a:r>
            <a:r>
              <a:rPr lang="en-US" sz="1200" dirty="0">
                <a:latin typeface="Helvetica" pitchFamily="2" charset="0"/>
              </a:rPr>
              <a:t>(X, Y, fs, fs) .^ 2,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...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    stim, </a:t>
            </a:r>
            <a:r>
              <a:rPr lang="en-US" sz="1200" dirty="0" err="1">
                <a:latin typeface="Helvetica" pitchFamily="2" charset="0"/>
              </a:rPr>
              <a:t>irfs.nrfT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Helvetica" pitchFamily="2" charset="0"/>
              </a:rPr>
              <a:t>uni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>
                <a:latin typeface="Helvetica" pitchFamily="2" charset="0"/>
              </a:rPr>
              <a:t>, false); </a:t>
            </a:r>
            <a:r>
              <a:rPr lang="en-US" sz="1200" dirty="0" err="1">
                <a:latin typeface="Helvetica" pitchFamily="2" charset="0"/>
              </a:rPr>
              <a:t>predTq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empty_cells</a:t>
            </a:r>
            <a:r>
              <a:rPr lang="en-US" sz="1200" dirty="0">
                <a:latin typeface="Helvetica" pitchFamily="2" charset="0"/>
              </a:rPr>
              <a:t>) = {[]};</a:t>
            </a:r>
          </a:p>
          <a:p>
            <a:r>
              <a:rPr lang="en-US" sz="1200" dirty="0" err="1">
                <a:latin typeface="Helvetica" pitchFamily="2" charset="0"/>
              </a:rPr>
              <a:t>fmriS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cellfun</a:t>
            </a:r>
            <a:r>
              <a:rPr lang="en-US" sz="1200" dirty="0">
                <a:latin typeface="Helvetica" pitchFamily="2" charset="0"/>
              </a:rPr>
              <a:t>(@(X, Y) </a:t>
            </a:r>
            <a:r>
              <a:rPr lang="en-US" sz="1200" dirty="0" err="1">
                <a:latin typeface="Helvetica" pitchFamily="2" charset="0"/>
              </a:rPr>
              <a:t>convolve_vecs</a:t>
            </a:r>
            <a:r>
              <a:rPr lang="en-US" sz="1200" dirty="0">
                <a:latin typeface="Helvetica" pitchFamily="2" charset="0"/>
              </a:rPr>
              <a:t>(X, Y, fs, 1 / tr),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...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    </a:t>
            </a:r>
            <a:r>
              <a:rPr lang="en-US" sz="1200" dirty="0" err="1">
                <a:latin typeface="Helvetica" pitchFamily="2" charset="0"/>
              </a:rPr>
              <a:t>predS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irfs.hrf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Helvetica" pitchFamily="2" charset="0"/>
              </a:rPr>
              <a:t>uni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>
                <a:latin typeface="Helvetica" pitchFamily="2" charset="0"/>
              </a:rPr>
              <a:t>, false); </a:t>
            </a:r>
            <a:r>
              <a:rPr lang="en-US" sz="1200" dirty="0" err="1">
                <a:latin typeface="Helvetica" pitchFamily="2" charset="0"/>
              </a:rPr>
              <a:t>fmriS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empty_cells</a:t>
            </a:r>
            <a:r>
              <a:rPr lang="en-US" sz="1200" dirty="0">
                <a:latin typeface="Helvetica" pitchFamily="2" charset="0"/>
              </a:rPr>
              <a:t>) = {[]};</a:t>
            </a:r>
          </a:p>
          <a:p>
            <a:r>
              <a:rPr lang="en-US" sz="1200" dirty="0" err="1">
                <a:latin typeface="Helvetica" pitchFamily="2" charset="0"/>
              </a:rPr>
              <a:t>fmriT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cellfun</a:t>
            </a:r>
            <a:r>
              <a:rPr lang="en-US" sz="1200" dirty="0">
                <a:latin typeface="Helvetica" pitchFamily="2" charset="0"/>
              </a:rPr>
              <a:t>(@(X, Y) </a:t>
            </a:r>
            <a:r>
              <a:rPr lang="en-US" sz="1200" dirty="0" err="1">
                <a:latin typeface="Helvetica" pitchFamily="2" charset="0"/>
              </a:rPr>
              <a:t>convolve_vecs</a:t>
            </a:r>
            <a:r>
              <a:rPr lang="en-US" sz="1200" dirty="0">
                <a:latin typeface="Helvetica" pitchFamily="2" charset="0"/>
              </a:rPr>
              <a:t>(X, Y, fs, 1 / tr), </a:t>
            </a:r>
            <a:r>
              <a:rPr lang="en-US" sz="1200" dirty="0">
                <a:solidFill>
                  <a:srgbClr val="0000FF"/>
                </a:solidFill>
                <a:latin typeface="Helvetica" pitchFamily="2" charset="0"/>
              </a:rPr>
              <a:t>...</a:t>
            </a:r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    </a:t>
            </a:r>
            <a:r>
              <a:rPr lang="en-US" sz="1200" dirty="0" err="1">
                <a:latin typeface="Helvetica" pitchFamily="2" charset="0"/>
              </a:rPr>
              <a:t>predTq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irfs.hrf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Helvetica" pitchFamily="2" charset="0"/>
              </a:rPr>
              <a:t>uni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>
                <a:latin typeface="Helvetica" pitchFamily="2" charset="0"/>
              </a:rPr>
              <a:t>, false); </a:t>
            </a:r>
            <a:r>
              <a:rPr lang="en-US" sz="1200" dirty="0" err="1">
                <a:latin typeface="Helvetica" pitchFamily="2" charset="0"/>
              </a:rPr>
              <a:t>fmriT</a:t>
            </a:r>
            <a:r>
              <a:rPr lang="en-US" sz="1200" dirty="0">
                <a:latin typeface="Helvetica" pitchFamily="2" charset="0"/>
              </a:rPr>
              <a:t>(</a:t>
            </a:r>
            <a:r>
              <a:rPr lang="en-US" sz="1200" dirty="0" err="1">
                <a:latin typeface="Helvetica" pitchFamily="2" charset="0"/>
              </a:rPr>
              <a:t>empty_cells</a:t>
            </a:r>
            <a:r>
              <a:rPr lang="en-US" sz="1200" dirty="0">
                <a:latin typeface="Helvetica" pitchFamily="2" charset="0"/>
              </a:rPr>
              <a:t>) = {[]};</a:t>
            </a:r>
          </a:p>
          <a:p>
            <a:r>
              <a:rPr lang="en-US" sz="1200" dirty="0" err="1">
                <a:latin typeface="Helvetica" pitchFamily="2" charset="0"/>
              </a:rPr>
              <a:t>run_preds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cellfun</a:t>
            </a:r>
            <a:r>
              <a:rPr lang="en-US" sz="1200" dirty="0">
                <a:latin typeface="Helvetica" pitchFamily="2" charset="0"/>
              </a:rPr>
              <a:t>(@(X, Y) [X Y * </a:t>
            </a:r>
            <a:r>
              <a:rPr lang="en-US" sz="1200" dirty="0" err="1">
                <a:highlight>
                  <a:srgbClr val="FFFF00"/>
                </a:highlight>
                <a:latin typeface="Helvetica" pitchFamily="2" charset="0"/>
              </a:rPr>
              <a:t>model.normT</a:t>
            </a:r>
            <a:r>
              <a:rPr lang="en-US" sz="1200" dirty="0">
                <a:latin typeface="Helvetica" pitchFamily="2" charset="0"/>
              </a:rPr>
              <a:t>], </a:t>
            </a:r>
            <a:r>
              <a:rPr lang="en-US" sz="1200" dirty="0" err="1">
                <a:latin typeface="Helvetica" pitchFamily="2" charset="0"/>
              </a:rPr>
              <a:t>fmriS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fmriT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 err="1">
                <a:solidFill>
                  <a:srgbClr val="A020F0"/>
                </a:solidFill>
                <a:latin typeface="Helvetica" pitchFamily="2" charset="0"/>
              </a:rPr>
              <a:t>uni</a:t>
            </a:r>
            <a:r>
              <a:rPr lang="en-US" sz="1200" dirty="0">
                <a:solidFill>
                  <a:srgbClr val="A020F0"/>
                </a:solidFill>
                <a:latin typeface="Helvetica" pitchFamily="2" charset="0"/>
              </a:rPr>
              <a:t>'</a:t>
            </a:r>
            <a:r>
              <a:rPr lang="en-US" sz="1200" dirty="0">
                <a:latin typeface="Helvetica" pitchFamily="2" charset="0"/>
              </a:rPr>
              <a:t>, false);</a:t>
            </a:r>
          </a:p>
          <a:p>
            <a:r>
              <a:rPr lang="en-US" sz="1200" dirty="0" err="1">
                <a:latin typeface="Helvetica" pitchFamily="2" charset="0"/>
              </a:rPr>
              <a:t>model.run_preds</a:t>
            </a:r>
            <a:r>
              <a:rPr lang="en-US" sz="1200" dirty="0">
                <a:latin typeface="Helvetica" pitchFamily="2" charset="0"/>
              </a:rPr>
              <a:t> = </a:t>
            </a:r>
            <a:r>
              <a:rPr lang="en-US" sz="1200" dirty="0" err="1">
                <a:latin typeface="Helvetica" pitchFamily="2" charset="0"/>
              </a:rPr>
              <a:t>run_preds</a:t>
            </a:r>
            <a:r>
              <a:rPr lang="en-US" sz="1200" dirty="0">
                <a:latin typeface="Helvetica" pitchFamily="2" charset="0"/>
              </a:rPr>
              <a:t>;</a:t>
            </a:r>
            <a:endParaRPr lang="en-US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98F2B-A754-EF43-83AC-F81E674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07" y="1319653"/>
            <a:ext cx="6404780" cy="3867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AFC281-4684-3C4F-BCEA-DCA3FB72478A}"/>
              </a:ext>
            </a:extLst>
          </p:cNvPr>
          <p:cNvSpPr txBox="1">
            <a:spLocks/>
          </p:cNvSpPr>
          <p:nvPr/>
        </p:nvSpPr>
        <p:spPr>
          <a:xfrm>
            <a:off x="1707777" y="2115214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preNorm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1045F4-2C84-6C46-B36D-DCB67E9A272B}"/>
              </a:ext>
            </a:extLst>
          </p:cNvPr>
          <p:cNvSpPr txBox="1">
            <a:spLocks/>
          </p:cNvSpPr>
          <p:nvPr/>
        </p:nvSpPr>
        <p:spPr>
          <a:xfrm>
            <a:off x="1707777" y="3856877"/>
            <a:ext cx="1456765" cy="63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postNorm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D18D8-30FD-1E4B-8B0A-B011DA0F756D}"/>
              </a:ext>
            </a:extLst>
          </p:cNvPr>
          <p:cNvSpPr/>
          <p:nvPr/>
        </p:nvSpPr>
        <p:spPr>
          <a:xfrm>
            <a:off x="1500554" y="5538347"/>
            <a:ext cx="8969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Default   is set to 20</a:t>
            </a:r>
          </a:p>
          <a:p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normT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= 20;     </a:t>
            </a:r>
            <a:r>
              <a:rPr lang="en-US" dirty="0">
                <a:solidFill>
                  <a:srgbClr val="228B22"/>
                </a:solidFill>
                <a:latin typeface="Helvetica" pitchFamily="2" charset="0"/>
              </a:rPr>
              <a:t>% transient channel normalization scalar</a:t>
            </a:r>
          </a:p>
          <a:p>
            <a:br>
              <a:rPr lang="en-US" dirty="0"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02B9C5-97F9-3E4F-95AA-556B4A84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8" y="587728"/>
            <a:ext cx="4522976" cy="33726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5AA297-4833-DF45-958F-7A6145EE5A10}"/>
              </a:ext>
            </a:extLst>
          </p:cNvPr>
          <p:cNvSpPr/>
          <p:nvPr/>
        </p:nvSpPr>
        <p:spPr>
          <a:xfrm>
            <a:off x="353118" y="3960352"/>
            <a:ext cx="29740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model.irfs.nrfS</a:t>
            </a:r>
            <a:endParaRPr lang="en-US" dirty="0"/>
          </a:p>
          <a:p>
            <a:r>
              <a:rPr lang="en-US" dirty="0" err="1"/>
              <a:t>model.irfs.nrfT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Normalized as the max height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F553F-5F4B-9945-ABB6-299597BD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62" y="587728"/>
            <a:ext cx="4328912" cy="3372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4B9F9B-BDF1-0946-8572-25B7EFC8616C}"/>
              </a:ext>
            </a:extLst>
          </p:cNvPr>
          <p:cNvSpPr/>
          <p:nvPr/>
        </p:nvSpPr>
        <p:spPr>
          <a:xfrm>
            <a:off x="5038562" y="3960352"/>
            <a:ext cx="145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model.irfs.hrf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AAF02-DD5F-6648-ACCF-292E51636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97" r="58015"/>
          <a:stretch/>
        </p:blipFill>
        <p:spPr>
          <a:xfrm>
            <a:off x="9974324" y="978273"/>
            <a:ext cx="1571456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903D27-F53B-854C-A260-53D91030A144}"/>
              </a:ext>
            </a:extLst>
          </p:cNvPr>
          <p:cNvSpPr/>
          <p:nvPr/>
        </p:nvSpPr>
        <p:spPr>
          <a:xfrm>
            <a:off x="7570222" y="6514426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tch_init_params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model_type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nsessions</a:t>
            </a:r>
            <a:r>
              <a:rPr lang="en-US" dirty="0">
                <a:latin typeface="Helvetica" pitchFamily="2" charset="0"/>
              </a:rPr>
              <a:t>, fs)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32B7-0CB7-DB44-9ABB-9BFFD152EC07}"/>
              </a:ext>
            </a:extLst>
          </p:cNvPr>
          <p:cNvSpPr txBox="1"/>
          <p:nvPr/>
        </p:nvSpPr>
        <p:spPr>
          <a:xfrm>
            <a:off x="9367474" y="6119336"/>
            <a:ext cx="31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Need to play more with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905D8-5456-7C45-A443-34893C45B682}"/>
              </a:ext>
            </a:extLst>
          </p:cNvPr>
          <p:cNvSpPr/>
          <p:nvPr/>
        </p:nvSpPr>
        <p:spPr>
          <a:xfrm>
            <a:off x="1779662" y="6514426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irf</a:t>
            </a:r>
            <a:r>
              <a:rPr lang="en-US" dirty="0">
                <a:latin typeface="Helvetica" pitchFamily="2" charset="0"/>
              </a:rPr>
              <a:t> = </a:t>
            </a:r>
            <a:r>
              <a:rPr lang="en-US" dirty="0" err="1">
                <a:latin typeface="Helvetica" pitchFamily="2" charset="0"/>
              </a:rPr>
              <a:t>tch_irfs</a:t>
            </a:r>
            <a:r>
              <a:rPr lang="en-US" dirty="0">
                <a:latin typeface="Helvetica" pitchFamily="2" charset="0"/>
              </a:rPr>
              <a:t>(channel, tau, n1, n2, kappa, fs)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AF5B39-3EE4-8A49-B713-B4EF913C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19" y="1072064"/>
            <a:ext cx="6731000" cy="5181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AC639D-B2EC-064E-A7B0-660635A6DEE4}"/>
              </a:ext>
            </a:extLst>
          </p:cNvPr>
          <p:cNvSpPr/>
          <p:nvPr/>
        </p:nvSpPr>
        <p:spPr>
          <a:xfrm>
            <a:off x="377142" y="1921401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convolving the stimulus and IRF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59AB2-7036-4948-9097-40ED0B7EE66E}"/>
              </a:ext>
            </a:extLst>
          </p:cNvPr>
          <p:cNvSpPr/>
          <p:nvPr/>
        </p:nvSpPr>
        <p:spPr>
          <a:xfrm>
            <a:off x="377142" y="4256638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convolving with HRF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107A9-3283-DB41-96A9-3B5726B7487A}"/>
              </a:ext>
            </a:extLst>
          </p:cNvPr>
          <p:cNvSpPr/>
          <p:nvPr/>
        </p:nvSpPr>
        <p:spPr>
          <a:xfrm>
            <a:off x="4143619" y="702732"/>
            <a:ext cx="324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Sustained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484AF-29AB-954B-BD92-5EC1101C174E}"/>
              </a:ext>
            </a:extLst>
          </p:cNvPr>
          <p:cNvSpPr/>
          <p:nvPr/>
        </p:nvSpPr>
        <p:spPr>
          <a:xfrm>
            <a:off x="7391400" y="702732"/>
            <a:ext cx="324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Transient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3F9D18F-7535-D743-8C9D-C1A4CFB0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3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Exp1</a:t>
            </a:r>
          </a:p>
        </p:txBody>
      </p:sp>
    </p:spTree>
    <p:extLst>
      <p:ext uri="{BB962C8B-B14F-4D97-AF65-F5344CB8AC3E}">
        <p14:creationId xmlns:p14="http://schemas.microsoft.com/office/powerpoint/2010/main" val="25799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5B9D7-383F-BC4E-93A5-C9BC7DC8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153"/>
            <a:ext cx="4385358" cy="31789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1AAC04-A6A3-8143-9A7F-539F2E9C15FD}"/>
              </a:ext>
            </a:extLst>
          </p:cNvPr>
          <p:cNvSpPr/>
          <p:nvPr/>
        </p:nvSpPr>
        <p:spPr>
          <a:xfrm>
            <a:off x="-596900" y="716821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Across run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9E41-39AF-7541-977C-17F57C5D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58" y="1162354"/>
            <a:ext cx="5231341" cy="2931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5F093-39F1-4D44-B58C-ECA21CBD9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9" y="8009130"/>
            <a:ext cx="5231341" cy="27642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2CC353-220E-B541-95C1-E6D48482DF0B}"/>
              </a:ext>
            </a:extLst>
          </p:cNvPr>
          <p:cNvSpPr/>
          <p:nvPr/>
        </p:nvSpPr>
        <p:spPr>
          <a:xfrm>
            <a:off x="6616332" y="736719"/>
            <a:ext cx="5888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  2             4            8           15             30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A35E28-A1EA-354C-A3EF-C14B0F4E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3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Exp1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2C07-88F0-A445-9AA3-4DAEB63D99A6}"/>
              </a:ext>
            </a:extLst>
          </p:cNvPr>
          <p:cNvSpPr/>
          <p:nvPr/>
        </p:nvSpPr>
        <p:spPr>
          <a:xfrm>
            <a:off x="4366931" y="2475229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Sustained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A382E-CCA7-2D40-9D48-2C1D52B26153}"/>
              </a:ext>
            </a:extLst>
          </p:cNvPr>
          <p:cNvSpPr/>
          <p:nvPr/>
        </p:nvSpPr>
        <p:spPr>
          <a:xfrm>
            <a:off x="4366931" y="5129234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Transient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2D4519-7047-0F40-A5BF-915077E6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337" y="4099843"/>
            <a:ext cx="5236296" cy="27974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646371-9D64-9440-9EEA-2B6A78942111}"/>
              </a:ext>
            </a:extLst>
          </p:cNvPr>
          <p:cNvSpPr/>
          <p:nvPr/>
        </p:nvSpPr>
        <p:spPr>
          <a:xfrm>
            <a:off x="6616332" y="260202"/>
            <a:ext cx="5888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Condition (s)</a:t>
            </a:r>
          </a:p>
        </p:txBody>
      </p:sp>
    </p:spTree>
    <p:extLst>
      <p:ext uri="{BB962C8B-B14F-4D97-AF65-F5344CB8AC3E}">
        <p14:creationId xmlns:p14="http://schemas.microsoft.com/office/powerpoint/2010/main" val="942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C24F16-53E0-E34C-BC76-6CBA16FE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8480"/>
            <a:ext cx="5291666" cy="4101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AF42F-FB39-3848-ABAA-6583AAAE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385094"/>
            <a:ext cx="5291667" cy="40878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4AFDF58-45DF-FD4A-B51B-2F58F107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3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GLM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C36B3-30E9-154A-8F0C-C1CDBF48513B}"/>
              </a:ext>
            </a:extLst>
          </p:cNvPr>
          <p:cNvSpPr/>
          <p:nvPr/>
        </p:nvSpPr>
        <p:spPr>
          <a:xfrm>
            <a:off x="0" y="1015762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Timecourse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D6C5C-2B51-EA42-A81C-2A54B126D568}"/>
              </a:ext>
            </a:extLst>
          </p:cNvPr>
          <p:cNvSpPr/>
          <p:nvPr/>
        </p:nvSpPr>
        <p:spPr>
          <a:xfrm>
            <a:off x="6096000" y="1015762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Predictor (design Matrix)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DCBA4-4722-4549-AAA5-F9EB4C129AE2}"/>
              </a:ext>
            </a:extLst>
          </p:cNvPr>
          <p:cNvSpPr/>
          <p:nvPr/>
        </p:nvSpPr>
        <p:spPr>
          <a:xfrm>
            <a:off x="8083640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                mm = </a:t>
            </a:r>
            <a:r>
              <a:rPr lang="en-US" dirty="0" err="1">
                <a:latin typeface="Helvetica" pitchFamily="2" charset="0"/>
              </a:rPr>
              <a:t>tch_glm</a:t>
            </a:r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tc</a:t>
            </a:r>
            <a:r>
              <a:rPr lang="en-US" dirty="0">
                <a:latin typeface="Helvetica" pitchFamily="2" charset="0"/>
              </a:rPr>
              <a:t>, predictors);</a:t>
            </a:r>
          </a:p>
        </p:txBody>
      </p:sp>
    </p:spTree>
    <p:extLst>
      <p:ext uri="{BB962C8B-B14F-4D97-AF65-F5344CB8AC3E}">
        <p14:creationId xmlns:p14="http://schemas.microsoft.com/office/powerpoint/2010/main" val="39406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CB270D-2E97-9E45-BEF8-6E6D5B08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34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 dirty="0"/>
              <a:t>GLM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49EF4-9592-594B-ADB9-D818FAC3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183"/>
            <a:ext cx="6426200" cy="494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091E4C-6FD0-2C48-B429-69D340BEDDEA}"/>
              </a:ext>
            </a:extLst>
          </p:cNvPr>
          <p:cNvSpPr/>
          <p:nvPr/>
        </p:nvSpPr>
        <p:spPr>
          <a:xfrm>
            <a:off x="0" y="5771012"/>
            <a:ext cx="3494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Blue: time course</a:t>
            </a:r>
          </a:p>
          <a:p>
            <a:r>
              <a:rPr lang="en-US" dirty="0">
                <a:latin typeface="Helvetica" pitchFamily="2" charset="0"/>
              </a:rPr>
              <a:t>Red: Predictor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98E79-68A3-FB45-A830-39D7286785B8}"/>
              </a:ext>
            </a:extLst>
          </p:cNvPr>
          <p:cNvSpPr/>
          <p:nvPr/>
        </p:nvSpPr>
        <p:spPr>
          <a:xfrm>
            <a:off x="8145215" y="5401680"/>
            <a:ext cx="242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Betas: 1.9156,    1.5638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49D3D-22EF-9345-A455-7FC7475E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51" y="1624885"/>
            <a:ext cx="4352754" cy="3324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0EDAC0-0B79-6340-86B2-49972D72A0D1}"/>
              </a:ext>
            </a:extLst>
          </p:cNvPr>
          <p:cNvSpPr/>
          <p:nvPr/>
        </p:nvSpPr>
        <p:spPr>
          <a:xfrm>
            <a:off x="7179651" y="1255553"/>
            <a:ext cx="349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Beta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01683-FD2C-A141-8879-A747D8759831}"/>
              </a:ext>
            </a:extLst>
          </p:cNvPr>
          <p:cNvSpPr/>
          <p:nvPr/>
        </p:nvSpPr>
        <p:spPr>
          <a:xfrm>
            <a:off x="7179650" y="4949781"/>
            <a:ext cx="4643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         Sustained                  transient</a:t>
            </a:r>
          </a:p>
        </p:txBody>
      </p:sp>
    </p:spTree>
    <p:extLst>
      <p:ext uri="{BB962C8B-B14F-4D97-AF65-F5344CB8AC3E}">
        <p14:creationId xmlns:p14="http://schemas.microsoft.com/office/powerpoint/2010/main" val="40832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1003</Words>
  <Application>Microsoft Macintosh PowerPoint</Application>
  <PresentationFormat>Widescreen</PresentationFormat>
  <Paragraphs>102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Equation</vt:lpstr>
      <vt:lpstr>PowerPoint Presentation</vt:lpstr>
      <vt:lpstr>Stimulus Design</vt:lpstr>
      <vt:lpstr>Normalization</vt:lpstr>
      <vt:lpstr>PowerPoint Presentation</vt:lpstr>
      <vt:lpstr>PowerPoint Presentation</vt:lpstr>
      <vt:lpstr>Exp1</vt:lpstr>
      <vt:lpstr>Exp1</vt:lpstr>
      <vt:lpstr>GLM</vt:lpstr>
      <vt:lpstr>GLM</vt:lpstr>
      <vt:lpstr>Exp1</vt:lpstr>
      <vt:lpstr>Exp1,  blue = timecourse; red = S; y = T; p= S+T</vt:lpstr>
      <vt:lpstr>PowerPoint Presentation</vt:lpstr>
      <vt:lpstr>PowerPoint Presentation</vt:lpstr>
      <vt:lpstr>Convolution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Insub Kim</dc:creator>
  <cp:lastModifiedBy>Insub Kim</cp:lastModifiedBy>
  <cp:revision>21</cp:revision>
  <dcterms:created xsi:type="dcterms:W3CDTF">2019-12-05T23:40:30Z</dcterms:created>
  <dcterms:modified xsi:type="dcterms:W3CDTF">2019-12-17T00:15:16Z</dcterms:modified>
</cp:coreProperties>
</file>