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320" r:id="rId3"/>
    <p:sldId id="351" r:id="rId4"/>
    <p:sldId id="354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4" r:id="rId15"/>
    <p:sldId id="373" r:id="rId16"/>
    <p:sldId id="375" r:id="rId17"/>
    <p:sldId id="376" r:id="rId18"/>
    <p:sldId id="377" r:id="rId19"/>
    <p:sldId id="378" r:id="rId20"/>
    <p:sldId id="379" r:id="rId21"/>
    <p:sldId id="381" r:id="rId22"/>
    <p:sldId id="380" r:id="rId23"/>
    <p:sldId id="382" r:id="rId24"/>
    <p:sldId id="383" r:id="rId25"/>
    <p:sldId id="384" r:id="rId26"/>
    <p:sldId id="386" r:id="rId27"/>
    <p:sldId id="38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69086" autoAdjust="0"/>
  </p:normalViewPr>
  <p:slideViewPr>
    <p:cSldViewPr snapToGrid="0">
      <p:cViewPr>
        <p:scale>
          <a:sx n="66" d="100"/>
          <a:sy n="66" d="100"/>
        </p:scale>
        <p:origin x="2262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20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240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206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427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765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23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570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569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081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0360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580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34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3071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2847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88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9202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2878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3342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350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23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118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011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192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196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552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762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A5A3-A766-494C-A2DD-D1192920AA1C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677-67D9-4D8F-81B4-3AB19E67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2697495" y="2256882"/>
            <a:ext cx="6797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defRPr/>
            </a:pPr>
            <a:r>
              <a:rPr lang="ko-KR" altLang="en-US" sz="5400" spc="600" dirty="0" err="1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다익스트라</a:t>
            </a:r>
            <a:r>
              <a:rPr lang="ko-KR" altLang="en-US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알고리즘</a:t>
            </a:r>
            <a:endParaRPr lang="ko-KR" altLang="en-US" sz="5400" spc="600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231653"/>
            <a:ext cx="5955476" cy="3969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lvl="0" algn="dist" latinLnBrk="0">
              <a:defRPr/>
            </a:pPr>
            <a:r>
              <a:rPr lang="ko-KR" altLang="en-US" sz="2400" noProof="0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모두를 위한 </a:t>
            </a:r>
            <a:r>
              <a:rPr lang="ko-KR" altLang="en-US" sz="24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  <a:endParaRPr lang="en-US" altLang="zh-CN" sz="24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슬라이드 1 형태 4"/>
          <p:cNvSpPr txBox="1"/>
          <p:nvPr/>
        </p:nvSpPr>
        <p:spPr>
          <a:xfrm rot="21579859">
            <a:off x="4536686" y="5158906"/>
            <a:ext cx="31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김종완 강사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7431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다익스트라</a:t>
            </a:r>
            <a:r>
              <a:rPr lang="ko-KR" altLang="en-US" sz="2400" b="1" dirty="0"/>
              <a:t> 알고리즘 </a:t>
            </a:r>
            <a:r>
              <a:rPr lang="ko-KR" altLang="en-US" sz="2400" b="1" dirty="0" err="1" smtClean="0"/>
              <a:t>로직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2) </a:t>
            </a:r>
            <a:r>
              <a:rPr lang="ko-KR" altLang="en-US" sz="2400" b="1" dirty="0"/>
              <a:t>우선순위 큐에서 노드를 꺼냄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처음에는 </a:t>
            </a:r>
            <a:r>
              <a:rPr lang="ko-KR" altLang="en-US" sz="2400" b="1" dirty="0"/>
              <a:t>첫 정점만 저장되어 있으므로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첫 정점이 </a:t>
            </a:r>
            <a:r>
              <a:rPr lang="ko-KR" altLang="en-US" sz="2400" b="1" dirty="0" err="1"/>
              <a:t>꺼내짐</a:t>
            </a:r>
            <a:endParaRPr lang="ko-KR" altLang="en-US" sz="24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첫 정점에 인접한 노드들 각각에 대해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첫 정점에서 각 노드로 가는 거리와 현재 배열에 저장되어 있는 첫 정점에서 각 정점까지의 거리를 비교한다</a:t>
            </a:r>
            <a:r>
              <a:rPr lang="en-US" altLang="ko-KR" sz="2400" b="1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배열에 저장되어 있는 거리보다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첫 정점에서 해당 노드로 가는 거리가 더 짧을 경우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배열에 해당 노드의 거리를 업데이트한다</a:t>
            </a:r>
            <a:r>
              <a:rPr lang="en-US" altLang="ko-KR" sz="2400" b="1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배열에 해당 노드의 거리가 업데이트된 경우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우선순위 큐에 넣는다</a:t>
            </a:r>
            <a:r>
              <a:rPr lang="en-US" altLang="ko-KR" sz="2400" b="1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결과적으로 너비 우선 탐색 방식과 유사하게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첫 정점에 인접한 노드들을 순차적으로 방문하게 </a:t>
            </a:r>
            <a:r>
              <a:rPr lang="ko-KR" altLang="en-US" sz="2400" b="1" dirty="0" smtClean="0"/>
              <a:t>됨</a:t>
            </a:r>
            <a:endParaRPr lang="ko-KR" altLang="en-US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최단 경로 </a:t>
            </a:r>
            <a:r>
              <a:rPr lang="ko-KR" altLang="en-US" sz="3600" b="1" dirty="0" smtClean="0"/>
              <a:t>문제</a:t>
            </a:r>
            <a:r>
              <a:rPr lang="ko-KR" altLang="en-US" sz="3600" b="1" dirty="0" smtClean="0"/>
              <a:t>란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2835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다익스트라</a:t>
            </a:r>
            <a:r>
              <a:rPr lang="ko-KR" altLang="en-US" sz="2400" b="1" dirty="0"/>
              <a:t> 알고리즘 </a:t>
            </a:r>
            <a:r>
              <a:rPr lang="ko-KR" altLang="en-US" sz="2400" b="1" dirty="0" err="1" smtClean="0"/>
              <a:t>로직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만약 배열에 기록된 현재까지 발견된 가장 짧은 거리보다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더 긴 거리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루트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를 가진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노드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거리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의 경우에는 해당 노드와 인접한 </a:t>
            </a:r>
            <a:r>
              <a:rPr lang="ko-KR" altLang="en-US" sz="2400" b="1" dirty="0" err="1"/>
              <a:t>노드간의</a:t>
            </a:r>
            <a:r>
              <a:rPr lang="ko-KR" altLang="en-US" sz="2400" b="1" dirty="0"/>
              <a:t> 거리 계산을 하지 않음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3) 2</a:t>
            </a:r>
            <a:r>
              <a:rPr lang="ko-KR" altLang="en-US" sz="2400" b="1" dirty="0"/>
              <a:t>번의 과정을 우선순위 큐에 꺼낼 노드가 없을 때까지 반복한다</a:t>
            </a:r>
            <a:r>
              <a:rPr lang="en-US" altLang="ko-KR" sz="2400" b="1" dirty="0"/>
              <a:t>.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최단 경로 </a:t>
            </a:r>
            <a:r>
              <a:rPr lang="ko-KR" altLang="en-US" sz="3600" b="1" dirty="0" smtClean="0"/>
              <a:t>문제</a:t>
            </a:r>
            <a:r>
              <a:rPr lang="ko-KR" altLang="en-US" sz="3600" b="1" dirty="0" smtClean="0"/>
              <a:t>란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104950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586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다익스트라</a:t>
            </a:r>
            <a:r>
              <a:rPr lang="ko-KR" altLang="en-US" sz="2400" b="1" dirty="0"/>
              <a:t> 알고리즘 </a:t>
            </a:r>
            <a:r>
              <a:rPr lang="ko-KR" altLang="en-US" sz="2400" b="1" dirty="0" err="1" smtClean="0"/>
              <a:t>로직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최단 경로 </a:t>
            </a:r>
            <a:r>
              <a:rPr lang="ko-KR" altLang="en-US" sz="3600" b="1" dirty="0" smtClean="0"/>
              <a:t>문제</a:t>
            </a:r>
            <a:r>
              <a:rPr lang="ko-KR" altLang="en-US" sz="3600" b="1" dirty="0" smtClean="0"/>
              <a:t>란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618" y="1556382"/>
            <a:ext cx="4064764" cy="478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31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다익스트라</a:t>
            </a:r>
            <a:r>
              <a:rPr lang="ko-KR" altLang="en-US" sz="2400" b="1" dirty="0"/>
              <a:t> 알고리즘 </a:t>
            </a:r>
            <a:r>
              <a:rPr lang="ko-KR" altLang="en-US" sz="2400" b="1" dirty="0" err="1" smtClean="0"/>
              <a:t>로직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1</a:t>
            </a:r>
            <a:r>
              <a:rPr lang="ko-KR" altLang="en-US" sz="2400" b="1" dirty="0"/>
              <a:t>단계</a:t>
            </a:r>
            <a:r>
              <a:rPr lang="en-US" altLang="ko-KR" sz="2400" b="1" dirty="0"/>
              <a:t>: </a:t>
            </a:r>
            <a:r>
              <a:rPr lang="ko-KR" altLang="en-US" sz="2400" b="1" dirty="0" smtClean="0"/>
              <a:t>초기화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첫 </a:t>
            </a:r>
            <a:r>
              <a:rPr lang="ko-KR" altLang="en-US" sz="2400" b="1" dirty="0"/>
              <a:t>정점을 기준으로 배열을 선언하여 첫 정점에서 각 정점까지의 거리를 </a:t>
            </a:r>
            <a:r>
              <a:rPr lang="ko-KR" altLang="en-US" sz="2400" b="1" dirty="0" smtClean="0"/>
              <a:t>저장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초기에는 </a:t>
            </a:r>
            <a:r>
              <a:rPr lang="ko-KR" altLang="en-US" sz="2400" b="1" dirty="0"/>
              <a:t>첫 정점의 거리는 </a:t>
            </a:r>
            <a:r>
              <a:rPr lang="en-US" altLang="ko-KR" sz="2400" b="1" dirty="0"/>
              <a:t>0, </a:t>
            </a:r>
            <a:r>
              <a:rPr lang="ko-KR" altLang="en-US" sz="2400" b="1" dirty="0"/>
              <a:t>나머지는 무한대로 저장함 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inf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라고 표현함</a:t>
            </a:r>
            <a:r>
              <a:rPr lang="en-US" altLang="ko-KR" sz="2400" b="1" dirty="0" smtClean="0"/>
              <a:t>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우선순위 </a:t>
            </a:r>
            <a:r>
              <a:rPr lang="ko-KR" altLang="en-US" sz="2400" b="1" dirty="0"/>
              <a:t>큐에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첫 정점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거리 </a:t>
            </a:r>
            <a:r>
              <a:rPr lang="en-US" altLang="ko-KR" sz="2400" b="1" dirty="0"/>
              <a:t>0) </a:t>
            </a:r>
            <a:r>
              <a:rPr lang="ko-KR" altLang="en-US" sz="2400" b="1" dirty="0"/>
              <a:t>만 먼저 넣음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최단 경로 </a:t>
            </a:r>
            <a:r>
              <a:rPr lang="ko-KR" altLang="en-US" sz="3600" b="1" dirty="0" smtClean="0"/>
              <a:t>문제</a:t>
            </a:r>
            <a:r>
              <a:rPr lang="ko-KR" altLang="en-US" sz="3600" b="1" dirty="0" smtClean="0"/>
              <a:t>란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  <p:pic>
        <p:nvPicPr>
          <p:cNvPr id="1028" name="Picture 4" descr="https://www.fun-coding.org/00_Images/dijkstra_initi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39" y="4361273"/>
            <a:ext cx="11568323" cy="185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004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다익스트라</a:t>
            </a:r>
            <a:r>
              <a:rPr lang="ko-KR" altLang="en-US" sz="2400" b="1" dirty="0"/>
              <a:t> 알고리즘 </a:t>
            </a:r>
            <a:r>
              <a:rPr lang="ko-KR" altLang="en-US" sz="2400" b="1" dirty="0" err="1" smtClean="0"/>
              <a:t>로직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2</a:t>
            </a:r>
            <a:r>
              <a:rPr lang="ko-KR" altLang="en-US" sz="2400" b="1" dirty="0"/>
              <a:t>단계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우선순위 큐에서 추출한 </a:t>
            </a:r>
            <a:r>
              <a:rPr lang="en-US" altLang="ko-KR" sz="2400" b="1" dirty="0"/>
              <a:t>(A, 0) [</a:t>
            </a:r>
            <a:r>
              <a:rPr lang="ko-KR" altLang="en-US" sz="2400" b="1" dirty="0"/>
              <a:t>노드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첫 노드와의 거리</a:t>
            </a:r>
            <a:r>
              <a:rPr lang="en-US" altLang="ko-KR" sz="2400" b="1" dirty="0"/>
              <a:t>] </a:t>
            </a:r>
            <a:r>
              <a:rPr lang="ko-KR" altLang="en-US" sz="2400" b="1" dirty="0"/>
              <a:t>를 기반으로 인접한 노드와의 거리 </a:t>
            </a:r>
            <a:r>
              <a:rPr lang="ko-KR" altLang="en-US" sz="2400" b="1" dirty="0" smtClean="0"/>
              <a:t>계산</a:t>
            </a:r>
            <a:endParaRPr lang="en-US" altLang="ko-KR" sz="2400" b="1" dirty="0" smtClean="0"/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우선순위 </a:t>
            </a:r>
            <a:r>
              <a:rPr lang="ko-KR" altLang="en-US" sz="2400" b="1" dirty="0"/>
              <a:t>큐에서 노드를 </a:t>
            </a:r>
            <a:r>
              <a:rPr lang="ko-KR" altLang="en-US" sz="2400" b="1" dirty="0" smtClean="0"/>
              <a:t>꺼냄</a:t>
            </a:r>
            <a:endParaRPr lang="en-US" altLang="ko-KR" sz="2400" b="1" dirty="0" smtClean="0"/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처음에는 </a:t>
            </a:r>
            <a:r>
              <a:rPr lang="ko-KR" altLang="en-US" sz="2400" b="1" dirty="0"/>
              <a:t>첫 정점만 저장되어 있으므로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첫 정점이 </a:t>
            </a:r>
            <a:r>
              <a:rPr lang="ko-KR" altLang="en-US" sz="2400" b="1" dirty="0" err="1" smtClean="0"/>
              <a:t>꺼내짐</a:t>
            </a:r>
            <a:endParaRPr lang="en-US" altLang="ko-KR" sz="2400" b="1" dirty="0" smtClean="0"/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첫 </a:t>
            </a:r>
            <a:r>
              <a:rPr lang="ko-KR" altLang="en-US" sz="2400" b="1" dirty="0"/>
              <a:t>정점에 인접한 노드들 각각에 대해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첫 정점에서 각 노드로 가는 거리와 현재 배열에 저장되어 있는 첫 정점에서 각 정점까지의 거리를 비교한다</a:t>
            </a:r>
            <a:r>
              <a:rPr lang="en-US" altLang="ko-KR" sz="2400" b="1" dirty="0"/>
              <a:t>.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최단 경로 </a:t>
            </a:r>
            <a:r>
              <a:rPr lang="ko-KR" altLang="en-US" sz="3600" b="1" dirty="0" smtClean="0"/>
              <a:t>문제</a:t>
            </a:r>
            <a:r>
              <a:rPr lang="ko-KR" altLang="en-US" sz="3600" b="1" dirty="0" smtClean="0"/>
              <a:t>란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68901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다익스트라</a:t>
            </a:r>
            <a:r>
              <a:rPr lang="ko-KR" altLang="en-US" sz="2400" b="1" dirty="0"/>
              <a:t> 알고리즘 </a:t>
            </a:r>
            <a:r>
              <a:rPr lang="ko-KR" altLang="en-US" sz="2400" b="1" dirty="0" err="1" smtClean="0"/>
              <a:t>로직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2</a:t>
            </a:r>
            <a:r>
              <a:rPr lang="ko-KR" altLang="en-US" sz="2400" b="1" dirty="0"/>
              <a:t>단계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우선순위 큐에서 추출한 </a:t>
            </a:r>
            <a:r>
              <a:rPr lang="en-US" altLang="ko-KR" sz="2400" b="1" dirty="0"/>
              <a:t>(A, 0) [</a:t>
            </a:r>
            <a:r>
              <a:rPr lang="ko-KR" altLang="en-US" sz="2400" b="1" dirty="0"/>
              <a:t>노드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첫 노드와의 거리</a:t>
            </a:r>
            <a:r>
              <a:rPr lang="en-US" altLang="ko-KR" sz="2400" b="1" dirty="0"/>
              <a:t>] </a:t>
            </a:r>
            <a:r>
              <a:rPr lang="ko-KR" altLang="en-US" sz="2400" b="1" dirty="0"/>
              <a:t>를 기반으로 인접한 노드와의 거리 </a:t>
            </a:r>
            <a:r>
              <a:rPr lang="ko-KR" altLang="en-US" sz="2400" b="1" dirty="0" smtClean="0"/>
              <a:t>계산</a:t>
            </a:r>
            <a:endParaRPr lang="en-US" altLang="ko-KR" sz="2400" b="1" dirty="0" smtClean="0"/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배열에 </a:t>
            </a:r>
            <a:r>
              <a:rPr lang="ko-KR" altLang="en-US" sz="2400" b="1" dirty="0"/>
              <a:t>저장되어 있는 거리보다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첫 정점에서 해당 노드로 가는 거리가 더 짧을 경우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배열에 해당 노드의 거리를 업데이트한다</a:t>
            </a:r>
            <a:r>
              <a:rPr lang="en-US" altLang="ko-KR" sz="2400" b="1" dirty="0" smtClean="0"/>
              <a:t>.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배열에 </a:t>
            </a:r>
            <a:r>
              <a:rPr lang="ko-KR" altLang="en-US" sz="2400" b="1" dirty="0"/>
              <a:t>해당 노드의 거리가 업데이트된 경우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우선순위 큐에 넣는다</a:t>
            </a:r>
            <a:r>
              <a:rPr lang="en-US" altLang="ko-KR" sz="2400" b="1" dirty="0" smtClean="0"/>
              <a:t>.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결과적으로 </a:t>
            </a:r>
            <a:r>
              <a:rPr lang="ko-KR" altLang="en-US" sz="2400" b="1" dirty="0"/>
              <a:t>너비 우선 탐색 방식과 유사하게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첫 정점에 인접한 노드들을 순차적으로 방문하게 </a:t>
            </a:r>
            <a:r>
              <a:rPr lang="ko-KR" altLang="en-US" sz="2400" b="1" dirty="0" smtClean="0"/>
              <a:t>됨</a:t>
            </a:r>
            <a:endParaRPr lang="en-US" altLang="ko-KR" sz="2400" b="1" dirty="0" smtClean="0"/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만약 </a:t>
            </a:r>
            <a:r>
              <a:rPr lang="ko-KR" altLang="en-US" sz="2400" b="1" dirty="0"/>
              <a:t>배열에 기록된 현재까지 발견된 가장 짧은 거리보다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더 긴 거리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루트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를 가진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노드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거리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의 경우에는 해당 노드와 </a:t>
            </a:r>
            <a:r>
              <a:rPr lang="ko-KR" altLang="en-US" sz="2400" b="1" dirty="0" smtClean="0"/>
              <a:t>노드 간의 </a:t>
            </a:r>
            <a:r>
              <a:rPr lang="ko-KR" altLang="en-US" sz="2400" b="1" dirty="0"/>
              <a:t>거리 </a:t>
            </a:r>
            <a:r>
              <a:rPr lang="ko-KR" altLang="en-US" sz="2400" b="1" dirty="0" smtClean="0"/>
              <a:t>계산 안함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최단 경로 </a:t>
            </a:r>
            <a:r>
              <a:rPr lang="ko-KR" altLang="en-US" sz="3600" b="1" dirty="0" smtClean="0"/>
              <a:t>문제</a:t>
            </a:r>
            <a:r>
              <a:rPr lang="ko-KR" altLang="en-US" sz="3600" b="1" dirty="0" smtClean="0"/>
              <a:t>란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18080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다익스트라</a:t>
            </a:r>
            <a:r>
              <a:rPr lang="ko-KR" altLang="en-US" sz="2400" b="1" dirty="0"/>
              <a:t> 알고리즘 </a:t>
            </a:r>
            <a:r>
              <a:rPr lang="ko-KR" altLang="en-US" sz="2400" b="1" dirty="0" err="1" smtClean="0"/>
              <a:t>로직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2</a:t>
            </a:r>
            <a:r>
              <a:rPr lang="ko-KR" altLang="en-US" sz="2400" b="1" dirty="0"/>
              <a:t>단계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우선순위 큐에서 추출한 </a:t>
            </a:r>
            <a:r>
              <a:rPr lang="en-US" altLang="ko-KR" sz="2400" b="1" dirty="0"/>
              <a:t>(A, 0) [</a:t>
            </a:r>
            <a:r>
              <a:rPr lang="ko-KR" altLang="en-US" sz="2400" b="1" dirty="0"/>
              <a:t>노드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첫 노드와의 거리</a:t>
            </a:r>
            <a:r>
              <a:rPr lang="en-US" altLang="ko-KR" sz="2400" b="1" dirty="0"/>
              <a:t>] </a:t>
            </a:r>
            <a:r>
              <a:rPr lang="ko-KR" altLang="en-US" sz="2400" b="1" dirty="0"/>
              <a:t>를 기반으로 인접한 노드와의 거리 </a:t>
            </a:r>
            <a:r>
              <a:rPr lang="ko-KR" altLang="en-US" sz="2400" b="1" dirty="0" smtClean="0"/>
              <a:t>계산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최단 경로 </a:t>
            </a:r>
            <a:r>
              <a:rPr lang="ko-KR" altLang="en-US" sz="3600" b="1" dirty="0" smtClean="0"/>
              <a:t>문제</a:t>
            </a:r>
            <a:r>
              <a:rPr lang="ko-KR" altLang="en-US" sz="3600" b="1" dirty="0" smtClean="0"/>
              <a:t>란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  <p:pic>
        <p:nvPicPr>
          <p:cNvPr id="2050" name="Picture 2" descr="https://www.fun-coding.org/00_Images/dijkstra_1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75" y="2941173"/>
            <a:ext cx="10780050" cy="335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221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다익스트라</a:t>
            </a:r>
            <a:r>
              <a:rPr lang="ko-KR" altLang="en-US" sz="2400" b="1" dirty="0"/>
              <a:t> 알고리즘 </a:t>
            </a:r>
            <a:r>
              <a:rPr lang="ko-KR" altLang="en-US" sz="2400" b="1" dirty="0" err="1" smtClean="0"/>
              <a:t>로직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3</a:t>
            </a:r>
            <a:r>
              <a:rPr lang="ko-KR" altLang="en-US" sz="2400" b="1" dirty="0"/>
              <a:t>단계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우선순위 큐에서 </a:t>
            </a:r>
            <a:r>
              <a:rPr lang="en-US" altLang="ko-KR" sz="2400" b="1" dirty="0"/>
              <a:t>(C, 1) [</a:t>
            </a:r>
            <a:r>
              <a:rPr lang="ko-KR" altLang="en-US" sz="2400" b="1" dirty="0"/>
              <a:t>노드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첫 노드와의 거리</a:t>
            </a:r>
            <a:r>
              <a:rPr lang="en-US" altLang="ko-KR" sz="2400" b="1" dirty="0"/>
              <a:t>] </a:t>
            </a:r>
            <a:r>
              <a:rPr lang="ko-KR" altLang="en-US" sz="2400" b="1" dirty="0"/>
              <a:t>를 기반으로 인접한 노드와의 거리 </a:t>
            </a:r>
            <a:r>
              <a:rPr lang="ko-KR" altLang="en-US" sz="2400" b="1" dirty="0" smtClean="0"/>
              <a:t>계산</a:t>
            </a:r>
            <a:endParaRPr lang="en-US" altLang="ko-KR" sz="2400" b="1" dirty="0" smtClean="0"/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우선순위 </a:t>
            </a:r>
            <a:r>
              <a:rPr lang="ko-KR" altLang="en-US" sz="2400" b="1" dirty="0"/>
              <a:t>큐가 </a:t>
            </a:r>
            <a:r>
              <a:rPr lang="en-US" altLang="ko-KR" sz="2400" b="1" dirty="0" err="1"/>
              <a:t>MinHeap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최소 </a:t>
            </a:r>
            <a:r>
              <a:rPr lang="ko-KR" altLang="en-US" sz="2400" b="1" dirty="0" err="1"/>
              <a:t>힙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방식이므로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위 표에서 넣어진 </a:t>
            </a:r>
            <a:r>
              <a:rPr lang="en-US" altLang="ko-KR" sz="2400" b="1" dirty="0"/>
              <a:t>(C, 1), (D, 2), (B, 8) </a:t>
            </a:r>
            <a:r>
              <a:rPr lang="ko-KR" altLang="en-US" sz="2400" b="1" dirty="0"/>
              <a:t>중 </a:t>
            </a:r>
            <a:r>
              <a:rPr lang="en-US" altLang="ko-KR" sz="2400" b="1" dirty="0"/>
              <a:t>(C, 1) </a:t>
            </a:r>
            <a:r>
              <a:rPr lang="ko-KR" altLang="en-US" sz="2400" b="1" dirty="0"/>
              <a:t>이 먼저 추출됨 </a:t>
            </a:r>
            <a:r>
              <a:rPr lang="en-US" altLang="ko-KR" sz="2400" b="1" dirty="0"/>
              <a:t>(pop</a:t>
            </a:r>
            <a:r>
              <a:rPr lang="en-US" altLang="ko-KR" sz="2400" b="1" dirty="0" smtClean="0"/>
              <a:t>)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위 </a:t>
            </a:r>
            <a:r>
              <a:rPr lang="ko-KR" altLang="en-US" sz="2400" b="1" dirty="0"/>
              <a:t>표에서 보듯이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단계까지의 </a:t>
            </a:r>
            <a:r>
              <a:rPr lang="en-US" altLang="ko-KR" sz="2400" b="1" dirty="0"/>
              <a:t>A - B </a:t>
            </a:r>
            <a:r>
              <a:rPr lang="ko-KR" altLang="en-US" sz="2400" b="1" dirty="0"/>
              <a:t>최단 거리는 </a:t>
            </a:r>
            <a:r>
              <a:rPr lang="en-US" altLang="ko-KR" sz="2400" b="1" dirty="0"/>
              <a:t>8 </a:t>
            </a:r>
            <a:r>
              <a:rPr lang="ko-KR" altLang="en-US" sz="2400" b="1" dirty="0"/>
              <a:t>인 </a:t>
            </a:r>
            <a:r>
              <a:rPr lang="ko-KR" altLang="en-US" sz="2400" b="1" dirty="0" smtClean="0"/>
              <a:t>상황임</a:t>
            </a:r>
            <a:endParaRPr lang="ko-KR" altLang="en-US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최단 경로 </a:t>
            </a:r>
            <a:r>
              <a:rPr lang="ko-KR" altLang="en-US" sz="3600" b="1" dirty="0" smtClean="0"/>
              <a:t>문제</a:t>
            </a:r>
            <a:r>
              <a:rPr lang="ko-KR" altLang="en-US" sz="3600" b="1" dirty="0" smtClean="0"/>
              <a:t>란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57559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다익스트라</a:t>
            </a:r>
            <a:r>
              <a:rPr lang="ko-KR" altLang="en-US" sz="2400" b="1" dirty="0"/>
              <a:t> 알고리즘 </a:t>
            </a:r>
            <a:r>
              <a:rPr lang="ko-KR" altLang="en-US" sz="2400" b="1" dirty="0" err="1" smtClean="0"/>
              <a:t>로직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3</a:t>
            </a:r>
            <a:r>
              <a:rPr lang="ko-KR" altLang="en-US" sz="2400" b="1" dirty="0"/>
              <a:t>단계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우선순위 큐에서 </a:t>
            </a:r>
            <a:r>
              <a:rPr lang="en-US" altLang="ko-KR" sz="2400" b="1" dirty="0"/>
              <a:t>(C, 1) [</a:t>
            </a:r>
            <a:r>
              <a:rPr lang="ko-KR" altLang="en-US" sz="2400" b="1" dirty="0"/>
              <a:t>노드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첫 노드와의 거리</a:t>
            </a:r>
            <a:r>
              <a:rPr lang="en-US" altLang="ko-KR" sz="2400" b="1" dirty="0"/>
              <a:t>] </a:t>
            </a:r>
            <a:r>
              <a:rPr lang="ko-KR" altLang="en-US" sz="2400" b="1" dirty="0"/>
              <a:t>를 기반으로 인접한 노드와의 거리 </a:t>
            </a:r>
            <a:r>
              <a:rPr lang="ko-KR" altLang="en-US" sz="2400" b="1" dirty="0" smtClean="0"/>
              <a:t>계산</a:t>
            </a:r>
            <a:endParaRPr lang="en-US" altLang="ko-KR" sz="2400" b="1" dirty="0" smtClean="0"/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/>
              <a:t>A - C </a:t>
            </a:r>
            <a:r>
              <a:rPr lang="ko-KR" altLang="en-US" sz="2400" b="1" dirty="0"/>
              <a:t>까지의 거리는 </a:t>
            </a:r>
            <a:r>
              <a:rPr lang="en-US" altLang="ko-KR" sz="2400" b="1" dirty="0"/>
              <a:t>1, C </a:t>
            </a:r>
            <a:r>
              <a:rPr lang="ko-KR" altLang="en-US" sz="2400" b="1" dirty="0"/>
              <a:t>에 인접한 </a:t>
            </a:r>
            <a:r>
              <a:rPr lang="en-US" altLang="ko-KR" sz="2400" b="1" dirty="0"/>
              <a:t>B, D</a:t>
            </a:r>
            <a:r>
              <a:rPr lang="ko-KR" altLang="en-US" sz="2400" b="1" dirty="0"/>
              <a:t>에서 </a:t>
            </a:r>
            <a:r>
              <a:rPr lang="en-US" altLang="ko-KR" sz="2400" b="1" dirty="0"/>
              <a:t>C - B</a:t>
            </a:r>
            <a:r>
              <a:rPr lang="ko-KR" altLang="en-US" sz="2400" b="1" dirty="0"/>
              <a:t>는 </a:t>
            </a:r>
            <a:r>
              <a:rPr lang="en-US" altLang="ko-KR" sz="2400" b="1" dirty="0"/>
              <a:t>5, </a:t>
            </a:r>
            <a:r>
              <a:rPr lang="ko-KR" altLang="en-US" sz="2400" b="1" dirty="0"/>
              <a:t>즉 </a:t>
            </a:r>
            <a:r>
              <a:rPr lang="en-US" altLang="ko-KR" sz="2400" b="1" dirty="0"/>
              <a:t>A - C - B </a:t>
            </a:r>
            <a:r>
              <a:rPr lang="ko-KR" altLang="en-US" sz="2400" b="1" dirty="0"/>
              <a:t>는 </a:t>
            </a:r>
            <a:r>
              <a:rPr lang="en-US" altLang="ko-KR" sz="2400" b="1" dirty="0"/>
              <a:t>1 + 5 = 6 </a:t>
            </a:r>
            <a:r>
              <a:rPr lang="ko-KR" altLang="en-US" sz="2400" b="1" dirty="0"/>
              <a:t>이므로</a:t>
            </a:r>
            <a:r>
              <a:rPr lang="en-US" altLang="ko-KR" sz="2400" b="1" dirty="0"/>
              <a:t>, A - B </a:t>
            </a:r>
            <a:r>
              <a:rPr lang="ko-KR" altLang="en-US" sz="2400" b="1" dirty="0"/>
              <a:t>최단 거리 </a:t>
            </a:r>
            <a:r>
              <a:rPr lang="en-US" altLang="ko-KR" sz="2400" b="1" dirty="0"/>
              <a:t>8</a:t>
            </a:r>
            <a:r>
              <a:rPr lang="ko-KR" altLang="en-US" sz="2400" b="1" dirty="0"/>
              <a:t>보다 더 작은 거리를 발견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이를 배열에 업데이트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배열에 업데이트 했으므로 </a:t>
            </a:r>
            <a:r>
              <a:rPr lang="en-US" altLang="ko-KR" sz="2400" b="1" dirty="0"/>
              <a:t>B, 6 (</a:t>
            </a:r>
            <a:r>
              <a:rPr lang="ko-KR" altLang="en-US" sz="2400" b="1" dirty="0"/>
              <a:t>즉 </a:t>
            </a:r>
            <a:r>
              <a:rPr lang="en-US" altLang="ko-KR" sz="2400" b="1" dirty="0"/>
              <a:t>A</a:t>
            </a:r>
            <a:r>
              <a:rPr lang="ko-KR" altLang="en-US" sz="2400" b="1" dirty="0"/>
              <a:t>에서 </a:t>
            </a:r>
            <a:r>
              <a:rPr lang="en-US" altLang="ko-KR" sz="2400" b="1" dirty="0"/>
              <a:t>B</a:t>
            </a:r>
            <a:r>
              <a:rPr lang="ko-KR" altLang="en-US" sz="2400" b="1" dirty="0"/>
              <a:t>까지의 현재까지 발견한 최단 거리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값이 우선순위 큐에 </a:t>
            </a:r>
            <a:r>
              <a:rPr lang="ko-KR" altLang="en-US" sz="2400" b="1" dirty="0" err="1"/>
              <a:t>넣어짐</a:t>
            </a:r>
            <a:endParaRPr lang="ko-KR" altLang="en-US" sz="2400" b="1" dirty="0"/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/>
              <a:t>C - D </a:t>
            </a:r>
            <a:r>
              <a:rPr lang="ko-KR" altLang="en-US" sz="2400" b="1" dirty="0"/>
              <a:t>의 거리는 </a:t>
            </a:r>
            <a:r>
              <a:rPr lang="en-US" altLang="ko-KR" sz="2400" b="1" dirty="0"/>
              <a:t>2, </a:t>
            </a:r>
            <a:r>
              <a:rPr lang="ko-KR" altLang="en-US" sz="2400" b="1" dirty="0"/>
              <a:t>즉 </a:t>
            </a:r>
            <a:r>
              <a:rPr lang="en-US" altLang="ko-KR" sz="2400" b="1" dirty="0"/>
              <a:t>A - C - D </a:t>
            </a:r>
            <a:r>
              <a:rPr lang="ko-KR" altLang="en-US" sz="2400" b="1" dirty="0"/>
              <a:t>는 </a:t>
            </a:r>
            <a:r>
              <a:rPr lang="en-US" altLang="ko-KR" sz="2400" b="1" dirty="0"/>
              <a:t>1 + 2 = 3 </a:t>
            </a:r>
            <a:r>
              <a:rPr lang="ko-KR" altLang="en-US" sz="2400" b="1" dirty="0"/>
              <a:t>이므로</a:t>
            </a:r>
            <a:r>
              <a:rPr lang="en-US" altLang="ko-KR" sz="2400" b="1" dirty="0"/>
              <a:t>, A - D</a:t>
            </a:r>
            <a:r>
              <a:rPr lang="ko-KR" altLang="en-US" sz="2400" b="1" dirty="0"/>
              <a:t>의 현재 최단 거리인 </a:t>
            </a:r>
            <a:r>
              <a:rPr lang="en-US" altLang="ko-KR" sz="2400" b="1" dirty="0"/>
              <a:t>2 </a:t>
            </a:r>
            <a:r>
              <a:rPr lang="ko-KR" altLang="en-US" sz="2400" b="1" dirty="0"/>
              <a:t>보다 긴 거리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그래서 </a:t>
            </a:r>
            <a:r>
              <a:rPr lang="en-US" altLang="ko-KR" sz="2400" b="1" dirty="0"/>
              <a:t>D </a:t>
            </a:r>
            <a:r>
              <a:rPr lang="ko-KR" altLang="en-US" sz="2400" b="1" dirty="0"/>
              <a:t>의 거리는 업데이트되지 않음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최단 경로 </a:t>
            </a:r>
            <a:r>
              <a:rPr lang="ko-KR" altLang="en-US" sz="3600" b="1" dirty="0" smtClean="0"/>
              <a:t>문제</a:t>
            </a:r>
            <a:r>
              <a:rPr lang="ko-KR" altLang="en-US" sz="3600" b="1" dirty="0" smtClean="0"/>
              <a:t>란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0809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다익스트라</a:t>
            </a:r>
            <a:r>
              <a:rPr lang="ko-KR" altLang="en-US" sz="2400" b="1" dirty="0"/>
              <a:t> 알고리즘 </a:t>
            </a:r>
            <a:r>
              <a:rPr lang="ko-KR" altLang="en-US" sz="2400" b="1" dirty="0" err="1" smtClean="0"/>
              <a:t>로직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3</a:t>
            </a:r>
            <a:r>
              <a:rPr lang="ko-KR" altLang="en-US" sz="2400" b="1" dirty="0"/>
              <a:t>단계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우선순위 큐에서 </a:t>
            </a:r>
            <a:r>
              <a:rPr lang="en-US" altLang="ko-KR" sz="2400" b="1" dirty="0"/>
              <a:t>(C, 1) [</a:t>
            </a:r>
            <a:r>
              <a:rPr lang="ko-KR" altLang="en-US" sz="2400" b="1" dirty="0"/>
              <a:t>노드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첫 노드와의 거리</a:t>
            </a:r>
            <a:r>
              <a:rPr lang="en-US" altLang="ko-KR" sz="2400" b="1" dirty="0"/>
              <a:t>] </a:t>
            </a:r>
            <a:r>
              <a:rPr lang="ko-KR" altLang="en-US" sz="2400" b="1" dirty="0"/>
              <a:t>를 기반으로 인접한 노드와의 거리 </a:t>
            </a:r>
            <a:r>
              <a:rPr lang="ko-KR" altLang="en-US" sz="2400" b="1" dirty="0" smtClean="0"/>
              <a:t>계산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최단 경로 </a:t>
            </a:r>
            <a:r>
              <a:rPr lang="ko-KR" altLang="en-US" sz="3600" b="1" dirty="0" smtClean="0"/>
              <a:t>문제</a:t>
            </a:r>
            <a:r>
              <a:rPr lang="ko-KR" altLang="en-US" sz="3600" b="1" dirty="0" smtClean="0"/>
              <a:t>란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  <p:pic>
        <p:nvPicPr>
          <p:cNvPr id="5122" name="Picture 2" descr="https://www.fun-coding.org/00_Images/dijkstra_2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66" y="4935300"/>
            <a:ext cx="10468268" cy="88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226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1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연습장과 펜을 준비하자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2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알고리즘 문제를 읽고 </a:t>
            </a:r>
            <a:r>
              <a:rPr lang="ko-KR" altLang="en-US" sz="2400" b="1" dirty="0" smtClean="0"/>
              <a:t>분석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3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간단하게 테스트용으로 매우 간단한 경우부터 복잡한 경우 순서대로 </a:t>
            </a:r>
            <a:r>
              <a:rPr lang="ko-KR" altLang="en-US" sz="2400" b="1" dirty="0" smtClean="0"/>
              <a:t>생각해보면서</a:t>
            </a:r>
            <a:r>
              <a:rPr lang="en-US" altLang="ko-KR" sz="2400" b="1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smtClean="0"/>
              <a:t>    연습장과 펜을 이용하여 알고리즘을 생각해본다</a:t>
            </a:r>
            <a:r>
              <a:rPr lang="en-US" altLang="ko-KR" sz="2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4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가능한 알고리즘이 보인다면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구현할 알고리즘을 세부 항목으로 나누고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문장으로 </a:t>
            </a:r>
            <a:r>
              <a:rPr lang="ko-KR" altLang="en-US" sz="2400" b="1" dirty="0" smtClean="0"/>
              <a:t>              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    </a:t>
            </a:r>
            <a:r>
              <a:rPr lang="ko-KR" altLang="en-US" sz="2400" b="1" dirty="0" smtClean="0"/>
              <a:t>세부 </a:t>
            </a:r>
            <a:r>
              <a:rPr lang="ko-KR" altLang="en-US" sz="2400" b="1" dirty="0"/>
              <a:t>항목을 나누어서 적어본다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5. </a:t>
            </a:r>
            <a:r>
              <a:rPr lang="ko-KR" altLang="en-US" sz="2400" b="1" dirty="0" err="1"/>
              <a:t>코드화하기</a:t>
            </a:r>
            <a:r>
              <a:rPr lang="ko-KR" altLang="en-US" sz="2400" b="1" dirty="0"/>
              <a:t> 위해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데이터 구조 또는 사용할 변수를 정리하고</a:t>
            </a:r>
            <a:r>
              <a:rPr lang="en-US" altLang="ko-KR" sz="2400" b="1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6. </a:t>
            </a:r>
            <a:r>
              <a:rPr lang="ko-KR" altLang="en-US" sz="2400" b="1" dirty="0"/>
              <a:t>각 문장을 코드 레벨로 적는다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7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데이터 구조 또는 사용할 변수가 코드에 따라 어떻게 변하는지를 손으로 적으면서</a:t>
            </a:r>
            <a:r>
              <a:rPr lang="en-US" altLang="ko-KR" sz="2400" b="1" dirty="0"/>
              <a:t>, 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</a:t>
            </a:r>
            <a:r>
              <a:rPr lang="ko-KR" altLang="en-US" sz="2400" b="1" dirty="0" smtClean="0"/>
              <a:t>임의 </a:t>
            </a:r>
            <a:r>
              <a:rPr lang="ko-KR" altLang="en-US" sz="2400" b="1" dirty="0"/>
              <a:t>데이터로 코드가 정상 동작하는지를 연습장과 펜으로 검증한다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585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알고리즘 연습 방법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75673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다익스트라</a:t>
            </a:r>
            <a:r>
              <a:rPr lang="ko-KR" altLang="en-US" sz="2400" b="1" dirty="0"/>
              <a:t> 알고리즘 </a:t>
            </a:r>
            <a:r>
              <a:rPr lang="ko-KR" altLang="en-US" sz="2400" b="1" dirty="0" err="1" smtClean="0"/>
              <a:t>로직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4</a:t>
            </a:r>
            <a:r>
              <a:rPr lang="ko-KR" altLang="en-US" sz="2400" b="1" dirty="0"/>
              <a:t>단계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우선순위 큐에서 </a:t>
            </a:r>
            <a:r>
              <a:rPr lang="en-US" altLang="ko-KR" sz="2400" b="1" dirty="0"/>
              <a:t>(D, 2) [</a:t>
            </a:r>
            <a:r>
              <a:rPr lang="ko-KR" altLang="en-US" sz="2400" b="1" dirty="0"/>
              <a:t>노드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첫 노드와의 거리</a:t>
            </a:r>
            <a:r>
              <a:rPr lang="en-US" altLang="ko-KR" sz="2400" b="1" dirty="0"/>
              <a:t>] </a:t>
            </a:r>
            <a:r>
              <a:rPr lang="ko-KR" altLang="en-US" sz="2400" b="1" dirty="0"/>
              <a:t>를 기반으로 인접한 노드와의 거리 계산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지금까지 </a:t>
            </a:r>
            <a:r>
              <a:rPr lang="ko-KR" altLang="en-US" sz="2400" b="1" dirty="0"/>
              <a:t>접근하지 못했던 </a:t>
            </a:r>
            <a:r>
              <a:rPr lang="en-US" altLang="ko-KR" sz="2400" b="1" dirty="0"/>
              <a:t>E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F </a:t>
            </a:r>
            <a:r>
              <a:rPr lang="ko-KR" altLang="en-US" sz="2400" b="1" dirty="0"/>
              <a:t>거리가 </a:t>
            </a:r>
            <a:r>
              <a:rPr lang="ko-KR" altLang="en-US" sz="2400" b="1" dirty="0" smtClean="0"/>
              <a:t>계산됨</a:t>
            </a:r>
            <a:endParaRPr lang="en-US" altLang="ko-KR" sz="2400" b="1" dirty="0" smtClean="0"/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 smtClean="0"/>
              <a:t>A </a:t>
            </a:r>
            <a:r>
              <a:rPr lang="en-US" altLang="ko-KR" sz="2400" b="1" dirty="0"/>
              <a:t>- D </a:t>
            </a:r>
            <a:r>
              <a:rPr lang="ko-KR" altLang="en-US" sz="2400" b="1" dirty="0"/>
              <a:t>까지의 거리인 </a:t>
            </a:r>
            <a:r>
              <a:rPr lang="en-US" altLang="ko-KR" sz="2400" b="1" dirty="0"/>
              <a:t>2 </a:t>
            </a:r>
            <a:r>
              <a:rPr lang="ko-KR" altLang="en-US" sz="2400" b="1" dirty="0"/>
              <a:t>에 </a:t>
            </a:r>
            <a:r>
              <a:rPr lang="en-US" altLang="ko-KR" sz="2400" b="1" dirty="0"/>
              <a:t>D - E </a:t>
            </a:r>
            <a:r>
              <a:rPr lang="ko-KR" altLang="en-US" sz="2400" b="1" dirty="0"/>
              <a:t>가 </a:t>
            </a:r>
            <a:r>
              <a:rPr lang="en-US" altLang="ko-KR" sz="2400" b="1" dirty="0"/>
              <a:t>3 </a:t>
            </a:r>
            <a:r>
              <a:rPr lang="ko-KR" altLang="en-US" sz="2400" b="1" dirty="0"/>
              <a:t>이므로 이를 더해서 </a:t>
            </a:r>
            <a:r>
              <a:rPr lang="en-US" altLang="ko-KR" sz="2400" b="1" dirty="0"/>
              <a:t>E, </a:t>
            </a:r>
            <a:r>
              <a:rPr lang="en-US" altLang="ko-KR" sz="2400" b="1" dirty="0" smtClean="0"/>
              <a:t>5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 smtClean="0"/>
              <a:t>A </a:t>
            </a:r>
            <a:r>
              <a:rPr lang="en-US" altLang="ko-KR" sz="2400" b="1" dirty="0"/>
              <a:t>- D </a:t>
            </a:r>
            <a:r>
              <a:rPr lang="ko-KR" altLang="en-US" sz="2400" b="1" dirty="0"/>
              <a:t>까지의 거리인 </a:t>
            </a:r>
            <a:r>
              <a:rPr lang="en-US" altLang="ko-KR" sz="2400" b="1" dirty="0"/>
              <a:t>2 </a:t>
            </a:r>
            <a:r>
              <a:rPr lang="ko-KR" altLang="en-US" sz="2400" b="1" dirty="0"/>
              <a:t>에 </a:t>
            </a:r>
            <a:r>
              <a:rPr lang="en-US" altLang="ko-KR" sz="2400" b="1" dirty="0"/>
              <a:t>D - F </a:t>
            </a:r>
            <a:r>
              <a:rPr lang="ko-KR" altLang="en-US" sz="2400" b="1" dirty="0"/>
              <a:t>가 </a:t>
            </a:r>
            <a:r>
              <a:rPr lang="en-US" altLang="ko-KR" sz="2400" b="1" dirty="0"/>
              <a:t>5 </a:t>
            </a:r>
            <a:r>
              <a:rPr lang="ko-KR" altLang="en-US" sz="2400" b="1" dirty="0"/>
              <a:t>이므로 이를 더해서 </a:t>
            </a:r>
            <a:r>
              <a:rPr lang="en-US" altLang="ko-KR" sz="2400" b="1" dirty="0"/>
              <a:t>F, 7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최단 경로 </a:t>
            </a:r>
            <a:r>
              <a:rPr lang="ko-KR" altLang="en-US" sz="3600" b="1" dirty="0" smtClean="0"/>
              <a:t>문제</a:t>
            </a:r>
            <a:r>
              <a:rPr lang="ko-KR" altLang="en-US" sz="3600" b="1" dirty="0" smtClean="0"/>
              <a:t>란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  <p:pic>
        <p:nvPicPr>
          <p:cNvPr id="8194" name="Picture 2" descr="https://www.fun-coding.org/00_Images/dijkstra_3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39" y="4350438"/>
            <a:ext cx="11526923" cy="225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619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다익스트라</a:t>
            </a:r>
            <a:r>
              <a:rPr lang="ko-KR" altLang="en-US" sz="2400" b="1" dirty="0"/>
              <a:t> 알고리즘 </a:t>
            </a:r>
            <a:r>
              <a:rPr lang="ko-KR" altLang="en-US" sz="2400" b="1" dirty="0" err="1" smtClean="0"/>
              <a:t>로직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5</a:t>
            </a:r>
            <a:r>
              <a:rPr lang="ko-KR" altLang="en-US" sz="2400" b="1" dirty="0"/>
              <a:t>단계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우선순위 큐에서 </a:t>
            </a:r>
            <a:r>
              <a:rPr lang="en-US" altLang="ko-KR" sz="2400" b="1" dirty="0"/>
              <a:t>(E, 5) [</a:t>
            </a:r>
            <a:r>
              <a:rPr lang="ko-KR" altLang="en-US" sz="2400" b="1" dirty="0"/>
              <a:t>노드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첫 노드와의 거리</a:t>
            </a:r>
            <a:r>
              <a:rPr lang="en-US" altLang="ko-KR" sz="2400" b="1" dirty="0"/>
              <a:t>] </a:t>
            </a:r>
            <a:r>
              <a:rPr lang="ko-KR" altLang="en-US" sz="2400" b="1" dirty="0"/>
              <a:t>를 기반으로 인접한 노드와의 거리 계산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 smtClean="0"/>
              <a:t>A </a:t>
            </a:r>
            <a:r>
              <a:rPr lang="en-US" altLang="ko-KR" sz="2400" b="1" dirty="0"/>
              <a:t>- E </a:t>
            </a:r>
            <a:r>
              <a:rPr lang="ko-KR" altLang="en-US" sz="2400" b="1" dirty="0"/>
              <a:t>거리가 </a:t>
            </a:r>
            <a:r>
              <a:rPr lang="en-US" altLang="ko-KR" sz="2400" b="1" dirty="0"/>
              <a:t>5</a:t>
            </a:r>
            <a:r>
              <a:rPr lang="ko-KR" altLang="en-US" sz="2400" b="1" dirty="0"/>
              <a:t>인 상태에서</a:t>
            </a:r>
            <a:r>
              <a:rPr lang="en-US" altLang="ko-KR" sz="2400" b="1" dirty="0"/>
              <a:t>, E</a:t>
            </a:r>
            <a:r>
              <a:rPr lang="ko-KR" altLang="en-US" sz="2400" b="1" dirty="0"/>
              <a:t>에 인접한 </a:t>
            </a:r>
            <a:r>
              <a:rPr lang="en-US" altLang="ko-KR" sz="2400" b="1" dirty="0"/>
              <a:t>F</a:t>
            </a:r>
            <a:r>
              <a:rPr lang="ko-KR" altLang="en-US" sz="2400" b="1" dirty="0"/>
              <a:t>를 가는 거리는 </a:t>
            </a:r>
            <a:r>
              <a:rPr lang="en-US" altLang="ko-KR" sz="2400" b="1" dirty="0"/>
              <a:t>1, </a:t>
            </a:r>
            <a:r>
              <a:rPr lang="ko-KR" altLang="en-US" sz="2400" b="1" dirty="0"/>
              <a:t>즉 </a:t>
            </a:r>
            <a:r>
              <a:rPr lang="en-US" altLang="ko-KR" sz="2400" b="1" dirty="0"/>
              <a:t>A - E - F </a:t>
            </a:r>
            <a:r>
              <a:rPr lang="ko-KR" altLang="en-US" sz="2400" b="1" dirty="0"/>
              <a:t>는 </a:t>
            </a:r>
            <a:r>
              <a:rPr lang="en-US" altLang="ko-KR" sz="2400" b="1" dirty="0"/>
              <a:t>5 + 1 = 6, </a:t>
            </a:r>
            <a:r>
              <a:rPr lang="ko-KR" altLang="en-US" sz="2400" b="1" dirty="0"/>
              <a:t>현재 배열에 </a:t>
            </a:r>
            <a:r>
              <a:rPr lang="en-US" altLang="ko-KR" sz="2400" b="1" dirty="0"/>
              <a:t>A - F </a:t>
            </a:r>
            <a:r>
              <a:rPr lang="ko-KR" altLang="en-US" sz="2400" b="1" dirty="0"/>
              <a:t>최단거리가 </a:t>
            </a:r>
            <a:r>
              <a:rPr lang="en-US" altLang="ko-KR" sz="2400" b="1" dirty="0"/>
              <a:t>7</a:t>
            </a:r>
            <a:r>
              <a:rPr lang="ko-KR" altLang="en-US" sz="2400" b="1" dirty="0"/>
              <a:t>로 기록되어 있으므로</a:t>
            </a:r>
            <a:r>
              <a:rPr lang="en-US" altLang="ko-KR" sz="2400" b="1" dirty="0"/>
              <a:t>, F, 6 </a:t>
            </a:r>
            <a:r>
              <a:rPr lang="ko-KR" altLang="en-US" sz="2400" b="1" dirty="0"/>
              <a:t>으로 </a:t>
            </a:r>
            <a:r>
              <a:rPr lang="ko-KR" altLang="en-US" sz="2400" b="1" dirty="0" smtClean="0"/>
              <a:t>업데이트</a:t>
            </a:r>
            <a:endParaRPr lang="en-US" altLang="ko-KR" sz="2400" b="1" dirty="0" smtClean="0"/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우선순위 </a:t>
            </a:r>
            <a:r>
              <a:rPr lang="ko-KR" altLang="en-US" sz="2400" b="1" dirty="0"/>
              <a:t>큐에 </a:t>
            </a:r>
            <a:r>
              <a:rPr lang="en-US" altLang="ko-KR" sz="2400" b="1" dirty="0"/>
              <a:t>F, 6 </a:t>
            </a:r>
            <a:r>
              <a:rPr lang="ko-KR" altLang="en-US" sz="2400" b="1" dirty="0"/>
              <a:t>추가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최단 경로 </a:t>
            </a:r>
            <a:r>
              <a:rPr lang="ko-KR" altLang="en-US" sz="3600" b="1" dirty="0" smtClean="0"/>
              <a:t>문제</a:t>
            </a:r>
            <a:r>
              <a:rPr lang="ko-KR" altLang="en-US" sz="3600" b="1" dirty="0" smtClean="0"/>
              <a:t>란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  <p:pic>
        <p:nvPicPr>
          <p:cNvPr id="8196" name="Picture 4" descr="https://www.fun-coding.org/00_Images/dijkstra_3-2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53" y="5594967"/>
            <a:ext cx="11515095" cy="94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433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다익스트라</a:t>
            </a:r>
            <a:r>
              <a:rPr lang="ko-KR" altLang="en-US" sz="2400" b="1" dirty="0"/>
              <a:t> 알고리즘 </a:t>
            </a:r>
            <a:r>
              <a:rPr lang="ko-KR" altLang="en-US" sz="2400" b="1" dirty="0" err="1" smtClean="0"/>
              <a:t>로직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5</a:t>
            </a:r>
            <a:r>
              <a:rPr lang="ko-KR" altLang="en-US" sz="2400" b="1" dirty="0"/>
              <a:t>단계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우선순위 큐에서 </a:t>
            </a:r>
            <a:r>
              <a:rPr lang="en-US" altLang="ko-KR" sz="2400" b="1" dirty="0"/>
              <a:t>(E, 5) [</a:t>
            </a:r>
            <a:r>
              <a:rPr lang="ko-KR" altLang="en-US" sz="2400" b="1" dirty="0"/>
              <a:t>노드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첫 노드와의 거리</a:t>
            </a:r>
            <a:r>
              <a:rPr lang="en-US" altLang="ko-KR" sz="2400" b="1" dirty="0"/>
              <a:t>] </a:t>
            </a:r>
            <a:r>
              <a:rPr lang="ko-KR" altLang="en-US" sz="2400" b="1" dirty="0"/>
              <a:t>를 기반으로 인접한 노드와의 거리 계산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 smtClean="0"/>
              <a:t>A </a:t>
            </a:r>
            <a:r>
              <a:rPr lang="en-US" altLang="ko-KR" sz="2400" b="1" dirty="0"/>
              <a:t>- E </a:t>
            </a:r>
            <a:r>
              <a:rPr lang="ko-KR" altLang="en-US" sz="2400" b="1" dirty="0"/>
              <a:t>거리가 </a:t>
            </a:r>
            <a:r>
              <a:rPr lang="en-US" altLang="ko-KR" sz="2400" b="1" dirty="0"/>
              <a:t>5</a:t>
            </a:r>
            <a:r>
              <a:rPr lang="ko-KR" altLang="en-US" sz="2400" b="1" dirty="0"/>
              <a:t>인 상태에서</a:t>
            </a:r>
            <a:r>
              <a:rPr lang="en-US" altLang="ko-KR" sz="2400" b="1" dirty="0"/>
              <a:t>, E</a:t>
            </a:r>
            <a:r>
              <a:rPr lang="ko-KR" altLang="en-US" sz="2400" b="1" dirty="0"/>
              <a:t>에 인접한 </a:t>
            </a:r>
            <a:r>
              <a:rPr lang="en-US" altLang="ko-KR" sz="2400" b="1" dirty="0"/>
              <a:t>F</a:t>
            </a:r>
            <a:r>
              <a:rPr lang="ko-KR" altLang="en-US" sz="2400" b="1" dirty="0"/>
              <a:t>를 가는 거리는 </a:t>
            </a:r>
            <a:r>
              <a:rPr lang="en-US" altLang="ko-KR" sz="2400" b="1" dirty="0"/>
              <a:t>1, </a:t>
            </a:r>
            <a:r>
              <a:rPr lang="ko-KR" altLang="en-US" sz="2400" b="1" dirty="0"/>
              <a:t>즉 </a:t>
            </a:r>
            <a:r>
              <a:rPr lang="en-US" altLang="ko-KR" sz="2400" b="1" dirty="0"/>
              <a:t>A - E - F </a:t>
            </a:r>
            <a:r>
              <a:rPr lang="ko-KR" altLang="en-US" sz="2400" b="1" dirty="0"/>
              <a:t>는 </a:t>
            </a:r>
            <a:r>
              <a:rPr lang="en-US" altLang="ko-KR" sz="2400" b="1" dirty="0"/>
              <a:t>5 + 1 = 6, </a:t>
            </a:r>
            <a:r>
              <a:rPr lang="ko-KR" altLang="en-US" sz="2400" b="1" dirty="0"/>
              <a:t>현재 배열에 </a:t>
            </a:r>
            <a:r>
              <a:rPr lang="en-US" altLang="ko-KR" sz="2400" b="1" dirty="0"/>
              <a:t>A - F </a:t>
            </a:r>
            <a:r>
              <a:rPr lang="ko-KR" altLang="en-US" sz="2400" b="1" dirty="0"/>
              <a:t>최단거리가 </a:t>
            </a:r>
            <a:r>
              <a:rPr lang="en-US" altLang="ko-KR" sz="2400" b="1" dirty="0"/>
              <a:t>7</a:t>
            </a:r>
            <a:r>
              <a:rPr lang="ko-KR" altLang="en-US" sz="2400" b="1" dirty="0"/>
              <a:t>로 기록되어 있으므로</a:t>
            </a:r>
            <a:r>
              <a:rPr lang="en-US" altLang="ko-KR" sz="2400" b="1" dirty="0"/>
              <a:t>, F, 6 </a:t>
            </a:r>
            <a:r>
              <a:rPr lang="ko-KR" altLang="en-US" sz="2400" b="1" dirty="0"/>
              <a:t>으로 </a:t>
            </a:r>
            <a:r>
              <a:rPr lang="ko-KR" altLang="en-US" sz="2400" b="1" dirty="0" smtClean="0"/>
              <a:t>업데이트</a:t>
            </a:r>
            <a:endParaRPr lang="en-US" altLang="ko-KR" sz="2400" b="1" dirty="0" smtClean="0"/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우선순위 </a:t>
            </a:r>
            <a:r>
              <a:rPr lang="ko-KR" altLang="en-US" sz="2400" b="1" dirty="0"/>
              <a:t>큐에 </a:t>
            </a:r>
            <a:r>
              <a:rPr lang="en-US" altLang="ko-KR" sz="2400" b="1" dirty="0"/>
              <a:t>F, 6 </a:t>
            </a:r>
            <a:r>
              <a:rPr lang="ko-KR" altLang="en-US" sz="2400" b="1" dirty="0"/>
              <a:t>추가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최단 경로 </a:t>
            </a:r>
            <a:r>
              <a:rPr lang="ko-KR" altLang="en-US" sz="3600" b="1" dirty="0" smtClean="0"/>
              <a:t>문제</a:t>
            </a:r>
            <a:r>
              <a:rPr lang="ko-KR" altLang="en-US" sz="3600" b="1" dirty="0" smtClean="0"/>
              <a:t>란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  <p:pic>
        <p:nvPicPr>
          <p:cNvPr id="8196" name="Picture 4" descr="https://www.fun-coding.org/00_Images/dijkstra_3-2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53" y="5594967"/>
            <a:ext cx="11515095" cy="94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678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다익스트라</a:t>
            </a:r>
            <a:r>
              <a:rPr lang="ko-KR" altLang="en-US" sz="2400" b="1" dirty="0"/>
              <a:t> 알고리즘 </a:t>
            </a:r>
            <a:r>
              <a:rPr lang="ko-KR" altLang="en-US" sz="2400" b="1" dirty="0" err="1" smtClean="0"/>
              <a:t>로직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6</a:t>
            </a:r>
            <a:r>
              <a:rPr lang="ko-KR" altLang="en-US" sz="2400" b="1" dirty="0"/>
              <a:t>단계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우선순위 큐에서 </a:t>
            </a:r>
            <a:r>
              <a:rPr lang="en-US" altLang="ko-KR" sz="2400" b="1" dirty="0"/>
              <a:t>(B, 6), (F, 6) </a:t>
            </a:r>
            <a:r>
              <a:rPr lang="ko-KR" altLang="en-US" sz="2400" b="1" dirty="0"/>
              <a:t>를 순차적으로 추출해 각 노드 기반으로 인접한 노드와의 거리 계산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예제의 </a:t>
            </a:r>
            <a:r>
              <a:rPr lang="ko-KR" altLang="en-US" sz="2400" b="1" dirty="0"/>
              <a:t>방향 그래프에서 </a:t>
            </a:r>
            <a:r>
              <a:rPr lang="en-US" altLang="ko-KR" sz="2400" b="1" dirty="0"/>
              <a:t>B </a:t>
            </a:r>
            <a:r>
              <a:rPr lang="ko-KR" altLang="en-US" sz="2400" b="1" dirty="0"/>
              <a:t>노드는 다른 노드로 가는 루트가 </a:t>
            </a:r>
            <a:r>
              <a:rPr lang="ko-KR" altLang="en-US" sz="2400" b="1" dirty="0" smtClean="0"/>
              <a:t>없음</a:t>
            </a:r>
            <a:endParaRPr lang="en-US" altLang="ko-KR" sz="2400" b="1" dirty="0" smtClean="0"/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 smtClean="0"/>
              <a:t>F </a:t>
            </a:r>
            <a:r>
              <a:rPr lang="ko-KR" altLang="en-US" sz="2400" b="1" dirty="0"/>
              <a:t>노드는 </a:t>
            </a:r>
            <a:r>
              <a:rPr lang="en-US" altLang="ko-KR" sz="2400" b="1" dirty="0"/>
              <a:t>A </a:t>
            </a:r>
            <a:r>
              <a:rPr lang="ko-KR" altLang="en-US" sz="2400" b="1" dirty="0"/>
              <a:t>노드로 가는 루트가 있으나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현재 </a:t>
            </a:r>
            <a:r>
              <a:rPr lang="en-US" altLang="ko-KR" sz="2400" b="1" dirty="0"/>
              <a:t>A - A </a:t>
            </a:r>
            <a:r>
              <a:rPr lang="ko-KR" altLang="en-US" sz="2400" b="1" dirty="0"/>
              <a:t>가 </a:t>
            </a:r>
            <a:r>
              <a:rPr lang="en-US" altLang="ko-KR" sz="2400" b="1" dirty="0"/>
              <a:t>0 </a:t>
            </a:r>
            <a:r>
              <a:rPr lang="ko-KR" altLang="en-US" sz="2400" b="1" dirty="0"/>
              <a:t>인 반면에 </a:t>
            </a:r>
            <a:r>
              <a:rPr lang="en-US" altLang="ko-KR" sz="2400" b="1" dirty="0"/>
              <a:t>A - F - A </a:t>
            </a:r>
            <a:r>
              <a:rPr lang="ko-KR" altLang="en-US" sz="2400" b="1" dirty="0"/>
              <a:t>는 </a:t>
            </a:r>
            <a:r>
              <a:rPr lang="en-US" altLang="ko-KR" sz="2400" b="1" dirty="0"/>
              <a:t>6 + 5 = 11, </a:t>
            </a:r>
            <a:r>
              <a:rPr lang="ko-KR" altLang="en-US" sz="2400" b="1" dirty="0"/>
              <a:t>즉 더 긴 거리이므로 업데이트되지 않음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최단 경로 </a:t>
            </a:r>
            <a:r>
              <a:rPr lang="ko-KR" altLang="en-US" sz="3600" b="1" dirty="0" smtClean="0"/>
              <a:t>문제</a:t>
            </a:r>
            <a:r>
              <a:rPr lang="ko-KR" altLang="en-US" sz="3600" b="1" dirty="0" smtClean="0"/>
              <a:t>란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  <p:pic>
        <p:nvPicPr>
          <p:cNvPr id="10242" name="Picture 2" descr="https://www.fun-coding.org/00_Images/dijkstra_4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68" y="4393976"/>
            <a:ext cx="11544665" cy="225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596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다익스트라</a:t>
            </a:r>
            <a:r>
              <a:rPr lang="ko-KR" altLang="en-US" sz="2400" b="1" dirty="0"/>
              <a:t> 알고리즘 </a:t>
            </a:r>
            <a:r>
              <a:rPr lang="ko-KR" altLang="en-US" sz="2400" b="1" dirty="0" err="1" smtClean="0"/>
              <a:t>로직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6</a:t>
            </a:r>
            <a:r>
              <a:rPr lang="ko-KR" altLang="en-US" sz="2400" b="1" dirty="0"/>
              <a:t>단계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우선순위 큐에서 </a:t>
            </a:r>
            <a:r>
              <a:rPr lang="en-US" altLang="ko-KR" sz="2400" b="1" dirty="0"/>
              <a:t>(F, 7), (B, 8) </a:t>
            </a:r>
            <a:r>
              <a:rPr lang="ko-KR" altLang="en-US" sz="2400" b="1" dirty="0"/>
              <a:t>를 순차적으로 추출해 각 노드 기반으로 인접한 노드와의 거리 계산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 smtClean="0"/>
              <a:t>A </a:t>
            </a:r>
            <a:r>
              <a:rPr lang="en-US" altLang="ko-KR" sz="2400" b="1" dirty="0"/>
              <a:t>- F </a:t>
            </a:r>
            <a:r>
              <a:rPr lang="ko-KR" altLang="en-US" sz="2400" b="1" dirty="0"/>
              <a:t>로 가는 하나의 루트의 거리가 </a:t>
            </a:r>
            <a:r>
              <a:rPr lang="en-US" altLang="ko-KR" sz="2400" b="1" dirty="0"/>
              <a:t>7 </a:t>
            </a:r>
            <a:r>
              <a:rPr lang="ko-KR" altLang="en-US" sz="2400" b="1" dirty="0"/>
              <a:t>인 상황이나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배열에서 이미 </a:t>
            </a:r>
            <a:r>
              <a:rPr lang="en-US" altLang="ko-KR" sz="2400" b="1" dirty="0"/>
              <a:t>A - F </a:t>
            </a:r>
            <a:r>
              <a:rPr lang="ko-KR" altLang="en-US" sz="2400" b="1" dirty="0"/>
              <a:t>로 가는 현재의 최단 거리가 </a:t>
            </a:r>
            <a:r>
              <a:rPr lang="en-US" altLang="ko-KR" sz="2400" b="1" dirty="0"/>
              <a:t>6</a:t>
            </a:r>
            <a:r>
              <a:rPr lang="ko-KR" altLang="en-US" sz="2400" b="1" dirty="0"/>
              <a:t>인 루트의 값이 있는 상황이므로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더 </a:t>
            </a:r>
            <a:r>
              <a:rPr lang="ko-KR" altLang="en-US" sz="2400" b="1" dirty="0" smtClean="0"/>
              <a:t>긴 거리인 </a:t>
            </a:r>
            <a:r>
              <a:rPr lang="en-US" altLang="ko-KR" sz="2400" b="1" dirty="0"/>
              <a:t>F, 7 </a:t>
            </a:r>
            <a:r>
              <a:rPr lang="ko-KR" altLang="en-US" sz="2400" b="1" dirty="0"/>
              <a:t>루트 기반 인접 노드까지의 거리는 계산할 필요가 없음</a:t>
            </a:r>
            <a:r>
              <a:rPr lang="en-US" altLang="ko-KR" sz="2400" b="1" dirty="0"/>
              <a:t>, </a:t>
            </a:r>
            <a:r>
              <a:rPr lang="ko-KR" altLang="en-US" sz="2400" b="1" dirty="0" smtClean="0"/>
              <a:t>계산없이 </a:t>
            </a:r>
            <a:r>
              <a:rPr lang="ko-KR" altLang="en-US" sz="2400" b="1" dirty="0" err="1" smtClean="0"/>
              <a:t>스킵</a:t>
            </a:r>
            <a:endParaRPr lang="en-US" altLang="ko-KR" sz="2400" b="1" dirty="0" smtClean="0"/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계산하더라도 </a:t>
            </a:r>
            <a:r>
              <a:rPr lang="en-US" altLang="ko-KR" sz="2400" b="1" dirty="0"/>
              <a:t>A - F </a:t>
            </a:r>
            <a:r>
              <a:rPr lang="ko-KR" altLang="en-US" sz="2400" b="1" dirty="0"/>
              <a:t>거리가 </a:t>
            </a:r>
            <a:r>
              <a:rPr lang="en-US" altLang="ko-KR" sz="2400" b="1" dirty="0"/>
              <a:t>6</a:t>
            </a:r>
            <a:r>
              <a:rPr lang="ko-KR" altLang="en-US" sz="2400" b="1" dirty="0"/>
              <a:t>인 루트보다 </a:t>
            </a:r>
            <a:r>
              <a:rPr lang="ko-KR" altLang="en-US" sz="2400" b="1" dirty="0" smtClean="0"/>
              <a:t>더 긴 거리가 </a:t>
            </a:r>
            <a:r>
              <a:rPr lang="ko-KR" altLang="en-US" sz="2400" b="1" dirty="0"/>
              <a:t>나올 수 밖에 </a:t>
            </a:r>
            <a:r>
              <a:rPr lang="ko-KR" altLang="en-US" sz="2400" b="1" dirty="0" smtClean="0"/>
              <a:t>없음</a:t>
            </a:r>
            <a:endParaRPr lang="en-US" altLang="ko-KR" sz="2400" b="1" dirty="0" smtClean="0"/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 smtClean="0"/>
              <a:t>B, 8 </a:t>
            </a:r>
            <a:r>
              <a:rPr lang="ko-KR" altLang="en-US" sz="2400" b="1" dirty="0" smtClean="0"/>
              <a:t>도 현재 </a:t>
            </a:r>
            <a:r>
              <a:rPr lang="en-US" altLang="ko-KR" sz="2400" b="1" dirty="0" smtClean="0"/>
              <a:t>A - B </a:t>
            </a:r>
            <a:r>
              <a:rPr lang="ko-KR" altLang="en-US" sz="2400" b="1" dirty="0" smtClean="0"/>
              <a:t>거리가 </a:t>
            </a:r>
            <a:r>
              <a:rPr lang="en-US" altLang="ko-KR" sz="2400" b="1" dirty="0" smtClean="0"/>
              <a:t>6</a:t>
            </a:r>
            <a:r>
              <a:rPr lang="ko-KR" altLang="en-US" sz="2400" b="1" dirty="0" smtClean="0"/>
              <a:t>이므로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인접 노드 거리 계산이 필요 없음</a:t>
            </a:r>
            <a:r>
              <a:rPr lang="en-US" altLang="ko-KR" sz="2400" b="1" dirty="0" smtClean="0"/>
              <a:t>.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우선순위 </a:t>
            </a:r>
            <a:r>
              <a:rPr lang="ko-KR" altLang="en-US" sz="2400" b="1" dirty="0"/>
              <a:t>큐를 사용하면 불필요한 계산 과정을 줄일 수 있음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최단 경로 </a:t>
            </a:r>
            <a:r>
              <a:rPr lang="ko-KR" altLang="en-US" sz="3600" b="1" dirty="0" smtClean="0"/>
              <a:t>문제</a:t>
            </a:r>
            <a:r>
              <a:rPr lang="ko-KR" altLang="en-US" sz="3600" b="1" dirty="0" smtClean="0"/>
              <a:t>란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9318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시간 </a:t>
            </a:r>
            <a:r>
              <a:rPr lang="ko-KR" altLang="en-US" sz="2400" b="1" dirty="0" smtClean="0"/>
              <a:t>복잡도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과정</a:t>
            </a:r>
            <a:r>
              <a:rPr lang="en-US" altLang="ko-KR" sz="2400" b="1" dirty="0"/>
              <a:t>2: </a:t>
            </a:r>
            <a:r>
              <a:rPr lang="ko-KR" altLang="en-US" sz="2400" b="1" dirty="0"/>
              <a:t>우선순위 큐에 가장 많은 노드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거리 정보가 들어가는 경우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우선순위 큐에 노드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거리 정보를 넣고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삭제하는 과정이 최악의 시간이 걸림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우선순위 </a:t>
            </a:r>
            <a:r>
              <a:rPr lang="ko-KR" altLang="en-US" sz="2400" b="1" dirty="0"/>
              <a:t>큐에 가장 많은 노드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거리 정보가 들어가는 시나리오는 그래프의 모든 간선이 검사될 때마다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배열의 최단 거리가 갱신되고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우선순위 큐에 노드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거리가 추가되는 것임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이 때 추가는 각 </a:t>
            </a:r>
            <a:r>
              <a:rPr lang="ko-KR" altLang="en-US" sz="2400" b="1" dirty="0" err="1"/>
              <a:t>간선마다</a:t>
            </a:r>
            <a:r>
              <a:rPr lang="ko-KR" altLang="en-US" sz="2400" b="1" dirty="0"/>
              <a:t> 최대 한 번 일어날 수 있으므로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최대 </a:t>
            </a:r>
            <a:r>
              <a:rPr lang="en-US" altLang="ko-KR" sz="2400" b="1" dirty="0"/>
              <a:t>O(E)</a:t>
            </a:r>
            <a:r>
              <a:rPr lang="ko-KR" altLang="en-US" sz="2400" b="1" dirty="0"/>
              <a:t>의 시간이 걸리고</a:t>
            </a:r>
            <a:r>
              <a:rPr lang="en-US" altLang="ko-KR" sz="2400" b="1" dirty="0"/>
              <a:t>, O(E) </a:t>
            </a:r>
            <a:r>
              <a:rPr lang="ko-KR" altLang="en-US" sz="2400" b="1" dirty="0"/>
              <a:t>개의 노드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거리 정보에 대해 우선순위 큐를 유지하는 작업은  𝑂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𝑙𝑜𝑔𝐸</a:t>
            </a:r>
            <a:r>
              <a:rPr lang="en-US" altLang="ko-KR" sz="2400" b="1" dirty="0"/>
              <a:t>)  </a:t>
            </a:r>
            <a:r>
              <a:rPr lang="ko-KR" altLang="en-US" sz="2400" b="1" dirty="0"/>
              <a:t>가 걸림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과정</a:t>
            </a:r>
            <a:r>
              <a:rPr lang="en-US" altLang="ko-KR" sz="2400" b="1" dirty="0"/>
              <a:t>1 + </a:t>
            </a:r>
            <a:r>
              <a:rPr lang="ko-KR" altLang="en-US" sz="2400" b="1" dirty="0"/>
              <a:t>과정</a:t>
            </a:r>
            <a:r>
              <a:rPr lang="en-US" altLang="ko-KR" sz="2400" b="1" dirty="0"/>
              <a:t>2 = O(E) +  </a:t>
            </a:r>
            <a:r>
              <a:rPr lang="ko-KR" altLang="en-US" sz="2400" b="1" dirty="0"/>
              <a:t>𝑂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𝐸𝑙𝑜𝑔𝐸</a:t>
            </a:r>
            <a:r>
              <a:rPr lang="en-US" altLang="ko-KR" sz="2400" b="1" dirty="0"/>
              <a:t>)  =  </a:t>
            </a:r>
            <a:r>
              <a:rPr lang="ko-KR" altLang="en-US" sz="2400" b="1" dirty="0"/>
              <a:t>𝑂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𝐸</a:t>
            </a:r>
            <a:r>
              <a:rPr lang="en-US" altLang="ko-KR" sz="2400" b="1" dirty="0"/>
              <a:t>+</a:t>
            </a:r>
            <a:r>
              <a:rPr lang="ko-KR" altLang="en-US" sz="2400" b="1" dirty="0"/>
              <a:t>𝐸𝑙𝑜𝑔𝐸</a:t>
            </a:r>
            <a:r>
              <a:rPr lang="en-US" altLang="ko-KR" sz="2400" b="1" dirty="0"/>
              <a:t>)=</a:t>
            </a:r>
            <a:r>
              <a:rPr lang="ko-KR" altLang="en-US" sz="2400" b="1" dirty="0"/>
              <a:t>𝑂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𝐸𝑙𝑜𝑔𝐸</a:t>
            </a:r>
            <a:r>
              <a:rPr lang="en-US" altLang="ko-KR" sz="2400" b="1" dirty="0"/>
              <a:t>) 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최단 경로 </a:t>
            </a:r>
            <a:r>
              <a:rPr lang="ko-KR" altLang="en-US" sz="3600" b="1" dirty="0" smtClean="0"/>
              <a:t>문제</a:t>
            </a:r>
            <a:r>
              <a:rPr lang="ko-KR" altLang="en-US" sz="3600" b="1" dirty="0" smtClean="0"/>
              <a:t>란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50943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시간 복잡도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err="1" smtClean="0"/>
              <a:t>다익스트라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알고리즘은 크게 다음 두 가지 과정을 거침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과정</a:t>
            </a:r>
            <a:r>
              <a:rPr lang="en-US" altLang="ko-KR" sz="2400" b="1" dirty="0"/>
              <a:t>1: </a:t>
            </a:r>
            <a:r>
              <a:rPr lang="ko-KR" altLang="en-US" sz="2400" b="1" dirty="0"/>
              <a:t>각 </a:t>
            </a:r>
            <a:r>
              <a:rPr lang="ko-KR" altLang="en-US" sz="2400" b="1" dirty="0" err="1"/>
              <a:t>노드마다</a:t>
            </a:r>
            <a:r>
              <a:rPr lang="ko-KR" altLang="en-US" sz="2400" b="1" dirty="0"/>
              <a:t> 인접한 간선들을 모두 검사하는 과정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과정</a:t>
            </a:r>
            <a:r>
              <a:rPr lang="en-US" altLang="ko-KR" sz="2400" b="1" dirty="0"/>
              <a:t>2: </a:t>
            </a:r>
            <a:r>
              <a:rPr lang="ko-KR" altLang="en-US" sz="2400" b="1" dirty="0"/>
              <a:t>우선순위 큐에 노드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거리 정보를 넣고 삭제</a:t>
            </a:r>
            <a:r>
              <a:rPr lang="en-US" altLang="ko-KR" sz="2400" b="1" dirty="0"/>
              <a:t>(pop)</a:t>
            </a:r>
            <a:r>
              <a:rPr lang="ko-KR" altLang="en-US" sz="2400" b="1" dirty="0"/>
              <a:t>하는 과정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각 과정별 시간 복잡도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과정</a:t>
            </a:r>
            <a:r>
              <a:rPr lang="en-US" altLang="ko-KR" sz="2400" b="1" dirty="0"/>
              <a:t>1: </a:t>
            </a:r>
            <a:r>
              <a:rPr lang="ko-KR" altLang="en-US" sz="2400" b="1" dirty="0"/>
              <a:t>각 노드는 최대 한 번씩 방문하므로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첫 노드와 해당 </a:t>
            </a:r>
            <a:r>
              <a:rPr lang="ko-KR" altLang="en-US" sz="2400" b="1" dirty="0" err="1"/>
              <a:t>노드간의</a:t>
            </a:r>
            <a:r>
              <a:rPr lang="ko-KR" altLang="en-US" sz="2400" b="1" dirty="0"/>
              <a:t> 갈 수 있는 루트가 있는 경우만 해당</a:t>
            </a:r>
            <a:r>
              <a:rPr lang="en-US" altLang="ko-KR" sz="2400" b="1" dirty="0"/>
              <a:t>), </a:t>
            </a:r>
            <a:r>
              <a:rPr lang="ko-KR" altLang="en-US" sz="2400" b="1" dirty="0"/>
              <a:t>그래프의 모든 간선은 최대 한 번씩 검사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즉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각 </a:t>
            </a:r>
            <a:r>
              <a:rPr lang="ko-KR" altLang="en-US" sz="2400" b="1" dirty="0" err="1"/>
              <a:t>노드마다</a:t>
            </a:r>
            <a:r>
              <a:rPr lang="ko-KR" altLang="en-US" sz="2400" b="1" dirty="0"/>
              <a:t> 인접한 간선들을 모두 검사하는 과정은 </a:t>
            </a:r>
            <a:r>
              <a:rPr lang="en-US" altLang="ko-KR" sz="2400" b="1" dirty="0"/>
              <a:t>O(E) </a:t>
            </a:r>
            <a:r>
              <a:rPr lang="ko-KR" altLang="en-US" sz="2400" b="1" dirty="0"/>
              <a:t>시간이 걸림</a:t>
            </a:r>
            <a:r>
              <a:rPr lang="en-US" altLang="ko-KR" sz="2400" b="1" dirty="0"/>
              <a:t>, E </a:t>
            </a:r>
            <a:r>
              <a:rPr lang="ko-KR" altLang="en-US" sz="2400" b="1" dirty="0"/>
              <a:t>는 간선</a:t>
            </a:r>
            <a:r>
              <a:rPr lang="en-US" altLang="ko-KR" sz="2400" b="1" dirty="0"/>
              <a:t>(edge)</a:t>
            </a:r>
            <a:r>
              <a:rPr lang="ko-KR" altLang="en-US" sz="2400" b="1" dirty="0"/>
              <a:t>의 </a:t>
            </a:r>
            <a:r>
              <a:rPr lang="ko-KR" altLang="en-US" sz="2400" b="1" dirty="0" smtClean="0"/>
              <a:t>약자</a:t>
            </a:r>
            <a:endParaRPr lang="ko-KR" altLang="en-US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최단 경로 </a:t>
            </a:r>
            <a:r>
              <a:rPr lang="ko-KR" altLang="en-US" sz="3600" b="1" dirty="0" smtClean="0"/>
              <a:t>문제</a:t>
            </a:r>
            <a:r>
              <a:rPr lang="ko-KR" altLang="en-US" sz="3600" b="1" dirty="0" smtClean="0"/>
              <a:t>란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86757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1694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최단 경로 문제란 두 노드를 잇는 가장 짧은 경로를 찾는 문제임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가중치 그래프 </a:t>
            </a:r>
            <a:r>
              <a:rPr lang="en-US" altLang="ko-KR" sz="2400" b="1" dirty="0"/>
              <a:t>(Weighted Graph) </a:t>
            </a:r>
            <a:r>
              <a:rPr lang="ko-KR" altLang="en-US" sz="2400" b="1" dirty="0"/>
              <a:t>에서 간선 </a:t>
            </a:r>
            <a:r>
              <a:rPr lang="en-US" altLang="ko-KR" sz="2400" b="1" dirty="0"/>
              <a:t>(Edge)</a:t>
            </a:r>
            <a:r>
              <a:rPr lang="ko-KR" altLang="en-US" sz="2400" b="1" dirty="0"/>
              <a:t>의 가중치 합이 최소가 되도록 하는 경로를 찾는 것이 목적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최단 경로 </a:t>
            </a:r>
            <a:r>
              <a:rPr lang="ko-KR" altLang="en-US" sz="3600" b="1" dirty="0" smtClean="0"/>
              <a:t>문제</a:t>
            </a:r>
            <a:r>
              <a:rPr lang="ko-KR" altLang="en-US" sz="3600" b="1" dirty="0" smtClean="0"/>
              <a:t>란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61463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최단 경로 문제 종류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단일 출발 및 단일 도착 </a:t>
            </a:r>
            <a:r>
              <a:rPr lang="en-US" altLang="ko-KR" sz="2400" b="1" dirty="0"/>
              <a:t>(single-source and single-destination shortest path problem) </a:t>
            </a:r>
            <a:r>
              <a:rPr lang="ko-KR" altLang="en-US" sz="2400" b="1" dirty="0"/>
              <a:t>최단 경로 문제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그래프 </a:t>
            </a:r>
            <a:r>
              <a:rPr lang="ko-KR" altLang="en-US" sz="2400" b="1" dirty="0"/>
              <a:t>내의 특정 노드 </a:t>
            </a:r>
            <a:r>
              <a:rPr lang="en-US" altLang="ko-KR" sz="2400" b="1" dirty="0"/>
              <a:t>u </a:t>
            </a:r>
            <a:r>
              <a:rPr lang="ko-KR" altLang="en-US" sz="2400" b="1" dirty="0"/>
              <a:t>에서 출발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또다른 특정 노드 </a:t>
            </a:r>
            <a:r>
              <a:rPr lang="en-US" altLang="ko-KR" sz="2400" b="1" dirty="0"/>
              <a:t>v </a:t>
            </a:r>
            <a:r>
              <a:rPr lang="ko-KR" altLang="en-US" sz="2400" b="1" dirty="0"/>
              <a:t>에 도착하는 가장 짧은 경로를 찾는 </a:t>
            </a:r>
            <a:r>
              <a:rPr lang="ko-KR" altLang="en-US" sz="2400" b="1" dirty="0" smtClean="0"/>
              <a:t>문제</a:t>
            </a:r>
            <a:endParaRPr lang="en-US" altLang="ko-KR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최단 경로 </a:t>
            </a:r>
            <a:r>
              <a:rPr lang="ko-KR" altLang="en-US" sz="3600" b="1" dirty="0" smtClean="0"/>
              <a:t>문제</a:t>
            </a:r>
            <a:r>
              <a:rPr lang="ko-KR" altLang="en-US" sz="3600" b="1" dirty="0" smtClean="0"/>
              <a:t>란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50603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최단 경로 문제 종류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단일 출발 </a:t>
            </a:r>
            <a:r>
              <a:rPr lang="en-US" altLang="ko-KR" sz="2400" b="1" dirty="0"/>
              <a:t>(single-source shortest path problem) </a:t>
            </a:r>
            <a:r>
              <a:rPr lang="ko-KR" altLang="en-US" sz="2400" b="1" dirty="0"/>
              <a:t>최단 경로 문제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그래프 </a:t>
            </a:r>
            <a:r>
              <a:rPr lang="ko-KR" altLang="en-US" sz="2400" b="1" dirty="0"/>
              <a:t>내의 특정 노드 </a:t>
            </a:r>
            <a:r>
              <a:rPr lang="en-US" altLang="ko-KR" sz="2400" b="1" dirty="0"/>
              <a:t>u </a:t>
            </a:r>
            <a:r>
              <a:rPr lang="ko-KR" altLang="en-US" sz="2400" b="1" dirty="0"/>
              <a:t>와 그래프 내 다른 모든 노드 각각의 가장 짧은 경로를 찾는 </a:t>
            </a:r>
            <a:r>
              <a:rPr lang="ko-KR" altLang="en-US" sz="2400" b="1" dirty="0" smtClean="0"/>
              <a:t>문제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따지고 </a:t>
            </a:r>
            <a:r>
              <a:rPr lang="ko-KR" altLang="en-US" sz="2400" b="1" dirty="0"/>
              <a:t>보면 굉장히 </a:t>
            </a:r>
            <a:r>
              <a:rPr lang="ko-KR" altLang="en-US" sz="2400" b="1" dirty="0" err="1"/>
              <a:t>헷깔릴</a:t>
            </a:r>
            <a:r>
              <a:rPr lang="ko-KR" altLang="en-US" sz="2400" b="1" dirty="0"/>
              <a:t> 수 있으므로 명확히 하자면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예를 들어 </a:t>
            </a:r>
            <a:r>
              <a:rPr lang="en-US" altLang="ko-KR" sz="2400" b="1" dirty="0"/>
              <a:t>A, B, C, D </a:t>
            </a:r>
            <a:r>
              <a:rPr lang="ko-KR" altLang="en-US" sz="2400" b="1" dirty="0"/>
              <a:t>라는 노드를 가진 그래프에서 특정 노드를 </a:t>
            </a:r>
            <a:r>
              <a:rPr lang="en-US" altLang="ko-KR" sz="2400" b="1" dirty="0"/>
              <a:t>A </a:t>
            </a:r>
            <a:r>
              <a:rPr lang="ko-KR" altLang="en-US" sz="2400" b="1" dirty="0"/>
              <a:t>라고 한다면</a:t>
            </a:r>
            <a:r>
              <a:rPr lang="en-US" altLang="ko-KR" sz="2400" b="1" dirty="0"/>
              <a:t>, A </a:t>
            </a:r>
            <a:r>
              <a:rPr lang="ko-KR" altLang="en-US" sz="2400" b="1" dirty="0"/>
              <a:t>외 모든 노드인 </a:t>
            </a:r>
            <a:r>
              <a:rPr lang="en-US" altLang="ko-KR" sz="2400" b="1" dirty="0"/>
              <a:t>B, C, D </a:t>
            </a:r>
            <a:r>
              <a:rPr lang="ko-KR" altLang="en-US" sz="2400" b="1" dirty="0"/>
              <a:t>각 노드와 </a:t>
            </a:r>
            <a:r>
              <a:rPr lang="en-US" altLang="ko-KR" sz="2400" b="1" dirty="0"/>
              <a:t>A </a:t>
            </a:r>
            <a:r>
              <a:rPr lang="ko-KR" altLang="en-US" sz="2400" b="1" dirty="0"/>
              <a:t>간에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즉</a:t>
            </a:r>
            <a:r>
              <a:rPr lang="en-US" altLang="ko-KR" sz="2400" b="1" dirty="0"/>
              <a:t>, A - B, A - C, A - D) </a:t>
            </a:r>
            <a:r>
              <a:rPr lang="ko-KR" altLang="en-US" sz="2400" b="1" dirty="0"/>
              <a:t>각각 가장 짧은 경로를 찾는 문제를 </a:t>
            </a:r>
            <a:r>
              <a:rPr lang="ko-KR" altLang="en-US" sz="2400" b="1" dirty="0" smtClean="0"/>
              <a:t>의미함</a:t>
            </a:r>
            <a:endParaRPr lang="ko-KR" altLang="en-US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최단 경로 </a:t>
            </a:r>
            <a:r>
              <a:rPr lang="ko-KR" altLang="en-US" sz="3600" b="1" dirty="0" smtClean="0"/>
              <a:t>문제</a:t>
            </a:r>
            <a:r>
              <a:rPr lang="ko-KR" altLang="en-US" sz="3600" b="1" dirty="0" smtClean="0"/>
              <a:t>란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58334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최단 경로 문제 종류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전체 </a:t>
            </a:r>
            <a:r>
              <a:rPr lang="ko-KR" altLang="en-US" sz="2400" b="1" dirty="0"/>
              <a:t>쌍</a:t>
            </a:r>
            <a:r>
              <a:rPr lang="en-US" altLang="ko-KR" sz="2400" b="1" dirty="0"/>
              <a:t>(all-pair) </a:t>
            </a:r>
            <a:r>
              <a:rPr lang="ko-KR" altLang="en-US" sz="2400" b="1" dirty="0"/>
              <a:t>최단 경로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그래프 내의 모든 노드 쌍 </a:t>
            </a:r>
            <a:r>
              <a:rPr lang="en-US" altLang="ko-KR" sz="2400" b="1" dirty="0"/>
              <a:t>(u, v) </a:t>
            </a:r>
            <a:r>
              <a:rPr lang="ko-KR" altLang="en-US" sz="2400" b="1" dirty="0"/>
              <a:t>에 대한 최단 경로를 찾는 문제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최단 경로 </a:t>
            </a:r>
            <a:r>
              <a:rPr lang="ko-KR" altLang="en-US" sz="3600" b="1" dirty="0" smtClean="0"/>
              <a:t>문제</a:t>
            </a:r>
            <a:r>
              <a:rPr lang="ko-KR" altLang="en-US" sz="3600" b="1" dirty="0" smtClean="0"/>
              <a:t>란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61386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FF0000"/>
                </a:solidFill>
              </a:rPr>
              <a:t>최단 경로 문제 종류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FF0000"/>
                </a:solidFill>
              </a:rPr>
              <a:t>단일 출발 </a:t>
            </a:r>
            <a:r>
              <a:rPr lang="en-US" altLang="ko-KR" sz="2400" b="1" dirty="0">
                <a:solidFill>
                  <a:srgbClr val="FF0000"/>
                </a:solidFill>
              </a:rPr>
              <a:t>(single-source shortest path problem) </a:t>
            </a:r>
            <a:r>
              <a:rPr lang="ko-KR" altLang="en-US" sz="2400" b="1" dirty="0">
                <a:solidFill>
                  <a:srgbClr val="FF0000"/>
                </a:solidFill>
              </a:rPr>
              <a:t>최단 경로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문제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err="1" smtClean="0"/>
              <a:t>다익스트라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알고리즘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하나의 </a:t>
            </a:r>
            <a:r>
              <a:rPr lang="ko-KR" altLang="en-US" sz="2400" b="1" dirty="0"/>
              <a:t>정점에서 다른 모든 정점 간의 각각 가장 짧은 거리를 구하는 문제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최단 경로 </a:t>
            </a:r>
            <a:r>
              <a:rPr lang="ko-KR" altLang="en-US" sz="3600" b="1" dirty="0" smtClean="0"/>
              <a:t>문제</a:t>
            </a:r>
            <a:r>
              <a:rPr lang="ko-KR" altLang="en-US" sz="3600" b="1" dirty="0" smtClean="0"/>
              <a:t>란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32534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다익스트라</a:t>
            </a:r>
            <a:r>
              <a:rPr lang="ko-KR" altLang="en-US" sz="2400" b="1" dirty="0"/>
              <a:t> 알고리즘 </a:t>
            </a:r>
            <a:r>
              <a:rPr lang="ko-KR" altLang="en-US" sz="2400" b="1" dirty="0" err="1" smtClean="0"/>
              <a:t>로직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첫 </a:t>
            </a:r>
            <a:r>
              <a:rPr lang="ko-KR" altLang="en-US" sz="2400" b="1" dirty="0"/>
              <a:t>정점을 기준으로 연결되어 있는 정점들을 추가해 가며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최단 거리를 갱신하는 </a:t>
            </a:r>
            <a:r>
              <a:rPr lang="ko-KR" altLang="en-US" sz="2400" b="1" dirty="0" smtClean="0"/>
              <a:t>기법</a:t>
            </a:r>
            <a:endParaRPr lang="ko-KR" altLang="en-US" sz="24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다익스트라</a:t>
            </a:r>
            <a:r>
              <a:rPr lang="ko-KR" altLang="en-US" sz="2400" b="1" dirty="0"/>
              <a:t> 알고리즘은 너비우선탐색</a:t>
            </a:r>
            <a:r>
              <a:rPr lang="en-US" altLang="ko-KR" sz="2400" b="1" dirty="0"/>
              <a:t>(BFS)</a:t>
            </a:r>
            <a:r>
              <a:rPr lang="ko-KR" altLang="en-US" sz="2400" b="1" dirty="0"/>
              <a:t>와 유사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첫 </a:t>
            </a:r>
            <a:r>
              <a:rPr lang="ko-KR" altLang="en-US" sz="2400" b="1" dirty="0"/>
              <a:t>정점부터 각 </a:t>
            </a:r>
            <a:r>
              <a:rPr lang="ko-KR" altLang="en-US" sz="2400" b="1" dirty="0" smtClean="0"/>
              <a:t>노드 간의 </a:t>
            </a:r>
            <a:r>
              <a:rPr lang="ko-KR" altLang="en-US" sz="2400" b="1" dirty="0"/>
              <a:t>거리를 저장하는 배열을 만든 후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첫 정점의 인접 노드 간의 거리부터 먼저 계산하면서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첫 정점부터 해당 </a:t>
            </a:r>
            <a:r>
              <a:rPr lang="ko-KR" altLang="en-US" sz="2400" b="1" dirty="0" smtClean="0"/>
              <a:t>노드 간의 </a:t>
            </a:r>
            <a:r>
              <a:rPr lang="ko-KR" altLang="en-US" sz="2400" b="1" dirty="0"/>
              <a:t>가장 짧은 거리를 해당 배열에 업데이트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최단 경로 </a:t>
            </a:r>
            <a:r>
              <a:rPr lang="ko-KR" altLang="en-US" sz="3600" b="1" dirty="0" smtClean="0"/>
              <a:t>문제</a:t>
            </a:r>
            <a:r>
              <a:rPr lang="ko-KR" altLang="en-US" sz="3600" b="1" dirty="0" smtClean="0"/>
              <a:t>란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46274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다익스트라</a:t>
            </a:r>
            <a:r>
              <a:rPr lang="ko-KR" altLang="en-US" sz="2400" b="1" dirty="0"/>
              <a:t> 알고리즘 </a:t>
            </a:r>
            <a:r>
              <a:rPr lang="ko-KR" altLang="en-US" sz="2400" b="1" dirty="0" err="1" smtClean="0"/>
              <a:t>로직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우선순위 큐를 활용한 </a:t>
            </a:r>
            <a:r>
              <a:rPr lang="ko-KR" altLang="en-US" sz="2400" b="1" dirty="0" err="1"/>
              <a:t>다익스트라</a:t>
            </a:r>
            <a:r>
              <a:rPr lang="ko-KR" altLang="en-US" sz="2400" b="1" dirty="0"/>
              <a:t> 알고리즘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우선순위 </a:t>
            </a:r>
            <a:r>
              <a:rPr lang="ko-KR" altLang="en-US" sz="2400" b="1" dirty="0"/>
              <a:t>큐는 </a:t>
            </a:r>
            <a:r>
              <a:rPr lang="en-US" altLang="ko-KR" sz="2400" b="1" dirty="0" err="1"/>
              <a:t>MinHeap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방식을 활용해서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현재 가장 짧은 거리를 가진 노드 정보를 먼저 꺼내게 됨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1) </a:t>
            </a:r>
            <a:r>
              <a:rPr lang="ko-KR" altLang="en-US" sz="2400" b="1" dirty="0"/>
              <a:t>첫 정점을 기준으로 배열을 선언하여 첫 정점에서 각 정점까지의 거리를 저장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초기에는 </a:t>
            </a:r>
            <a:r>
              <a:rPr lang="ko-KR" altLang="en-US" sz="2400" b="1" dirty="0"/>
              <a:t>첫 정점의 거리는 </a:t>
            </a:r>
            <a:r>
              <a:rPr lang="en-US" altLang="ko-KR" sz="2400" b="1" dirty="0"/>
              <a:t>0, </a:t>
            </a:r>
            <a:r>
              <a:rPr lang="ko-KR" altLang="en-US" sz="2400" b="1" dirty="0"/>
              <a:t>나머지는 무한대로 저장함 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inf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라고 표현함</a:t>
            </a:r>
            <a:r>
              <a:rPr lang="en-US" altLang="ko-KR" sz="2400" b="1" dirty="0"/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우선순위 큐에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첫 정점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거리 </a:t>
            </a:r>
            <a:r>
              <a:rPr lang="en-US" altLang="ko-KR" sz="2400" b="1" dirty="0"/>
              <a:t>0) </a:t>
            </a:r>
            <a:r>
              <a:rPr lang="ko-KR" altLang="en-US" sz="2400" b="1" dirty="0"/>
              <a:t>만 먼저 </a:t>
            </a:r>
            <a:r>
              <a:rPr lang="ko-KR" altLang="en-US" sz="2400" b="1" dirty="0" smtClean="0"/>
              <a:t>넣음</a:t>
            </a:r>
            <a:endParaRPr lang="ko-KR" altLang="en-US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최단 경로 </a:t>
            </a:r>
            <a:r>
              <a:rPr lang="ko-KR" altLang="en-US" sz="3600" b="1" dirty="0" smtClean="0"/>
              <a:t>문제</a:t>
            </a:r>
            <a:r>
              <a:rPr lang="ko-KR" altLang="en-US" sz="3600" b="1" dirty="0" smtClean="0"/>
              <a:t>란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56716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1782</Words>
  <Application>Microsoft Office PowerPoint</Application>
  <PresentationFormat>와이드스크린</PresentationFormat>
  <Paragraphs>138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等线</vt:lpstr>
      <vt:lpstr>等线 Light</vt:lpstr>
      <vt:lpstr>나눔고딕 ExtraBold</vt:lpstr>
      <vt:lpstr>나눔스퀘어 ExtraBold</vt:lpstr>
      <vt:lpstr>맑은 고딕</vt:lpstr>
      <vt:lpstr>苹方 中等</vt:lpstr>
      <vt:lpstr>Arial</vt:lpstr>
      <vt:lpstr>Times New Roman</vt:lpstr>
      <vt:lpstr>office 테마 - 1</vt:lpstr>
      <vt:lpstr>office 테마 - 2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admin</cp:lastModifiedBy>
  <cp:revision>110</cp:revision>
  <dcterms:created xsi:type="dcterms:W3CDTF">2019-08-20T09:53:04Z</dcterms:created>
  <dcterms:modified xsi:type="dcterms:W3CDTF">2021-11-07T02:32:19Z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