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0" r:id="rId3"/>
    <p:sldId id="351" r:id="rId4"/>
    <p:sldId id="354" r:id="rId5"/>
    <p:sldId id="355" r:id="rId6"/>
    <p:sldId id="356" r:id="rId7"/>
    <p:sldId id="358" r:id="rId8"/>
    <p:sldId id="359" r:id="rId9"/>
    <p:sldId id="357" r:id="rId10"/>
    <p:sldId id="361" r:id="rId11"/>
    <p:sldId id="363" r:id="rId12"/>
    <p:sldId id="3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66" d="100"/>
          <a:sy n="66" d="100"/>
        </p:scale>
        <p:origin x="219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6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8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4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4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3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0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2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757882" y="2256882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프림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개선된 </a:t>
            </a:r>
            <a:r>
              <a:rPr lang="ko-KR" altLang="en-US" sz="2400" b="1" dirty="0" err="1"/>
              <a:t>프림</a:t>
            </a:r>
            <a:r>
              <a:rPr lang="ko-KR" altLang="en-US" sz="2400" b="1" dirty="0"/>
              <a:t> 알고리즘의 시간 복잡도</a:t>
            </a:r>
            <a:r>
              <a:rPr lang="en-US" altLang="ko-KR" sz="2400" b="1" dirty="0"/>
              <a:t>: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𝐸𝑙𝑜𝑔𝑉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for </a:t>
            </a:r>
            <a:r>
              <a:rPr lang="ko-KR" altLang="en-US" sz="2400" b="1" dirty="0"/>
              <a:t>구문의 총 시간 복잡도는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𝐸𝑙𝑜𝑔𝑉</a:t>
            </a:r>
            <a:r>
              <a:rPr lang="en-US" altLang="ko-KR" sz="2400" b="1" dirty="0"/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for </a:t>
            </a:r>
            <a:r>
              <a:rPr lang="ko-KR" altLang="en-US" sz="2400" b="1" dirty="0"/>
              <a:t>구문은 </a:t>
            </a:r>
            <a:r>
              <a:rPr lang="en-US" altLang="ko-KR" sz="2400" b="1" dirty="0"/>
              <a:t>while </a:t>
            </a:r>
            <a:r>
              <a:rPr lang="ko-KR" altLang="en-US" sz="2400" b="1" dirty="0"/>
              <a:t>구문 </a:t>
            </a:r>
            <a:r>
              <a:rPr lang="ko-KR" altLang="en-US" sz="2400" b="1" dirty="0" err="1"/>
              <a:t>반복시에</a:t>
            </a:r>
            <a:r>
              <a:rPr lang="ko-KR" altLang="en-US" sz="2400" b="1" dirty="0"/>
              <a:t> 결과적으로 총 최대 간선의 수 </a:t>
            </a:r>
            <a:r>
              <a:rPr lang="en-US" altLang="ko-KR" sz="2400" b="1" dirty="0"/>
              <a:t>E</a:t>
            </a:r>
            <a:r>
              <a:rPr lang="ko-KR" altLang="en-US" sz="2400" b="1" dirty="0"/>
              <a:t>만큼 실행 가능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</a:t>
            </a:r>
            <a:r>
              <a:rPr lang="en-US" altLang="ko-KR" sz="2400" b="1" dirty="0"/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for </a:t>
            </a:r>
            <a:r>
              <a:rPr lang="ko-KR" altLang="en-US" sz="2400" b="1" dirty="0"/>
              <a:t>구문 안에서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 </a:t>
            </a:r>
            <a:r>
              <a:rPr lang="ko-KR" altLang="en-US" sz="2400" b="1" dirty="0" err="1"/>
              <a:t>변경시마다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heap </a:t>
            </a:r>
            <a:r>
              <a:rPr lang="ko-KR" altLang="en-US" sz="2400" b="1" dirty="0"/>
              <a:t>구조를 변경해야 하며</a:t>
            </a:r>
            <a:r>
              <a:rPr lang="en-US" altLang="ko-KR" sz="2400" b="1" dirty="0"/>
              <a:t>, heap </a:t>
            </a:r>
            <a:r>
              <a:rPr lang="ko-KR" altLang="en-US" sz="2400" b="1" dirty="0"/>
              <a:t>에는 최대 </a:t>
            </a:r>
            <a:r>
              <a:rPr lang="en-US" altLang="ko-KR" sz="2400" b="1" dirty="0"/>
              <a:t>V </a:t>
            </a:r>
            <a:r>
              <a:rPr lang="ko-KR" altLang="en-US" sz="2400" b="1" dirty="0"/>
              <a:t>개의 정보가 있으므로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𝑙𝑜𝑔𝑉</a:t>
            </a:r>
            <a:r>
              <a:rPr lang="en-US" altLang="ko-KR" sz="2400" b="1" dirty="0"/>
              <a:t>)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따라서 총 시간 복잡도는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𝑉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𝑉𝑙𝑜𝑔𝑉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𝐸𝑙𝑜𝑔𝑉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이며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O(V)</a:t>
            </a:r>
            <a:r>
              <a:rPr lang="ko-KR" altLang="en-US" sz="2400" b="1" dirty="0"/>
              <a:t>는 전체 시간 복잡도에 큰 영향을 미치지 않으므로 삭제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E &gt; V </a:t>
            </a:r>
            <a:r>
              <a:rPr lang="ko-KR" altLang="en-US" sz="2400" b="1" dirty="0"/>
              <a:t>이므로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최대 𝑉</a:t>
            </a:r>
            <a:r>
              <a:rPr lang="en-US" altLang="ko-KR" sz="2400" b="1" dirty="0"/>
              <a:t>2=</a:t>
            </a:r>
            <a:r>
              <a:rPr lang="ko-KR" altLang="en-US" sz="2400" b="1" dirty="0"/>
              <a:t>𝐸 가 될 수 있음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((</a:t>
            </a:r>
            <a:r>
              <a:rPr lang="ko-KR" altLang="en-US" sz="2400" b="1" dirty="0"/>
              <a:t>𝑉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𝑙𝑜𝑔𝑉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는 간단하게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𝐸𝑙𝑜𝑔𝑉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로 나타낼 수 있음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724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개선된 </a:t>
            </a:r>
            <a:r>
              <a:rPr lang="ko-KR" altLang="en-US" sz="2400" b="1" dirty="0" err="1"/>
              <a:t>프림</a:t>
            </a:r>
            <a:r>
              <a:rPr lang="ko-KR" altLang="en-US" sz="2400" b="1" dirty="0"/>
              <a:t> 알고리즘의 시간 복잡도</a:t>
            </a:r>
            <a:r>
              <a:rPr lang="en-US" altLang="ko-KR" sz="2400" b="1" dirty="0"/>
              <a:t>: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𝐸𝑙𝑜𝑔𝑉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최초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생성 시간 복잡도</a:t>
            </a:r>
            <a:r>
              <a:rPr lang="en-US" altLang="ko-KR" sz="2400" b="1" dirty="0"/>
              <a:t>: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𝑉</a:t>
            </a:r>
            <a:r>
              <a:rPr lang="en-US" altLang="ko-KR" sz="2400" b="1" dirty="0"/>
              <a:t>)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while </a:t>
            </a:r>
            <a:r>
              <a:rPr lang="ko-KR" altLang="en-US" sz="2400" b="1" dirty="0"/>
              <a:t>구문과 </a:t>
            </a:r>
            <a:r>
              <a:rPr lang="en-US" altLang="ko-KR" sz="2400" b="1" dirty="0" err="1"/>
              <a:t>keys.popitem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의 시간 복잡도는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𝑉𝑙𝑜𝑔𝑉</a:t>
            </a:r>
            <a:r>
              <a:rPr lang="en-US" altLang="ko-KR" sz="2400" b="1" dirty="0"/>
              <a:t>) 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while </a:t>
            </a:r>
            <a:r>
              <a:rPr lang="ko-KR" altLang="en-US" sz="2400" b="1" dirty="0"/>
              <a:t>구문은 </a:t>
            </a:r>
            <a:r>
              <a:rPr lang="en-US" altLang="ko-KR" sz="2400" b="1" dirty="0"/>
              <a:t>V(</a:t>
            </a:r>
            <a:r>
              <a:rPr lang="ko-KR" altLang="en-US" sz="2400" b="1" dirty="0"/>
              <a:t>노드 </a:t>
            </a:r>
            <a:r>
              <a:rPr lang="ko-KR" altLang="en-US" sz="2400" b="1" dirty="0" err="1"/>
              <a:t>갯수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번 </a:t>
            </a:r>
            <a:r>
              <a:rPr lang="ko-KR" altLang="en-US" sz="2400" b="1" dirty="0" smtClean="0"/>
              <a:t>실행됨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smtClean="0"/>
              <a:t>heap </a:t>
            </a:r>
            <a:r>
              <a:rPr lang="ko-KR" altLang="en-US" sz="2400" b="1" dirty="0"/>
              <a:t>에서 최소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값을 가지는 노드 정보 추출 시</a:t>
            </a:r>
            <a:r>
              <a:rPr lang="en-US" altLang="ko-KR" sz="2400" b="1" dirty="0"/>
              <a:t>(pop)</a:t>
            </a:r>
            <a:r>
              <a:rPr lang="ko-KR" altLang="en-US" sz="2400" b="1" dirty="0"/>
              <a:t>의 시간 복잡도</a:t>
            </a:r>
            <a:r>
              <a:rPr lang="en-US" altLang="ko-KR" sz="2400" b="1" dirty="0"/>
              <a:t>: 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𝑙𝑜𝑔𝑉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671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대표적인 최소 신장 트리 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/>
              <a:t>Kruskal’s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algorithm (</a:t>
            </a:r>
            <a:r>
              <a:rPr lang="ko-KR" altLang="en-US" sz="2400" b="1" dirty="0" err="1"/>
              <a:t>크루스칼</a:t>
            </a:r>
            <a:r>
              <a:rPr lang="ko-KR" altLang="en-US" sz="2400" b="1" dirty="0"/>
              <a:t> 알고리즘</a:t>
            </a:r>
            <a:r>
              <a:rPr lang="en-US" altLang="ko-KR" sz="2400" b="1" dirty="0"/>
              <a:t>), Prim's algorithm (</a:t>
            </a:r>
            <a:r>
              <a:rPr lang="ko-KR" altLang="en-US" sz="2400" b="1" dirty="0" err="1"/>
              <a:t>프림</a:t>
            </a:r>
            <a:r>
              <a:rPr lang="ko-KR" altLang="en-US" sz="2400" b="1" dirty="0"/>
              <a:t> 알고리즘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프림</a:t>
            </a:r>
            <a:r>
              <a:rPr lang="ko-KR" altLang="en-US" sz="2400" b="1" dirty="0"/>
              <a:t> 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시작 </a:t>
            </a:r>
            <a:r>
              <a:rPr lang="ko-KR" altLang="en-US" sz="2400" b="1" dirty="0"/>
              <a:t>정점을 선택한 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정점에 인접한 </a:t>
            </a:r>
            <a:r>
              <a:rPr lang="ko-KR" altLang="en-US" sz="2400" b="1" dirty="0" err="1"/>
              <a:t>간선중</a:t>
            </a:r>
            <a:r>
              <a:rPr lang="ko-KR" altLang="en-US" sz="2400" b="1" dirty="0"/>
              <a:t> 최소 간선으로 연결된 정점을 선택하고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정점에서 다시 최소 간선으로 연결된 정점을 선택하는 방식으로 최소 신장 트리를 확장해가는 </a:t>
            </a:r>
            <a:r>
              <a:rPr lang="ko-KR" altLang="en-US" sz="2400" b="1" dirty="0" smtClean="0"/>
              <a:t>방식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Kruskal's</a:t>
            </a:r>
            <a:r>
              <a:rPr lang="en-US" altLang="ko-KR" sz="2400" b="1" dirty="0"/>
              <a:t> algorithm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Prim's algorithm </a:t>
            </a:r>
            <a:r>
              <a:rPr lang="ko-KR" altLang="en-US" sz="2400" b="1" dirty="0" smtClean="0"/>
              <a:t>비교</a:t>
            </a:r>
            <a:endParaRPr lang="ko-KR" altLang="en-US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둘다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탐욕 알고리즘을 기초로 하고 있음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당장 눈 앞의 최소 비용을 선택해서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결과적으로 최적의 솔루션을 찾음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/>
              <a:t>Kruskal's</a:t>
            </a:r>
            <a:r>
              <a:rPr lang="en-US" altLang="ko-KR" sz="2400" b="1" dirty="0"/>
              <a:t> algorithm</a:t>
            </a:r>
            <a:r>
              <a:rPr lang="ko-KR" altLang="en-US" sz="2400" b="1" dirty="0"/>
              <a:t>은 가장 가중치가 작은 간선부터 선택하면서 </a:t>
            </a:r>
            <a:r>
              <a:rPr lang="en-US" altLang="ko-KR" sz="2400" b="1" dirty="0"/>
              <a:t>MST</a:t>
            </a:r>
            <a:r>
              <a:rPr lang="ko-KR" altLang="en-US" sz="2400" b="1" dirty="0"/>
              <a:t>를 구함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/>
              <a:t>Prim's algorithm</a:t>
            </a:r>
            <a:r>
              <a:rPr lang="ko-KR" altLang="en-US" sz="2400" b="1" dirty="0"/>
              <a:t>은 특정 정점에서 시작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정점에 연결된 가장 가중치가 작은 간선을 선택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간선으로 연결된 정점들에 연결된 간선 중에서 가장 가중치가 작은 간선을 택하는 방식으로 </a:t>
            </a:r>
            <a:r>
              <a:rPr lang="en-US" altLang="ko-KR" sz="2400" b="1" dirty="0"/>
              <a:t>MST</a:t>
            </a:r>
            <a:r>
              <a:rPr lang="ko-KR" altLang="en-US" sz="2400" b="1" dirty="0"/>
              <a:t>를 구함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9674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프림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임의의 정점을 선택</a:t>
            </a:r>
            <a:r>
              <a:rPr lang="en-US" altLang="ko-KR" sz="2400" b="1" dirty="0"/>
              <a:t>, '</a:t>
            </a:r>
            <a:r>
              <a:rPr lang="ko-KR" altLang="en-US" sz="2400" b="1" dirty="0"/>
              <a:t>연결된 노드 집합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에 삽입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선택된 정점에 연결된 간선들을 간선 리스트에 삽입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간선 리스트에서 최소 가중치를 가지는 간선부터 추출해서</a:t>
            </a:r>
            <a:r>
              <a:rPr lang="en-US" altLang="ko-KR" sz="2400" b="1" dirty="0"/>
              <a:t>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해당 간선에 연결된 인접 정점이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연결된 노드 집합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에 이미 들어 있다면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스킵함</a:t>
            </a:r>
            <a:r>
              <a:rPr lang="en-US" altLang="ko-KR" sz="2400" b="1" dirty="0"/>
              <a:t>(cycle </a:t>
            </a:r>
            <a:r>
              <a:rPr lang="ko-KR" altLang="en-US" sz="2400" b="1" dirty="0"/>
              <a:t>발생을 막기 위함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해당 간선에 연결된 인접 정점이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연결된 노드 집합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에 들어 있지 않으면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간선을 선택하고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해당 간선 정보를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최소 신장 트리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에 삽입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추출한 간선은 간선 리스트에서 제거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간선 리스트에 더 이상의 간선이 없을 때까지 </a:t>
            </a:r>
            <a:r>
              <a:rPr lang="en-US" altLang="ko-KR" sz="2400" b="1" dirty="0"/>
              <a:t>3-4</a:t>
            </a:r>
            <a:r>
              <a:rPr lang="ko-KR" altLang="en-US" sz="2400" b="1" dirty="0"/>
              <a:t>번을 반복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712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프림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알고리즘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6" name="Picture 2" descr="https://www.fun-coding.org/00_Images/pri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4" y="1740604"/>
            <a:ext cx="10747852" cy="44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2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프림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알고리즘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28" name="Picture 4" descr="https://www.fun-coding.org/00_Images/pri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4" y="1912437"/>
            <a:ext cx="10747852" cy="444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9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프림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알고리즘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1030" name="Picture 6" descr="https://www.fun-coding.org/00_Images/prim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4" y="1818358"/>
            <a:ext cx="10747853" cy="448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8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개선된 </a:t>
            </a:r>
            <a:r>
              <a:rPr lang="ko-KR" altLang="en-US" sz="2400" b="1" dirty="0" err="1" smtClean="0"/>
              <a:t>프림</a:t>
            </a:r>
            <a:r>
              <a:rPr lang="ko-KR" altLang="en-US" sz="2400" b="1" dirty="0" smtClean="0"/>
              <a:t> 알고리즘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간선이 아닌 노드를 중심으로 우선순위 큐를 적용하는 방식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초기화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구조를 만들어놓고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특정 정점의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값은 </a:t>
            </a:r>
            <a:r>
              <a:rPr lang="en-US" altLang="ko-KR" sz="2400" b="1" dirty="0"/>
              <a:t>0, </a:t>
            </a:r>
            <a:r>
              <a:rPr lang="ko-KR" altLang="en-US" sz="2400" b="1" dirty="0"/>
              <a:t>이외의 정점들의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값은 무한대로 놓음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모든 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값은 우선순위 큐에 넣음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가장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값이 적은 정점</a:t>
            </a:r>
            <a:r>
              <a:rPr lang="en-US" altLang="ko-KR" sz="2400" b="1" dirty="0"/>
              <a:t>:key</a:t>
            </a:r>
            <a:r>
              <a:rPr lang="ko-KR" altLang="en-US" sz="2400" b="1" dirty="0"/>
              <a:t>를 추출한 후</a:t>
            </a:r>
            <a:r>
              <a:rPr lang="en-US" altLang="ko-KR" sz="2400" b="1" dirty="0"/>
              <a:t>(pop </a:t>
            </a:r>
            <a:r>
              <a:rPr lang="ko-KR" altLang="en-US" sz="2400" b="1" dirty="0"/>
              <a:t>하므로 해당 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정보는 우선순위 큐에서 삭제됨</a:t>
            </a:r>
            <a:r>
              <a:rPr lang="en-US" altLang="ko-KR" sz="2400" b="1" dirty="0"/>
              <a:t>), (extract min </a:t>
            </a:r>
            <a:r>
              <a:rPr lang="ko-KR" altLang="en-US" sz="2400" b="1" dirty="0" err="1"/>
              <a:t>로직이라고</a:t>
            </a:r>
            <a:r>
              <a:rPr lang="ko-KR" altLang="en-US" sz="2400" b="1" dirty="0"/>
              <a:t> 부름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해당 정점의 인접한 정점들에 대해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값과 연결된 가중치 값을 비교하여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값이 작으면 해당 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값을 갱신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값 </a:t>
            </a:r>
            <a:r>
              <a:rPr lang="ko-KR" altLang="en-US" sz="2400" b="1" dirty="0" err="1"/>
              <a:t>갱신시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우선순위 큐는 최소 </a:t>
            </a:r>
            <a:r>
              <a:rPr lang="en-US" altLang="ko-KR" sz="2400" b="1" dirty="0"/>
              <a:t>key</a:t>
            </a:r>
            <a:r>
              <a:rPr lang="ko-KR" altLang="en-US" sz="2400" b="1" dirty="0"/>
              <a:t>값을 가지는 정점</a:t>
            </a:r>
            <a:r>
              <a:rPr lang="en-US" altLang="ko-KR" sz="2400" b="1" dirty="0"/>
              <a:t>:key </a:t>
            </a:r>
            <a:r>
              <a:rPr lang="ko-KR" altLang="en-US" sz="2400" b="1" dirty="0"/>
              <a:t>를 </a:t>
            </a:r>
            <a:r>
              <a:rPr lang="ko-KR" altLang="en-US" sz="2400" b="1" dirty="0" err="1"/>
              <a:t>루트노드로</a:t>
            </a:r>
            <a:r>
              <a:rPr lang="ko-KR" altLang="en-US" sz="2400" b="1" dirty="0"/>
              <a:t> 올려놓도록 재구성함 </a:t>
            </a:r>
            <a:r>
              <a:rPr lang="en-US" altLang="ko-KR" sz="2400" b="1" dirty="0"/>
              <a:t>(decrease key </a:t>
            </a:r>
            <a:r>
              <a:rPr lang="ko-KR" altLang="en-US" sz="2400" b="1" dirty="0" err="1"/>
              <a:t>로직이라고</a:t>
            </a:r>
            <a:r>
              <a:rPr lang="ko-KR" altLang="en-US" sz="2400" b="1" dirty="0"/>
              <a:t> 부름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99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/>
              <a:t>프림</a:t>
            </a:r>
            <a:r>
              <a:rPr lang="ko-KR" altLang="en-US" sz="3600" b="1" dirty="0"/>
              <a:t> 알고리즘 </a:t>
            </a:r>
            <a:r>
              <a:rPr lang="en-US" altLang="ko-KR" sz="3600" b="1" dirty="0"/>
              <a:t>(Prim's algorithm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8187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683</Words>
  <Application>Microsoft Office PowerPoint</Application>
  <PresentationFormat>와이드스크린</PresentationFormat>
  <Paragraphs>61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104</cp:revision>
  <dcterms:created xsi:type="dcterms:W3CDTF">2019-08-20T09:53:04Z</dcterms:created>
  <dcterms:modified xsi:type="dcterms:W3CDTF">2021-11-07T02:55:50Z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