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320" r:id="rId3"/>
    <p:sldId id="321" r:id="rId4"/>
    <p:sldId id="351" r:id="rId5"/>
    <p:sldId id="342" r:id="rId6"/>
    <p:sldId id="343" r:id="rId7"/>
    <p:sldId id="34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 varScale="1">
        <p:scale>
          <a:sx n="68" d="100"/>
          <a:sy n="68" d="100"/>
        </p:scale>
        <p:origin x="66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51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3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701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353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39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4464800" y="2256882"/>
            <a:ext cx="3262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삽입 정렬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lvl="0" algn="dist" latinLnBrk="0"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</a:t>
            </a:r>
            <a:r>
              <a:rPr lang="ko-KR" altLang="en-US" sz="240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lang="en-US" altLang="zh-CN" sz="2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18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6" name="슬라이드 18 형태 2"/>
          <p:cNvSpPr txBox="1"/>
          <p:nvPr/>
        </p:nvSpPr>
        <p:spPr>
          <a:xfrm>
            <a:off x="846667" y="936977"/>
            <a:ext cx="458651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r>
              <a:rPr lang="ko-KR" altLang="en-US" b="1" dirty="0"/>
              <a:t>대표적인 </a:t>
            </a:r>
            <a:r>
              <a:rPr lang="ko-KR" altLang="en-US" b="1" dirty="0" smtClean="0"/>
              <a:t>알고리즘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정렬</a:t>
            </a:r>
            <a:endParaRPr lang="en-US" altLang="ko-KR" b="1" dirty="0"/>
          </a:p>
        </p:txBody>
      </p:sp>
      <p:sp>
        <p:nvSpPr>
          <p:cNvPr id="17" name="슬라이드 18 형태 6"/>
          <p:cNvSpPr txBox="1"/>
          <p:nvPr/>
        </p:nvSpPr>
        <p:spPr>
          <a:xfrm>
            <a:off x="925375" y="2000048"/>
            <a:ext cx="99736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정렬 </a:t>
            </a:r>
            <a:r>
              <a:rPr lang="en-US" altLang="ko-KR" sz="2400" b="1" dirty="0">
                <a:latin typeface="+mn-ea"/>
              </a:rPr>
              <a:t>(sorting): </a:t>
            </a:r>
            <a:r>
              <a:rPr lang="ko-KR" altLang="en-US" sz="2400" b="1" dirty="0">
                <a:latin typeface="+mn-ea"/>
              </a:rPr>
              <a:t>어떤 데이터들이 주어졌을 때 이를 정해진 순서대로 </a:t>
            </a:r>
            <a:r>
              <a:rPr lang="en-US" altLang="ko-KR" sz="2400" b="1" dirty="0" smtClean="0">
                <a:latin typeface="+mn-ea"/>
              </a:rPr>
              <a:t/>
            </a:r>
            <a:br>
              <a:rPr lang="en-US" altLang="ko-KR" sz="2400" b="1" dirty="0" smtClean="0">
                <a:latin typeface="+mn-ea"/>
              </a:rPr>
            </a:br>
            <a:r>
              <a:rPr lang="ko-KR" altLang="en-US" sz="2400" b="1" dirty="0" smtClean="0">
                <a:latin typeface="+mn-ea"/>
              </a:rPr>
              <a:t>나열하는 </a:t>
            </a:r>
            <a:r>
              <a:rPr lang="ko-KR" altLang="en-US" sz="2400" b="1" dirty="0">
                <a:latin typeface="+mn-ea"/>
              </a:rPr>
              <a:t>것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정렬은 프로그램 작성시 빈번하게 필요로 함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다양한 알고리즘이 고안되었으며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알고리즘 학습의 필수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다양한 정렬 알고리즘 이해를 통해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동일한 문제에 대해 다양한 </a:t>
            </a:r>
            <a:r>
              <a:rPr lang="en-US" altLang="ko-KR" sz="2400" b="1" dirty="0" smtClean="0">
                <a:latin typeface="+mn-ea"/>
              </a:rPr>
              <a:t/>
            </a:r>
            <a:br>
              <a:rPr lang="en-US" altLang="ko-KR" sz="2400" b="1" dirty="0" smtClean="0">
                <a:latin typeface="+mn-ea"/>
              </a:rPr>
            </a:br>
            <a:r>
              <a:rPr lang="ko-KR" altLang="en-US" sz="2400" b="1" dirty="0" smtClean="0">
                <a:latin typeface="+mn-ea"/>
              </a:rPr>
              <a:t>알고리즘이 고안될 </a:t>
            </a:r>
            <a:r>
              <a:rPr lang="ko-KR" altLang="en-US" sz="2400" b="1" dirty="0">
                <a:latin typeface="+mn-ea"/>
              </a:rPr>
              <a:t>수 있음을 이해하고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각 </a:t>
            </a:r>
            <a:r>
              <a:rPr lang="ko-KR" altLang="en-US" sz="2400" b="1" dirty="0" err="1">
                <a:latin typeface="+mn-ea"/>
              </a:rPr>
              <a:t>알고리즘간</a:t>
            </a:r>
            <a:r>
              <a:rPr lang="ko-KR" altLang="en-US" sz="2400" b="1" dirty="0">
                <a:latin typeface="+mn-ea"/>
              </a:rPr>
              <a:t> 성능 비교를 통해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 smtClean="0">
                <a:latin typeface="+mn-ea"/>
              </a:rPr>
              <a:t>알고리즘 성능 </a:t>
            </a:r>
            <a:r>
              <a:rPr lang="ko-KR" altLang="en-US" sz="2400" b="1" dirty="0">
                <a:latin typeface="+mn-ea"/>
              </a:rPr>
              <a:t>분석에 대해서도 이해할 수 있음</a:t>
            </a:r>
            <a:endParaRPr lang="en-US" altLang="ko-KR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4689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1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연습장과 펜을 준비하자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2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알고리즘 문제를 읽고 </a:t>
            </a:r>
            <a:r>
              <a:rPr lang="ko-KR" altLang="en-US" sz="2400" b="1" dirty="0" smtClean="0"/>
              <a:t>분석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3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간단하게 테스트용으로 매우 간단한 경우부터 복잡한 경우 순서대로 </a:t>
            </a:r>
            <a:r>
              <a:rPr lang="ko-KR" altLang="en-US" sz="2400" b="1" dirty="0" smtClean="0"/>
              <a:t>생각해보면서</a:t>
            </a:r>
            <a:r>
              <a:rPr lang="en-US" altLang="ko-KR" sz="24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    연습장과 펜을 이용하여 알고리즘을 생각해본다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4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가능한 알고리즘이 보인다면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구현할 알고리즘을 세부 항목으로 나누고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문장으로 </a:t>
            </a:r>
            <a:r>
              <a:rPr lang="ko-KR" altLang="en-US" sz="2400" b="1" dirty="0" smtClean="0"/>
              <a:t>             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    </a:t>
            </a:r>
            <a:r>
              <a:rPr lang="ko-KR" altLang="en-US" sz="2400" b="1" dirty="0" smtClean="0"/>
              <a:t>세부 </a:t>
            </a:r>
            <a:r>
              <a:rPr lang="ko-KR" altLang="en-US" sz="2400" b="1" dirty="0"/>
              <a:t>항목을 나누어서 적어본다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5. </a:t>
            </a:r>
            <a:r>
              <a:rPr lang="ko-KR" altLang="en-US" sz="2400" b="1" dirty="0" err="1"/>
              <a:t>코드화하기</a:t>
            </a:r>
            <a:r>
              <a:rPr lang="ko-KR" altLang="en-US" sz="2400" b="1" dirty="0"/>
              <a:t> 위해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데이터 구조 또는 사용할 변수를 정리하고</a:t>
            </a:r>
            <a:r>
              <a:rPr lang="en-US" altLang="ko-KR" sz="2400" b="1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6. </a:t>
            </a:r>
            <a:r>
              <a:rPr lang="ko-KR" altLang="en-US" sz="2400" b="1" dirty="0"/>
              <a:t>각 문장을 코드 레벨로 적는다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7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데이터 구조 또는 사용할 변수가 코드에 따라 어떻게 변하는지를 손으로 적으면서</a:t>
            </a:r>
            <a:r>
              <a:rPr lang="en-US" altLang="ko-KR" sz="2400" b="1" dirty="0"/>
              <a:t>,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임의 </a:t>
            </a:r>
            <a:r>
              <a:rPr lang="ko-KR" altLang="en-US" sz="2400" b="1" dirty="0"/>
              <a:t>데이터로 코드가 정상 동작하는지를 연습장과 펜으로 검증한다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알고리즘 연습 방법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75673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삽입 정렬은 두 번째 인덱스부터 시작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해당 인덱스</a:t>
            </a:r>
            <a:r>
              <a:rPr lang="en-US" altLang="ko-KR" sz="2400" b="1" dirty="0"/>
              <a:t>(key </a:t>
            </a:r>
            <a:r>
              <a:rPr lang="ko-KR" altLang="en-US" sz="2400" b="1" dirty="0"/>
              <a:t>값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앞에 있는 데이터</a:t>
            </a:r>
            <a:r>
              <a:rPr lang="en-US" altLang="ko-KR" sz="2400" b="1" dirty="0"/>
              <a:t>(B)</a:t>
            </a:r>
            <a:r>
              <a:rPr lang="ko-KR" altLang="en-US" sz="2400" b="1" dirty="0"/>
              <a:t>부터 비교해서 </a:t>
            </a:r>
            <a:r>
              <a:rPr lang="en-US" altLang="ko-KR" sz="2400" b="1" dirty="0"/>
              <a:t>key </a:t>
            </a:r>
            <a:r>
              <a:rPr lang="ko-KR" altLang="en-US" sz="2400" b="1" dirty="0"/>
              <a:t>값이 더 작으면</a:t>
            </a:r>
            <a:r>
              <a:rPr lang="en-US" altLang="ko-KR" sz="2400" b="1" dirty="0"/>
              <a:t>, B</a:t>
            </a:r>
            <a:r>
              <a:rPr lang="ko-KR" altLang="en-US" sz="2400" b="1" dirty="0"/>
              <a:t>값을 뒤 인덱스로 복사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이를 </a:t>
            </a:r>
            <a:r>
              <a:rPr lang="en-US" altLang="ko-KR" sz="2400" b="1" dirty="0"/>
              <a:t>key </a:t>
            </a:r>
            <a:r>
              <a:rPr lang="ko-KR" altLang="en-US" sz="2400" b="1" dirty="0"/>
              <a:t>값이 더 큰 데이터를 </a:t>
            </a:r>
            <a:r>
              <a:rPr lang="ko-KR" altLang="en-US" sz="2400" b="1" dirty="0" err="1"/>
              <a:t>만날때까지</a:t>
            </a:r>
            <a:r>
              <a:rPr lang="ko-KR" altLang="en-US" sz="2400" b="1" dirty="0"/>
              <a:t> 반복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그리고 큰 데이터를 만난 위치 바로 뒤에 </a:t>
            </a:r>
            <a:r>
              <a:rPr lang="en-US" altLang="ko-KR" sz="2400" b="1" dirty="0"/>
              <a:t>key </a:t>
            </a:r>
            <a:r>
              <a:rPr lang="ko-KR" altLang="en-US" sz="2400" b="1" dirty="0"/>
              <a:t>값을 이동</a:t>
            </a:r>
            <a:endParaRPr lang="en-US" altLang="ko-KR" sz="20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삽입 </a:t>
            </a:r>
            <a:r>
              <a:rPr lang="ko-KR" altLang="en-US" sz="3600" b="1" dirty="0"/>
              <a:t>정렬 </a:t>
            </a:r>
            <a:r>
              <a:rPr lang="en-US" altLang="ko-KR" sz="3600" b="1" dirty="0"/>
              <a:t>(insertion sort) </a:t>
            </a:r>
            <a:r>
              <a:rPr lang="ko-KR" altLang="en-US" sz="3600" b="1" dirty="0"/>
              <a:t>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pic>
        <p:nvPicPr>
          <p:cNvPr id="2050" name="Picture 2" descr="https://miro.medium.com/max/480/0*iSWACkG5fs_0Ljr3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12" y="3910198"/>
            <a:ext cx="8099577" cy="253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382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어떻게 코드로 만들까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746658"/>
              </p:ext>
            </p:extLst>
          </p:nvPr>
        </p:nvGraphicFramePr>
        <p:xfrm>
          <a:off x="188686" y="1036405"/>
          <a:ext cx="2368638" cy="72461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84319">
                  <a:extLst>
                    <a:ext uri="{9D8B030D-6E8A-4147-A177-3AD203B41FA5}">
                      <a16:colId xmlns:a16="http://schemas.microsoft.com/office/drawing/2014/main" val="3026325869"/>
                    </a:ext>
                  </a:extLst>
                </a:gridCol>
                <a:gridCol w="1184319">
                  <a:extLst>
                    <a:ext uri="{9D8B030D-6E8A-4147-A177-3AD203B41FA5}">
                      <a16:colId xmlns:a16="http://schemas.microsoft.com/office/drawing/2014/main" val="3329464092"/>
                    </a:ext>
                  </a:extLst>
                </a:gridCol>
              </a:tblGrid>
              <a:tr h="724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5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3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97755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6723"/>
              </p:ext>
            </p:extLst>
          </p:nvPr>
        </p:nvGraphicFramePr>
        <p:xfrm>
          <a:off x="188686" y="2793004"/>
          <a:ext cx="3552957" cy="72461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84319">
                  <a:extLst>
                    <a:ext uri="{9D8B030D-6E8A-4147-A177-3AD203B41FA5}">
                      <a16:colId xmlns:a16="http://schemas.microsoft.com/office/drawing/2014/main" val="3026325869"/>
                    </a:ext>
                  </a:extLst>
                </a:gridCol>
                <a:gridCol w="1184319">
                  <a:extLst>
                    <a:ext uri="{9D8B030D-6E8A-4147-A177-3AD203B41FA5}">
                      <a16:colId xmlns:a16="http://schemas.microsoft.com/office/drawing/2014/main" val="3329464092"/>
                    </a:ext>
                  </a:extLst>
                </a:gridCol>
                <a:gridCol w="1184319">
                  <a:extLst>
                    <a:ext uri="{9D8B030D-6E8A-4147-A177-3AD203B41FA5}">
                      <a16:colId xmlns:a16="http://schemas.microsoft.com/office/drawing/2014/main" val="3514475388"/>
                    </a:ext>
                  </a:extLst>
                </a:gridCol>
              </a:tblGrid>
              <a:tr h="72461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97755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362566"/>
              </p:ext>
            </p:extLst>
          </p:nvPr>
        </p:nvGraphicFramePr>
        <p:xfrm>
          <a:off x="188686" y="4549602"/>
          <a:ext cx="4737276" cy="72461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84319">
                  <a:extLst>
                    <a:ext uri="{9D8B030D-6E8A-4147-A177-3AD203B41FA5}">
                      <a16:colId xmlns:a16="http://schemas.microsoft.com/office/drawing/2014/main" val="3026325869"/>
                    </a:ext>
                  </a:extLst>
                </a:gridCol>
                <a:gridCol w="1184319">
                  <a:extLst>
                    <a:ext uri="{9D8B030D-6E8A-4147-A177-3AD203B41FA5}">
                      <a16:colId xmlns:a16="http://schemas.microsoft.com/office/drawing/2014/main" val="3329464092"/>
                    </a:ext>
                  </a:extLst>
                </a:gridCol>
                <a:gridCol w="1184319">
                  <a:extLst>
                    <a:ext uri="{9D8B030D-6E8A-4147-A177-3AD203B41FA5}">
                      <a16:colId xmlns:a16="http://schemas.microsoft.com/office/drawing/2014/main" val="3514475388"/>
                    </a:ext>
                  </a:extLst>
                </a:gridCol>
                <a:gridCol w="1184319">
                  <a:extLst>
                    <a:ext uri="{9D8B030D-6E8A-4147-A177-3AD203B41FA5}">
                      <a16:colId xmlns:a16="http://schemas.microsoft.com/office/drawing/2014/main" val="3983866004"/>
                    </a:ext>
                  </a:extLst>
                </a:gridCol>
              </a:tblGrid>
              <a:tr h="72461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97755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212955"/>
              </p:ext>
            </p:extLst>
          </p:nvPr>
        </p:nvGraphicFramePr>
        <p:xfrm>
          <a:off x="8200103" y="2386233"/>
          <a:ext cx="3629040" cy="283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680">
                  <a:extLst>
                    <a:ext uri="{9D8B030D-6E8A-4147-A177-3AD203B41FA5}">
                      <a16:colId xmlns:a16="http://schemas.microsoft.com/office/drawing/2014/main" val="4155830875"/>
                    </a:ext>
                  </a:extLst>
                </a:gridCol>
                <a:gridCol w="1209680">
                  <a:extLst>
                    <a:ext uri="{9D8B030D-6E8A-4147-A177-3AD203B41FA5}">
                      <a16:colId xmlns:a16="http://schemas.microsoft.com/office/drawing/2014/main" val="1232058808"/>
                    </a:ext>
                  </a:extLst>
                </a:gridCol>
                <a:gridCol w="1209680">
                  <a:extLst>
                    <a:ext uri="{9D8B030D-6E8A-4147-A177-3AD203B41FA5}">
                      <a16:colId xmlns:a16="http://schemas.microsoft.com/office/drawing/2014/main" val="1427101218"/>
                    </a:ext>
                  </a:extLst>
                </a:gridCol>
              </a:tblGrid>
              <a:tr h="708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길이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조건 체크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턴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897293"/>
                  </a:ext>
                </a:extLst>
              </a:tr>
              <a:tr h="7086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820946"/>
                  </a:ext>
                </a:extLst>
              </a:tr>
              <a:tr h="7086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167381"/>
                  </a:ext>
                </a:extLst>
              </a:tr>
              <a:tr h="7086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036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871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 for index in range(</a:t>
            </a:r>
            <a:r>
              <a:rPr lang="ko-KR" altLang="en-US" sz="2400" b="1" dirty="0" smtClean="0"/>
              <a:t>데이터 길이 </a:t>
            </a:r>
            <a:r>
              <a:rPr lang="en-US" altLang="ko-KR" sz="2400" b="1" dirty="0" smtClean="0"/>
              <a:t>-1):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    for index2 in range(index, 0,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-1):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      if</a:t>
            </a:r>
            <a:r>
              <a:rPr lang="ko-KR" altLang="en-US" sz="2400" b="1" dirty="0"/>
              <a:t> </a:t>
            </a:r>
            <a:r>
              <a:rPr lang="en-US" altLang="ko-KR" sz="2400" b="1" dirty="0" smtClean="0"/>
              <a:t>data[index2]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&gt; data[index2-1]: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           swap(data[index2], data[index2-1])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      else: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         break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/>
              <a:t>어떻게 코드로 만들까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720356"/>
              </p:ext>
            </p:extLst>
          </p:nvPr>
        </p:nvGraphicFramePr>
        <p:xfrm>
          <a:off x="8200103" y="2386233"/>
          <a:ext cx="3629040" cy="283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680">
                  <a:extLst>
                    <a:ext uri="{9D8B030D-6E8A-4147-A177-3AD203B41FA5}">
                      <a16:colId xmlns:a16="http://schemas.microsoft.com/office/drawing/2014/main" val="4155830875"/>
                    </a:ext>
                  </a:extLst>
                </a:gridCol>
                <a:gridCol w="1209680">
                  <a:extLst>
                    <a:ext uri="{9D8B030D-6E8A-4147-A177-3AD203B41FA5}">
                      <a16:colId xmlns:a16="http://schemas.microsoft.com/office/drawing/2014/main" val="1232058808"/>
                    </a:ext>
                  </a:extLst>
                </a:gridCol>
                <a:gridCol w="1209680">
                  <a:extLst>
                    <a:ext uri="{9D8B030D-6E8A-4147-A177-3AD203B41FA5}">
                      <a16:colId xmlns:a16="http://schemas.microsoft.com/office/drawing/2014/main" val="1427101218"/>
                    </a:ext>
                  </a:extLst>
                </a:gridCol>
              </a:tblGrid>
              <a:tr h="708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길이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조건 체크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턴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897293"/>
                  </a:ext>
                </a:extLst>
              </a:tr>
              <a:tr h="7086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820946"/>
                  </a:ext>
                </a:extLst>
              </a:tr>
              <a:tr h="7086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167381"/>
                  </a:ext>
                </a:extLst>
              </a:tr>
              <a:tr h="7086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036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842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260</Words>
  <Application>Microsoft Office PowerPoint</Application>
  <PresentationFormat>와이드스크린</PresentationFormat>
  <Paragraphs>69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等线</vt:lpstr>
      <vt:lpstr>等线 Light</vt:lpstr>
      <vt:lpstr>나눔고딕 ExtraBold</vt:lpstr>
      <vt:lpstr>나눔스퀘어 ExtraBold</vt:lpstr>
      <vt:lpstr>맑은 고딕</vt:lpstr>
      <vt:lpstr>苹方 粗体</vt:lpstr>
      <vt:lpstr>苹方 中等</vt:lpstr>
      <vt:lpstr>Arial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김 종완</cp:lastModifiedBy>
  <cp:revision>90</cp:revision>
  <dcterms:created xsi:type="dcterms:W3CDTF">2019-08-20T09:53:04Z</dcterms:created>
  <dcterms:modified xsi:type="dcterms:W3CDTF">2021-10-29T04:16:24Z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