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20" r:id="rId3"/>
    <p:sldId id="321" r:id="rId4"/>
    <p:sldId id="351" r:id="rId5"/>
    <p:sldId id="354" r:id="rId6"/>
    <p:sldId id="353" r:id="rId7"/>
    <p:sldId id="346" r:id="rId8"/>
    <p:sldId id="347" r:id="rId9"/>
    <p:sldId id="34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68" d="100"/>
          <a:sy n="68" d="100"/>
        </p:scale>
        <p:origin x="66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5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3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09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2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83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슬랙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 통해서 추가 질문을 남겨주시면 답변해드리겠습니다</a:t>
            </a: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62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슬랙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 통해서 추가 질문을 남겨주시면 답변해드리겠습니다</a:t>
            </a: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0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3829212" y="2256882"/>
            <a:ext cx="4533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셸</a:t>
            </a:r>
            <a:r>
              <a:rPr lang="en-US" altLang="ko-KR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 정렬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18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6" name="슬라이드 18 형태 2"/>
          <p:cNvSpPr txBox="1"/>
          <p:nvPr/>
        </p:nvSpPr>
        <p:spPr>
          <a:xfrm>
            <a:off x="846667" y="936977"/>
            <a:ext cx="45865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ko-KR" altLang="en-US" b="1" dirty="0"/>
              <a:t>대표적인 </a:t>
            </a:r>
            <a:r>
              <a:rPr lang="ko-KR" altLang="en-US" b="1" dirty="0" smtClean="0"/>
              <a:t>알고리즘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정렬</a:t>
            </a:r>
            <a:endParaRPr lang="en-US" altLang="ko-KR" b="1" dirty="0"/>
          </a:p>
        </p:txBody>
      </p:sp>
      <p:sp>
        <p:nvSpPr>
          <p:cNvPr id="17" name="슬라이드 18 형태 6"/>
          <p:cNvSpPr txBox="1"/>
          <p:nvPr/>
        </p:nvSpPr>
        <p:spPr>
          <a:xfrm>
            <a:off x="925375" y="2000048"/>
            <a:ext cx="99736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정렬 </a:t>
            </a:r>
            <a:r>
              <a:rPr lang="en-US" altLang="ko-KR" sz="2400" b="1" dirty="0">
                <a:latin typeface="+mn-ea"/>
              </a:rPr>
              <a:t>(sorting): </a:t>
            </a:r>
            <a:r>
              <a:rPr lang="ko-KR" altLang="en-US" sz="2400" b="1" dirty="0">
                <a:latin typeface="+mn-ea"/>
              </a:rPr>
              <a:t>어떤 데이터들이 주어졌을 때 이를 정해진 순서대로 </a:t>
            </a:r>
            <a:r>
              <a:rPr lang="en-US" altLang="ko-KR" sz="2400" b="1" dirty="0" smtClean="0">
                <a:latin typeface="+mn-ea"/>
              </a:rPr>
              <a:t/>
            </a:r>
            <a:br>
              <a:rPr lang="en-US" altLang="ko-KR" sz="2400" b="1" dirty="0" smtClean="0">
                <a:latin typeface="+mn-ea"/>
              </a:rPr>
            </a:br>
            <a:r>
              <a:rPr lang="ko-KR" altLang="en-US" sz="2400" b="1" dirty="0" smtClean="0">
                <a:latin typeface="+mn-ea"/>
              </a:rPr>
              <a:t>나열하는 </a:t>
            </a:r>
            <a:r>
              <a:rPr lang="ko-KR" altLang="en-US" sz="2400" b="1" dirty="0">
                <a:latin typeface="+mn-ea"/>
              </a:rPr>
              <a:t>것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정렬은 프로그램 작성시 빈번하게 필요로 함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다양한 알고리즘이 고안되었으며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알고리즘 학습의 필수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다양한 정렬 알고리즘 이해를 통해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동일한 문제에 대해 다양한 </a:t>
            </a:r>
            <a:r>
              <a:rPr lang="en-US" altLang="ko-KR" sz="2400" b="1" dirty="0" smtClean="0">
                <a:latin typeface="+mn-ea"/>
              </a:rPr>
              <a:t/>
            </a:r>
            <a:br>
              <a:rPr lang="en-US" altLang="ko-KR" sz="2400" b="1" dirty="0" smtClean="0">
                <a:latin typeface="+mn-ea"/>
              </a:rPr>
            </a:br>
            <a:r>
              <a:rPr lang="ko-KR" altLang="en-US" sz="2400" b="1" dirty="0" smtClean="0">
                <a:latin typeface="+mn-ea"/>
              </a:rPr>
              <a:t>알고리즘이 고안될 </a:t>
            </a:r>
            <a:r>
              <a:rPr lang="ko-KR" altLang="en-US" sz="2400" b="1" dirty="0">
                <a:latin typeface="+mn-ea"/>
              </a:rPr>
              <a:t>수 있음을 이해하고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각 </a:t>
            </a:r>
            <a:r>
              <a:rPr lang="ko-KR" altLang="en-US" sz="2400" b="1" dirty="0" err="1">
                <a:latin typeface="+mn-ea"/>
              </a:rPr>
              <a:t>알고리즘간</a:t>
            </a:r>
            <a:r>
              <a:rPr lang="ko-KR" altLang="en-US" sz="2400" b="1" dirty="0">
                <a:latin typeface="+mn-ea"/>
              </a:rPr>
              <a:t> 성능 비교를 통해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알고리즘 성능 </a:t>
            </a:r>
            <a:r>
              <a:rPr lang="ko-KR" altLang="en-US" sz="2400" b="1" dirty="0">
                <a:latin typeface="+mn-ea"/>
              </a:rPr>
              <a:t>분석에 대해서도 이해할 수 있음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4689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1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연습장과 펜을 준비하자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2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알고리즘 문제를 읽고 </a:t>
            </a:r>
            <a:r>
              <a:rPr lang="ko-KR" altLang="en-US" sz="2400" b="1" dirty="0" smtClean="0"/>
              <a:t>분석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3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간단하게 테스트용으로 매우 간단한 경우부터 복잡한 경우 순서대로 </a:t>
            </a:r>
            <a:r>
              <a:rPr lang="ko-KR" altLang="en-US" sz="2400" b="1" dirty="0" smtClean="0"/>
              <a:t>생각해보면서</a:t>
            </a:r>
            <a:r>
              <a:rPr lang="en-US" altLang="ko-KR" sz="24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    연습장과 펜을 이용하여 알고리즘을 생각해본다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4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가능한 알고리즘이 보인다면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구현할 알고리즘을 세부 항목으로 나누고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문장으로 </a:t>
            </a:r>
            <a:r>
              <a:rPr lang="ko-KR" altLang="en-US" sz="2400" b="1" dirty="0" smtClean="0"/>
              <a:t>             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세부 </a:t>
            </a:r>
            <a:r>
              <a:rPr lang="ko-KR" altLang="en-US" sz="2400" b="1" dirty="0"/>
              <a:t>항목을 나누어서 적어본다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 err="1"/>
              <a:t>코드화하기</a:t>
            </a:r>
            <a:r>
              <a:rPr lang="ko-KR" altLang="en-US" sz="2400" b="1" dirty="0"/>
              <a:t>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데이터 구조 또는 사용할 변수를 정리하고</a:t>
            </a:r>
            <a:r>
              <a:rPr lang="en-US" altLang="ko-KR" sz="24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6. </a:t>
            </a:r>
            <a:r>
              <a:rPr lang="ko-KR" altLang="en-US" sz="2400" b="1" dirty="0"/>
              <a:t>각 문장을 코드 레벨로 적는다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7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데이터 구조 또는 사용할 변수가 코드에 따라 어떻게 변하는지를 손으로 적으면서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임의 </a:t>
            </a:r>
            <a:r>
              <a:rPr lang="ko-KR" altLang="en-US" sz="2400" b="1" dirty="0"/>
              <a:t>데이터로 코드가 정상 동작하는지를 연습장과 펜으로 검증한다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알고리즘 연습 방법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567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727201"/>
            <a:ext cx="66301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단순 삽입 정렬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장점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이미 정렬을 마쳤거나 정렬이 거의 끝나가는 상태에서는 속도가 아주 빠릅니다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단점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삽입할 위치가 멀리 떨어져 있으면 이동 횟수가 많아집니다</a:t>
            </a:r>
            <a:r>
              <a:rPr lang="en-US" altLang="ko-KR" sz="2400" b="1" dirty="0" smtClean="0"/>
              <a:t>.</a:t>
            </a:r>
            <a:endParaRPr lang="ko-KR" altLang="en-US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쉘 </a:t>
            </a:r>
            <a:r>
              <a:rPr lang="ko-KR" altLang="en-US" sz="3600" b="1" dirty="0"/>
              <a:t>정렬 </a:t>
            </a:r>
            <a:r>
              <a:rPr lang="en-US" altLang="ko-KR" sz="3600" b="1" dirty="0" smtClean="0"/>
              <a:t>(Shell </a:t>
            </a:r>
            <a:r>
              <a:rPr lang="en-US" altLang="ko-KR" sz="3600" b="1" dirty="0"/>
              <a:t>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2" t="21334" b="16571"/>
          <a:stretch/>
        </p:blipFill>
        <p:spPr>
          <a:xfrm>
            <a:off x="6988627" y="1567543"/>
            <a:ext cx="4636073" cy="42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33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먼저 정렬할 배열의 원소를 그룹으로 나눠 각 그룹별로 정렬을 수행합니다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그 후 정렬된 그룹을 합치는 작업을 반복하여 원소의 이동 횟수를 줄이는 방법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쉘 </a:t>
            </a:r>
            <a:r>
              <a:rPr lang="ko-KR" altLang="en-US" sz="3600" b="1" dirty="0"/>
              <a:t>정렬 </a:t>
            </a:r>
            <a:r>
              <a:rPr lang="en-US" altLang="ko-KR" sz="3600" b="1" dirty="0" smtClean="0"/>
              <a:t>(Shell </a:t>
            </a:r>
            <a:r>
              <a:rPr lang="en-US" altLang="ko-KR" sz="3600" b="1" dirty="0"/>
              <a:t>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1026" name="Picture 2" descr="Shell Sort ste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9" y="3497519"/>
            <a:ext cx="6071635" cy="277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ell Sort st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55" y="3211699"/>
            <a:ext cx="5723865" cy="320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27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주어진 </a:t>
            </a:r>
            <a:r>
              <a:rPr lang="ko-KR" altLang="en-US" sz="2400" b="1" dirty="0"/>
              <a:t>데이터 중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최소값을 찾음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해당 최소값을 데이터 맨 앞에 위치한 값과 교체함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맨 앞의 위치를 뺀 나머지 데이터를 동일한 방법으로 반복</a:t>
            </a:r>
            <a:endParaRPr lang="en-US" altLang="ko-KR" sz="20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선택 </a:t>
            </a:r>
            <a:r>
              <a:rPr lang="ko-KR" altLang="en-US" sz="3600" b="1" dirty="0"/>
              <a:t>정렬 </a:t>
            </a:r>
            <a:r>
              <a:rPr lang="en-US" altLang="ko-KR" sz="3600" b="1" dirty="0" smtClean="0"/>
              <a:t>(Selection </a:t>
            </a:r>
            <a:r>
              <a:rPr lang="en-US" altLang="ko-KR" sz="3600" b="1" dirty="0"/>
              <a:t>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9218" name="Picture 2" descr="https://cdn-images-1.medium.com/max/1600/1*to7gYwi5_bkZhx-1kSB0L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374" y="4172738"/>
            <a:ext cx="7363252" cy="230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922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어떻게 코드로 만들까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226038"/>
              </p:ext>
            </p:extLst>
          </p:nvPr>
        </p:nvGraphicFramePr>
        <p:xfrm>
          <a:off x="188686" y="2338186"/>
          <a:ext cx="4737276" cy="72461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184319">
                  <a:extLst>
                    <a:ext uri="{9D8B030D-6E8A-4147-A177-3AD203B41FA5}">
                      <a16:colId xmlns:a16="http://schemas.microsoft.com/office/drawing/2014/main" val="3026325869"/>
                    </a:ext>
                  </a:extLst>
                </a:gridCol>
                <a:gridCol w="1184319">
                  <a:extLst>
                    <a:ext uri="{9D8B030D-6E8A-4147-A177-3AD203B41FA5}">
                      <a16:colId xmlns:a16="http://schemas.microsoft.com/office/drawing/2014/main" val="3329464092"/>
                    </a:ext>
                  </a:extLst>
                </a:gridCol>
                <a:gridCol w="1184319">
                  <a:extLst>
                    <a:ext uri="{9D8B030D-6E8A-4147-A177-3AD203B41FA5}">
                      <a16:colId xmlns:a16="http://schemas.microsoft.com/office/drawing/2014/main" val="3514475388"/>
                    </a:ext>
                  </a:extLst>
                </a:gridCol>
                <a:gridCol w="1184319">
                  <a:extLst>
                    <a:ext uri="{9D8B030D-6E8A-4147-A177-3AD203B41FA5}">
                      <a16:colId xmlns:a16="http://schemas.microsoft.com/office/drawing/2014/main" val="1352325234"/>
                    </a:ext>
                  </a:extLst>
                </a:gridCol>
              </a:tblGrid>
              <a:tr h="72461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kern="1200" dirty="0" smtClean="0">
                          <a:effectLst/>
                        </a:rPr>
                        <a:t>0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kern="1200" dirty="0" smtClean="0">
                          <a:effectLst/>
                        </a:rPr>
                        <a:t>1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kern="1200" dirty="0" smtClean="0">
                          <a:effectLst/>
                        </a:rPr>
                        <a:t>2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97755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23440"/>
              </p:ext>
            </p:extLst>
          </p:nvPr>
        </p:nvGraphicFramePr>
        <p:xfrm>
          <a:off x="188686" y="3160996"/>
          <a:ext cx="4737276" cy="72461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84319">
                  <a:extLst>
                    <a:ext uri="{9D8B030D-6E8A-4147-A177-3AD203B41FA5}">
                      <a16:colId xmlns:a16="http://schemas.microsoft.com/office/drawing/2014/main" val="3026325869"/>
                    </a:ext>
                  </a:extLst>
                </a:gridCol>
                <a:gridCol w="1184319">
                  <a:extLst>
                    <a:ext uri="{9D8B030D-6E8A-4147-A177-3AD203B41FA5}">
                      <a16:colId xmlns:a16="http://schemas.microsoft.com/office/drawing/2014/main" val="3329464092"/>
                    </a:ext>
                  </a:extLst>
                </a:gridCol>
                <a:gridCol w="1184319">
                  <a:extLst>
                    <a:ext uri="{9D8B030D-6E8A-4147-A177-3AD203B41FA5}">
                      <a16:colId xmlns:a16="http://schemas.microsoft.com/office/drawing/2014/main" val="3514475388"/>
                    </a:ext>
                  </a:extLst>
                </a:gridCol>
                <a:gridCol w="1184319">
                  <a:extLst>
                    <a:ext uri="{9D8B030D-6E8A-4147-A177-3AD203B41FA5}">
                      <a16:colId xmlns:a16="http://schemas.microsoft.com/office/drawing/2014/main" val="3983866004"/>
                    </a:ext>
                  </a:extLst>
                </a:gridCol>
              </a:tblGrid>
              <a:tr h="72461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97755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60836"/>
              </p:ext>
            </p:extLst>
          </p:nvPr>
        </p:nvGraphicFramePr>
        <p:xfrm>
          <a:off x="6577778" y="2386233"/>
          <a:ext cx="5251362" cy="283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454">
                  <a:extLst>
                    <a:ext uri="{9D8B030D-6E8A-4147-A177-3AD203B41FA5}">
                      <a16:colId xmlns:a16="http://schemas.microsoft.com/office/drawing/2014/main" val="4155830875"/>
                    </a:ext>
                  </a:extLst>
                </a:gridCol>
                <a:gridCol w="1750454">
                  <a:extLst>
                    <a:ext uri="{9D8B030D-6E8A-4147-A177-3AD203B41FA5}">
                      <a16:colId xmlns:a16="http://schemas.microsoft.com/office/drawing/2014/main" val="1232058808"/>
                    </a:ext>
                  </a:extLst>
                </a:gridCol>
                <a:gridCol w="1750454">
                  <a:extLst>
                    <a:ext uri="{9D8B030D-6E8A-4147-A177-3AD203B41FA5}">
                      <a16:colId xmlns:a16="http://schemas.microsoft.com/office/drawing/2014/main" val="1427101218"/>
                    </a:ext>
                  </a:extLst>
                </a:gridCol>
              </a:tblGrid>
              <a:tr h="7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비교 데이터 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인덱스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비교 시작 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데이터 인덱스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비교 끝 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데이터 인덱스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897293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0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1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3</a:t>
                      </a:r>
                      <a:endParaRPr lang="ko-KR" altLang="en-US" sz="3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820946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1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2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3</a:t>
                      </a:r>
                      <a:endParaRPr lang="ko-KR" altLang="en-US" sz="3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167381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2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3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3</a:t>
                      </a:r>
                      <a:endParaRPr lang="ko-KR" altLang="en-US" sz="3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036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425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8686" y="812802"/>
            <a:ext cx="116404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for stand in range(</a:t>
            </a:r>
            <a:r>
              <a:rPr lang="en-US" altLang="ko-KR" sz="2400" b="1" dirty="0" err="1" smtClean="0"/>
              <a:t>len</a:t>
            </a:r>
            <a:r>
              <a:rPr lang="en-US" altLang="ko-KR" sz="2400" b="1" dirty="0" smtClean="0"/>
              <a:t>(data) -1):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   lowest  =  stand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   for index in range(stand+1, </a:t>
            </a:r>
            <a:r>
              <a:rPr lang="en-US" altLang="ko-KR" sz="2400" b="1" dirty="0" err="1" smtClean="0"/>
              <a:t>len</a:t>
            </a:r>
            <a:r>
              <a:rPr lang="en-US" altLang="ko-KR" sz="2400" b="1" dirty="0" smtClean="0"/>
              <a:t>(data)):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if data[lowest] &gt; data[index]: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   lowest = index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swap(lowest, stand)</a:t>
            </a:r>
          </a:p>
        </p:txBody>
      </p:sp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어떻게 코드로 만들까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343349"/>
              </p:ext>
            </p:extLst>
          </p:nvPr>
        </p:nvGraphicFramePr>
        <p:xfrm>
          <a:off x="6577778" y="2386233"/>
          <a:ext cx="5251362" cy="283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454">
                  <a:extLst>
                    <a:ext uri="{9D8B030D-6E8A-4147-A177-3AD203B41FA5}">
                      <a16:colId xmlns:a16="http://schemas.microsoft.com/office/drawing/2014/main" val="4155830875"/>
                    </a:ext>
                  </a:extLst>
                </a:gridCol>
                <a:gridCol w="1750454">
                  <a:extLst>
                    <a:ext uri="{9D8B030D-6E8A-4147-A177-3AD203B41FA5}">
                      <a16:colId xmlns:a16="http://schemas.microsoft.com/office/drawing/2014/main" val="1232058808"/>
                    </a:ext>
                  </a:extLst>
                </a:gridCol>
                <a:gridCol w="1750454">
                  <a:extLst>
                    <a:ext uri="{9D8B030D-6E8A-4147-A177-3AD203B41FA5}">
                      <a16:colId xmlns:a16="http://schemas.microsoft.com/office/drawing/2014/main" val="1427101218"/>
                    </a:ext>
                  </a:extLst>
                </a:gridCol>
              </a:tblGrid>
              <a:tr h="7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비교 데이터 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인덱스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비교 시작 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데이터 인덱스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비교 끝 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데이터 인덱스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897293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0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1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3</a:t>
                      </a:r>
                      <a:endParaRPr lang="ko-KR" altLang="en-US" sz="3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820946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1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2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3</a:t>
                      </a:r>
                      <a:endParaRPr lang="ko-KR" altLang="en-US" sz="3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167381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2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3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3</a:t>
                      </a:r>
                      <a:endParaRPr lang="ko-KR" altLang="en-US" sz="3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036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588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313</Words>
  <Application>Microsoft Office PowerPoint</Application>
  <PresentationFormat>와이드스크린</PresentationFormat>
  <Paragraphs>77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等线</vt:lpstr>
      <vt:lpstr>等线 Light</vt:lpstr>
      <vt:lpstr>나눔고딕 ExtraBold</vt:lpstr>
      <vt:lpstr>나눔스퀘어 ExtraBold</vt:lpstr>
      <vt:lpstr>맑은 고딕</vt:lpstr>
      <vt:lpstr>苹方 粗体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93</cp:revision>
  <dcterms:created xsi:type="dcterms:W3CDTF">2019-08-20T09:53:04Z</dcterms:created>
  <dcterms:modified xsi:type="dcterms:W3CDTF">2021-10-29T04:16:37Z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