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20" r:id="rId3"/>
    <p:sldId id="321" r:id="rId4"/>
    <p:sldId id="351" r:id="rId5"/>
    <p:sldId id="355" r:id="rId6"/>
    <p:sldId id="357" r:id="rId7"/>
    <p:sldId id="3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6" d="100"/>
          <a:sy n="76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5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3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6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0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3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4589837" y="2256882"/>
            <a:ext cx="3012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err="1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재귀용법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18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6" name="슬라이드 18 형태 2"/>
          <p:cNvSpPr txBox="1"/>
          <p:nvPr/>
        </p:nvSpPr>
        <p:spPr>
          <a:xfrm>
            <a:off x="846667" y="936977"/>
            <a:ext cx="540724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ko-KR" altLang="en-US" b="1" dirty="0"/>
              <a:t>대표적인 </a:t>
            </a:r>
            <a:r>
              <a:rPr lang="ko-KR" altLang="en-US" b="1" dirty="0" smtClean="0"/>
              <a:t>알고리즘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재귀용법</a:t>
            </a:r>
            <a:endParaRPr lang="en-US" altLang="ko-KR" b="1" dirty="0"/>
          </a:p>
        </p:txBody>
      </p:sp>
      <p:sp>
        <p:nvSpPr>
          <p:cNvPr id="17" name="슬라이드 18 형태 6"/>
          <p:cNvSpPr txBox="1"/>
          <p:nvPr/>
        </p:nvSpPr>
        <p:spPr>
          <a:xfrm>
            <a:off x="925375" y="2000048"/>
            <a:ext cx="99736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알고리즘적으론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문제에 대한 해법을 나눠서 해결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줄여서 해결</a:t>
            </a:r>
            <a:r>
              <a:rPr lang="en-US" altLang="ko-KR" sz="2400" b="1" dirty="0">
                <a:latin typeface="+mn-ea"/>
              </a:rPr>
              <a:t>(divide-and-conquer</a:t>
            </a:r>
            <a:r>
              <a:rPr lang="en-US" altLang="ko-KR" sz="2400" b="1" dirty="0" smtClean="0">
                <a:latin typeface="+mn-ea"/>
              </a:rPr>
              <a:t>, decrease-and-conquer</a:t>
            </a:r>
            <a:r>
              <a:rPr lang="en-US" altLang="ko-KR" sz="24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하는 </a:t>
            </a:r>
            <a:r>
              <a:rPr lang="ko-KR" altLang="en-US" sz="2400" b="1" dirty="0" smtClean="0">
                <a:latin typeface="+mn-ea"/>
              </a:rPr>
              <a:t>방법</a:t>
            </a:r>
            <a:endParaRPr lang="en-US" altLang="ko-KR" sz="2400" b="1" dirty="0">
              <a:latin typeface="+mn-ea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endParaRPr lang="en-US" altLang="ko-KR" sz="2400" b="1" dirty="0">
              <a:latin typeface="+mn-ea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의미론적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en-US" altLang="ko-KR" sz="2400" b="1" dirty="0" err="1">
                <a:latin typeface="+mn-ea"/>
              </a:rPr>
              <a:t>Sementically</a:t>
            </a:r>
            <a:r>
              <a:rPr lang="en-US" altLang="ko-KR" sz="24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으론 자기 자신을 다시 호출하는 기능</a:t>
            </a:r>
            <a:r>
              <a:rPr lang="en-US" altLang="ko-KR" sz="2400" b="1" dirty="0" smtClean="0">
                <a:latin typeface="+mn-ea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프로그래밍에 </a:t>
            </a:r>
            <a:r>
              <a:rPr lang="ko-KR" altLang="en-US" sz="2400" b="1" dirty="0">
                <a:latin typeface="+mn-ea"/>
              </a:rPr>
              <a:t>있어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무한정 재귀를 돌리는게 목적이 </a:t>
            </a:r>
            <a:r>
              <a:rPr lang="ko-KR" altLang="en-US" sz="2400" b="1" dirty="0" smtClean="0">
                <a:latin typeface="+mn-ea"/>
              </a:rPr>
              <a:t>아님</a:t>
            </a:r>
            <a:endParaRPr lang="en-US" altLang="ko-KR" sz="2400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+mn-ea"/>
              </a:rPr>
              <a:t>1</a:t>
            </a:r>
            <a:r>
              <a:rPr lang="ko-KR" altLang="en-US" sz="2400" b="1" dirty="0">
                <a:latin typeface="+mn-ea"/>
              </a:rPr>
              <a:t>개 또는 </a:t>
            </a:r>
            <a:r>
              <a:rPr lang="ko-KR" altLang="en-US" sz="2400" b="1" dirty="0" smtClean="0">
                <a:latin typeface="+mn-ea"/>
              </a:rPr>
              <a:t>여러 개의 </a:t>
            </a:r>
            <a:r>
              <a:rPr lang="en-US" altLang="ko-KR" sz="2400" b="1" dirty="0">
                <a:latin typeface="+mn-ea"/>
              </a:rPr>
              <a:t>base case</a:t>
            </a:r>
            <a:r>
              <a:rPr lang="ko-KR" altLang="en-US" sz="2400" b="1" dirty="0">
                <a:latin typeface="+mn-ea"/>
              </a:rPr>
              <a:t>에 대해 해결할 수 있어야 한다</a:t>
            </a:r>
            <a:r>
              <a:rPr lang="en-US" altLang="ko-KR" sz="2400" b="1" dirty="0" smtClean="0">
                <a:latin typeface="+mn-ea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+mn-ea"/>
              </a:rPr>
              <a:t>base </a:t>
            </a:r>
            <a:r>
              <a:rPr lang="en-US" altLang="ko-KR" sz="2400" b="1" dirty="0">
                <a:latin typeface="+mn-ea"/>
              </a:rPr>
              <a:t>case</a:t>
            </a:r>
            <a:r>
              <a:rPr lang="ko-KR" altLang="en-US" sz="2400" b="1" dirty="0">
                <a:latin typeface="+mn-ea"/>
              </a:rPr>
              <a:t>를 해결할 수 있으며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어떠한 </a:t>
            </a:r>
            <a:r>
              <a:rPr lang="en-US" altLang="ko-KR" sz="2400" b="1" dirty="0">
                <a:latin typeface="+mn-ea"/>
              </a:rPr>
              <a:t>input</a:t>
            </a:r>
            <a:r>
              <a:rPr lang="ko-KR" altLang="en-US" sz="2400" b="1" dirty="0">
                <a:latin typeface="+mn-ea"/>
              </a:rPr>
              <a:t>에 대해서 문제를 해결할 수 있어야 한다</a:t>
            </a:r>
            <a:r>
              <a:rPr lang="en-US" altLang="ko-KR" sz="2400" b="1" dirty="0">
                <a:latin typeface="+mn-ea"/>
              </a:rPr>
              <a:t>.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68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연습장과 펜을 준비하자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알고리즘 문제를 읽고 </a:t>
            </a:r>
            <a:r>
              <a:rPr lang="ko-KR" altLang="en-US" sz="2400" b="1" dirty="0" smtClean="0"/>
              <a:t>분석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3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간단하게 테스트용으로 매우 간단한 경우부터 복잡한 경우 순서대로 </a:t>
            </a:r>
            <a:r>
              <a:rPr lang="ko-KR" altLang="en-US" sz="2400" b="1" dirty="0" smtClean="0"/>
              <a:t>생각해보면서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    연습장과 펜을 이용하여 알고리즘을 생각해본다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4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가능한 알고리즘이 보인다면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구현할 알고리즘을 세부 항목으로 나누고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문장으로 </a:t>
            </a:r>
            <a:r>
              <a:rPr lang="ko-KR" altLang="en-US" sz="2400" b="1" dirty="0" smtClean="0"/>
              <a:t>             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세부 </a:t>
            </a:r>
            <a:r>
              <a:rPr lang="ko-KR" altLang="en-US" sz="2400" b="1" dirty="0"/>
              <a:t>항목을 나누어서 적어본다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 err="1"/>
              <a:t>코드화하기</a:t>
            </a:r>
            <a:r>
              <a:rPr lang="ko-KR" altLang="en-US" sz="2400" b="1" dirty="0"/>
              <a:t>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 구조 또는 사용할 변수를 정리하고</a:t>
            </a:r>
            <a:r>
              <a:rPr lang="en-US" altLang="ko-KR" sz="24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6. </a:t>
            </a:r>
            <a:r>
              <a:rPr lang="ko-KR" altLang="en-US" sz="2400" b="1" dirty="0"/>
              <a:t>각 문장을 코드 레벨로 적는다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7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데이터 구조 또는 사용할 변수가 코드에 따라 어떻게 변하는지를 손으로 적으면서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임의 </a:t>
            </a:r>
            <a:r>
              <a:rPr lang="ko-KR" altLang="en-US" sz="2400" b="1" dirty="0"/>
              <a:t>데이터로 코드가 정상 동작하는지를 연습장과 펜으로 검증한다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알고리즘 연습 방법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567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팩토리얼을</a:t>
            </a:r>
            <a:r>
              <a:rPr lang="ko-KR" altLang="en-US" sz="2400" b="1" dirty="0"/>
              <a:t> 구하는 알고리즘을 </a:t>
            </a:r>
            <a:r>
              <a:rPr lang="en-US" altLang="ko-KR" sz="2400" b="1" dirty="0"/>
              <a:t>Recursive Call </a:t>
            </a:r>
            <a:r>
              <a:rPr lang="ko-KR" altLang="en-US" sz="2400" b="1" dirty="0"/>
              <a:t>을 활용해서 알고리즘 </a:t>
            </a:r>
            <a:r>
              <a:rPr lang="ko-KR" altLang="en-US" sz="2400" b="1" dirty="0" smtClean="0"/>
              <a:t>작성하기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간단한 경우부터 생각해보기</a:t>
            </a:r>
          </a:p>
          <a:p>
            <a:pPr lvl="2">
              <a:lnSpc>
                <a:spcPct val="150000"/>
              </a:lnSpc>
            </a:pPr>
            <a:r>
              <a:rPr lang="en-US" altLang="ko-KR" sz="2400" b="1" dirty="0"/>
              <a:t>2! = 1 X 2</a:t>
            </a:r>
          </a:p>
          <a:p>
            <a:pPr lvl="2">
              <a:lnSpc>
                <a:spcPct val="150000"/>
              </a:lnSpc>
            </a:pPr>
            <a:r>
              <a:rPr lang="en-US" altLang="ko-KR" sz="2400" b="1" dirty="0"/>
              <a:t>3! = 1 X 2 X 3</a:t>
            </a:r>
          </a:p>
          <a:p>
            <a:pPr lvl="2">
              <a:lnSpc>
                <a:spcPct val="150000"/>
              </a:lnSpc>
            </a:pPr>
            <a:r>
              <a:rPr lang="en-US" altLang="ko-KR" sz="2400" b="1" dirty="0"/>
              <a:t>4! = 1 X 2 X 3 X 4 = 4 X 3!</a:t>
            </a:r>
          </a:p>
          <a:p>
            <a:pPr lvl="2">
              <a:lnSpc>
                <a:spcPct val="150000"/>
              </a:lnSpc>
            </a:pPr>
            <a:r>
              <a:rPr lang="ko-KR" altLang="en-US" sz="2400" b="1" dirty="0"/>
              <a:t>규칙이 보임</a:t>
            </a:r>
            <a:r>
              <a:rPr lang="en-US" altLang="ko-KR" sz="2400" b="1" dirty="0"/>
              <a:t>: n! = n X (n - 1)!</a:t>
            </a:r>
          </a:p>
          <a:p>
            <a:pPr lvl="2">
              <a:lnSpc>
                <a:spcPct val="150000"/>
              </a:lnSpc>
            </a:pPr>
            <a:r>
              <a:rPr lang="ko-KR" altLang="en-US" sz="2400" b="1" dirty="0"/>
              <a:t>함수를 하나 만든다</a:t>
            </a:r>
            <a:r>
              <a:rPr lang="en-US" altLang="ko-KR" sz="2400" b="1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2400" b="1" dirty="0"/>
              <a:t>함수</a:t>
            </a:r>
            <a:r>
              <a:rPr lang="en-US" altLang="ko-KR" sz="2400" b="1" dirty="0"/>
              <a:t>(n) </a:t>
            </a:r>
            <a:r>
              <a:rPr lang="ko-KR" altLang="en-US" sz="2400" b="1" dirty="0"/>
              <a:t>은 </a:t>
            </a:r>
            <a:r>
              <a:rPr lang="en-US" altLang="ko-KR" sz="2400" b="1" dirty="0"/>
              <a:t>n &gt; 1 </a:t>
            </a:r>
            <a:r>
              <a:rPr lang="ko-KR" altLang="en-US" sz="2400" b="1" dirty="0"/>
              <a:t>이면 </a:t>
            </a:r>
            <a:r>
              <a:rPr lang="en-US" altLang="ko-KR" sz="2400" b="1" dirty="0"/>
              <a:t>return n X </a:t>
            </a:r>
            <a:r>
              <a:rPr lang="ko-KR" altLang="en-US" sz="2400" b="1" dirty="0"/>
              <a:t>함수</a:t>
            </a:r>
            <a:r>
              <a:rPr lang="en-US" altLang="ko-KR" sz="2400" b="1" dirty="0"/>
              <a:t>(n - 1)</a:t>
            </a:r>
          </a:p>
          <a:p>
            <a:pPr lvl="2">
              <a:lnSpc>
                <a:spcPct val="150000"/>
              </a:lnSpc>
            </a:pPr>
            <a:r>
              <a:rPr lang="ko-KR" altLang="en-US" sz="2400" b="1" dirty="0"/>
              <a:t>함수</a:t>
            </a:r>
            <a:r>
              <a:rPr lang="en-US" altLang="ko-KR" sz="2400" b="1" dirty="0"/>
              <a:t>(n) </a:t>
            </a:r>
            <a:r>
              <a:rPr lang="ko-KR" altLang="en-US" sz="2400" b="1" dirty="0"/>
              <a:t>은 </a:t>
            </a:r>
            <a:r>
              <a:rPr lang="en-US" altLang="ko-KR" sz="2400" b="1" dirty="0"/>
              <a:t>n = 1 </a:t>
            </a:r>
            <a:r>
              <a:rPr lang="ko-KR" altLang="en-US" sz="2400" b="1" dirty="0"/>
              <a:t>이면 </a:t>
            </a:r>
            <a:r>
              <a:rPr lang="en-US" altLang="ko-KR" sz="2400" b="1" dirty="0"/>
              <a:t>return n</a:t>
            </a:r>
            <a:endParaRPr lang="en-US" altLang="ko-KR" sz="2400" b="1" dirty="0" smtClean="0"/>
          </a:p>
        </p:txBody>
      </p:sp>
      <p:sp>
        <p:nvSpPr>
          <p:cNvPr id="8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 smtClean="0"/>
              <a:t>재귀용법</a:t>
            </a:r>
            <a:r>
              <a:rPr lang="en-US" altLang="ko-KR" sz="3600" b="1" dirty="0" smtClean="0"/>
              <a:t>(recursive call)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4960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8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 smtClean="0"/>
              <a:t>재귀용법</a:t>
            </a:r>
            <a:r>
              <a:rPr lang="en-US" altLang="ko-KR" sz="3600" b="1" dirty="0" smtClean="0"/>
              <a:t>(recursive call)</a:t>
            </a:r>
            <a:endParaRPr lang="ko-KR" altLang="en-US" sz="3600" b="1" dirty="0"/>
          </a:p>
        </p:txBody>
      </p:sp>
      <p:pic>
        <p:nvPicPr>
          <p:cNvPr id="1026" name="Picture 2" descr="https://www.fun-coding.org/00_Images/recursivec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86" y="742156"/>
            <a:ext cx="6925628" cy="602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506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시간 </a:t>
            </a:r>
            <a:r>
              <a:rPr lang="ko-KR" altLang="en-US" sz="2400" b="1" dirty="0"/>
              <a:t>복잡도와 공간 </a:t>
            </a:r>
            <a:r>
              <a:rPr lang="ko-KR" altLang="en-US" sz="2400" b="1" dirty="0" smtClean="0"/>
              <a:t>복잡도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factorial(n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은 </a:t>
            </a:r>
            <a:r>
              <a:rPr lang="en-US" altLang="ko-KR" sz="2400" b="1" dirty="0"/>
              <a:t>n - 1 </a:t>
            </a:r>
            <a:r>
              <a:rPr lang="ko-KR" altLang="en-US" sz="2400" b="1" dirty="0"/>
              <a:t>번의 </a:t>
            </a:r>
            <a:r>
              <a:rPr lang="en-US" altLang="ko-KR" sz="2400" b="1" dirty="0"/>
              <a:t>factorial() </a:t>
            </a:r>
            <a:r>
              <a:rPr lang="ko-KR" altLang="en-US" sz="2400" b="1" dirty="0"/>
              <a:t>함수를 호출해서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곱셈을 함</a:t>
            </a:r>
          </a:p>
          <a:p>
            <a:pPr lvl="1">
              <a:lnSpc>
                <a:spcPct val="150000"/>
              </a:lnSpc>
            </a:pPr>
            <a:r>
              <a:rPr lang="ko-KR" altLang="en-US" sz="2400" b="1" dirty="0" smtClean="0"/>
              <a:t>일종의 </a:t>
            </a:r>
            <a:r>
              <a:rPr lang="en-US" altLang="ko-KR" sz="2400" b="1" dirty="0"/>
              <a:t>n-1</a:t>
            </a:r>
            <a:r>
              <a:rPr lang="ko-KR" altLang="en-US" sz="2400" b="1" dirty="0"/>
              <a:t>번 </a:t>
            </a:r>
            <a:r>
              <a:rPr lang="ko-KR" altLang="en-US" sz="2400" b="1" dirty="0" err="1"/>
              <a:t>반복문을</a:t>
            </a:r>
            <a:r>
              <a:rPr lang="ko-KR" altLang="en-US" sz="2400" b="1" dirty="0"/>
              <a:t> 호출한 것과 동일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/>
              <a:t>factorial() </a:t>
            </a:r>
            <a:r>
              <a:rPr lang="ko-KR" altLang="en-US" sz="2400" b="1" dirty="0"/>
              <a:t>함수를 호출할 때마다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지역변수 </a:t>
            </a:r>
            <a:r>
              <a:rPr lang="en-US" altLang="ko-KR" sz="2400" b="1" dirty="0"/>
              <a:t>n </a:t>
            </a:r>
            <a:r>
              <a:rPr lang="ko-KR" altLang="en-US" sz="2400" b="1" dirty="0"/>
              <a:t>이 생성됨</a:t>
            </a:r>
          </a:p>
          <a:p>
            <a:pPr lvl="1">
              <a:lnSpc>
                <a:spcPct val="150000"/>
              </a:lnSpc>
            </a:pPr>
            <a:r>
              <a:rPr lang="ko-KR" altLang="en-US" sz="2400" b="1" dirty="0"/>
              <a:t>시간 복잡도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공간 복잡도는 </a:t>
            </a:r>
            <a:r>
              <a:rPr lang="en-US" altLang="ko-KR" sz="2400" b="1" dirty="0"/>
              <a:t>O(n-1) </a:t>
            </a:r>
            <a:r>
              <a:rPr lang="ko-KR" altLang="en-US" sz="2400" b="1" dirty="0"/>
              <a:t>이므로 결국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둘 다 </a:t>
            </a:r>
            <a:r>
              <a:rPr lang="en-US" altLang="ko-KR" sz="2400" b="1" dirty="0"/>
              <a:t>O(n)</a:t>
            </a:r>
            <a:endParaRPr lang="en-US" altLang="ko-KR" sz="2400" b="1" dirty="0" smtClean="0"/>
          </a:p>
        </p:txBody>
      </p:sp>
      <p:sp>
        <p:nvSpPr>
          <p:cNvPr id="8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 smtClean="0"/>
              <a:t>재귀용법</a:t>
            </a:r>
            <a:r>
              <a:rPr lang="en-US" altLang="ko-KR" sz="3600" b="1" dirty="0" smtClean="0"/>
              <a:t>(recursive call)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0507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325</Words>
  <Application>Microsoft Office PowerPoint</Application>
  <PresentationFormat>와이드스크린</PresentationFormat>
  <Paragraphs>38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等线</vt:lpstr>
      <vt:lpstr>等线 Light</vt:lpstr>
      <vt:lpstr>나눔고딕 ExtraBold</vt:lpstr>
      <vt:lpstr>나눔스퀘어 ExtraBold</vt:lpstr>
      <vt:lpstr>맑은 고딕</vt:lpstr>
      <vt:lpstr>苹方 粗体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96</cp:revision>
  <dcterms:created xsi:type="dcterms:W3CDTF">2019-08-20T09:53:04Z</dcterms:created>
  <dcterms:modified xsi:type="dcterms:W3CDTF">2021-10-29T05:58:23Z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