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0" r:id="rId3"/>
    <p:sldId id="321" r:id="rId4"/>
    <p:sldId id="351" r:id="rId5"/>
    <p:sldId id="354" r:id="rId6"/>
    <p:sldId id="353" r:id="rId7"/>
    <p:sldId id="355" r:id="rId8"/>
    <p:sldId id="356" r:id="rId9"/>
    <p:sldId id="357" r:id="rId10"/>
    <p:sldId id="360" r:id="rId11"/>
    <p:sldId id="359" r:id="rId12"/>
    <p:sldId id="3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86" autoAdjust="0"/>
  </p:normalViewPr>
  <p:slideViewPr>
    <p:cSldViewPr snapToGrid="0">
      <p:cViewPr>
        <p:scale>
          <a:sx n="33" d="100"/>
          <a:sy n="33" d="100"/>
        </p:scale>
        <p:origin x="355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20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4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5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5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23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48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5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1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4464803" y="2256882"/>
            <a:ext cx="3262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>
              <a:defRPr/>
            </a:pPr>
            <a:r>
              <a:rPr lang="ko-KR" altLang="en-US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병합 정렬</a:t>
            </a:r>
            <a:endParaRPr lang="ko-KR" altLang="en-US" sz="5400" spc="6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3969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lvl="0" algn="dist" latinLnBrk="0">
              <a:defRPr/>
            </a:pPr>
            <a:r>
              <a:rPr lang="ko-KR" altLang="en-US" sz="2400" noProof="0" dirty="0" smtClean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모두를 위한 </a:t>
            </a:r>
            <a:r>
              <a:rPr lang="ko-KR" altLang="en-US" sz="24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</a:t>
            </a:r>
            <a:endParaRPr lang="en-US" altLang="zh-CN" sz="2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536686" y="5158906"/>
            <a:ext cx="311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김종완 강사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743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1749" y="969555"/>
                <a:ext cx="1162013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시간복잡도</a:t>
                </a:r>
                <a:endParaRPr lang="en-US" altLang="ko-KR" sz="2400" b="1" dirty="0" smtClean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err="1" smtClean="0"/>
                  <a:t>분할단계</a:t>
                </a:r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비교 연산과 이동 연산이 수행되지 않는다</a:t>
                </a:r>
                <a:r>
                  <a:rPr lang="en-US" altLang="ko-KR" sz="2400" b="1" dirty="0" smtClean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err="1" smtClean="0"/>
                  <a:t>합병단계</a:t>
                </a:r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err="1" smtClean="0"/>
                  <a:t>비교횟수</a:t>
                </a:r>
                <a:endParaRPr lang="en-US" altLang="ko-KR" sz="2400" b="1" dirty="0" smtClean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err="1" smtClean="0"/>
                  <a:t>순환호출의</a:t>
                </a:r>
                <a:r>
                  <a:rPr lang="ko-KR" altLang="en-US" sz="2400" b="1" dirty="0" smtClean="0"/>
                  <a:t> 깊이</a:t>
                </a:r>
                <a:r>
                  <a:rPr lang="en-US" altLang="ko-KR" sz="2400" b="1" dirty="0" smtClean="0"/>
                  <a:t>:</a:t>
                </a:r>
                <a:r>
                  <a:rPr lang="ko-KR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ko-KR" sz="2400" b="1" dirty="0" smtClean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각 합병 단계의 비교 연산</a:t>
                </a:r>
                <a:r>
                  <a:rPr lang="en-US" altLang="ko-KR" sz="2400" b="1" dirty="0" smtClean="0"/>
                  <a:t>: </a:t>
                </a:r>
                <a:r>
                  <a:rPr lang="ko-KR" altLang="en-US" sz="2400" b="1" dirty="0" smtClean="0"/>
                  <a:t>최대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sz="2400" b="1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9" y="969555"/>
                <a:ext cx="11620137" cy="3970318"/>
              </a:xfrm>
              <a:prstGeom prst="rect">
                <a:avLst/>
              </a:prstGeom>
              <a:blipFill>
                <a:blip r:embed="rId3"/>
                <a:stretch>
                  <a:fillRect l="-682" b="-1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5970364" y="3930134"/>
                <a:ext cx="15808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𝒏𝒍𝒐</m:t>
                      </m:r>
                      <m:sSub>
                        <m:sSubPr>
                          <m:ctrlP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4" y="3930134"/>
                <a:ext cx="1580810" cy="461665"/>
              </a:xfrm>
              <a:prstGeom prst="rect">
                <a:avLst/>
              </a:prstGeom>
              <a:blipFill>
                <a:blip r:embed="rId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34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1749" y="969555"/>
                <a:ext cx="11620137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 smtClean="0"/>
                  <a:t>시간복잡도</a:t>
                </a:r>
                <a:endParaRPr lang="en-US" altLang="ko-KR" sz="2400" b="1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이동횟수</a:t>
                </a:r>
                <a:endParaRPr lang="en-US" altLang="ko-KR" sz="2400" b="1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순환 호출의 깊이</a:t>
                </a:r>
                <a:r>
                  <a:rPr lang="en-US" altLang="ko-KR" sz="2400" b="1" dirty="0"/>
                  <a:t> </a:t>
                </a:r>
                <a:r>
                  <a:rPr lang="en-US" altLang="ko-KR" sz="2400" b="1" dirty="0"/>
                  <a:t>:</a:t>
                </a:r>
                <a:r>
                  <a:rPr lang="ko-KR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2400" b="1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ko-KR" sz="2400" b="1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각 합병 단계의 이동 </a:t>
                </a:r>
                <a:r>
                  <a:rPr lang="ko-KR" altLang="en-US" sz="2400" b="1" dirty="0"/>
                  <a:t>연산 </a:t>
                </a:r>
                <a:endParaRPr lang="en-US" altLang="ko-KR" sz="2400" b="1" dirty="0"/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임시 </a:t>
                </a:r>
                <a:r>
                  <a:rPr lang="ko-KR" altLang="en-US" sz="2400" b="1" dirty="0"/>
                  <a:t>배열에 복사했다가 다시 가져와야 되므로 이동 연산은 총 부분 배열에 들어 있는 요소의 개수가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sz="2400" b="1" dirty="0"/>
                  <a:t>인 경우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레코드의 이동이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sz="2400" b="1" dirty="0"/>
                  <a:t>번 발생한다</a:t>
                </a:r>
                <a:r>
                  <a:rPr lang="en-US" altLang="ko-KR" sz="2400" b="1" dirty="0" smtClean="0"/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2400" b="1" dirty="0" smtClean="0"/>
                  <a:t> (</a:t>
                </a:r>
                <a:r>
                  <a:rPr lang="ko-KR" altLang="en-US" sz="2400" b="1" dirty="0" smtClean="0"/>
                  <a:t>비교</a:t>
                </a:r>
                <a:r>
                  <a:rPr lang="en-US" altLang="ko-KR" sz="2400" b="1" dirty="0" smtClean="0"/>
                  <a:t>) +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2400" b="1" dirty="0" smtClean="0"/>
                  <a:t> (</a:t>
                </a:r>
                <a:r>
                  <a:rPr lang="ko-KR" altLang="en-US" sz="2400" b="1" dirty="0" smtClean="0"/>
                  <a:t>이동</a:t>
                </a:r>
                <a:r>
                  <a:rPr lang="en-US" altLang="ko-KR" sz="2400" b="1" dirty="0" smtClean="0"/>
                  <a:t>) =</a:t>
                </a:r>
                <a:r>
                  <a:rPr lang="en-US" altLang="ko-KR" sz="28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𝒏𝒍𝒐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49" y="969555"/>
                <a:ext cx="11620137" cy="4524315"/>
              </a:xfrm>
              <a:prstGeom prst="rect">
                <a:avLst/>
              </a:prstGeom>
              <a:blipFill>
                <a:blip r:embed="rId3"/>
                <a:stretch>
                  <a:fillRect l="-682" b="-2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1423764" y="4326311"/>
                <a:ext cx="15808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𝒏𝒍𝒐</m:t>
                      </m:r>
                      <m:sSub>
                        <m:sSubPr>
                          <m:ctrlP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ko-KR" alt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64" y="4326311"/>
                <a:ext cx="1580810" cy="461665"/>
              </a:xfrm>
              <a:prstGeom prst="rect">
                <a:avLst/>
              </a:prstGeom>
              <a:blipFill>
                <a:blip r:embed="rId4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5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18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6" name="슬라이드 18 형태 2"/>
          <p:cNvSpPr txBox="1"/>
          <p:nvPr/>
        </p:nvSpPr>
        <p:spPr>
          <a:xfrm>
            <a:off x="846667" y="936977"/>
            <a:ext cx="458651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ko-KR" altLang="en-US" b="1" dirty="0"/>
              <a:t>대표적인 </a:t>
            </a:r>
            <a:r>
              <a:rPr lang="ko-KR" altLang="en-US" b="1" dirty="0" smtClean="0"/>
              <a:t>알고리즘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정렬</a:t>
            </a:r>
            <a:endParaRPr lang="en-US" altLang="ko-KR" b="1" dirty="0"/>
          </a:p>
        </p:txBody>
      </p:sp>
      <p:sp>
        <p:nvSpPr>
          <p:cNvPr id="17" name="슬라이드 18 형태 6"/>
          <p:cNvSpPr txBox="1"/>
          <p:nvPr/>
        </p:nvSpPr>
        <p:spPr>
          <a:xfrm>
            <a:off x="925375" y="2000048"/>
            <a:ext cx="9973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 </a:t>
            </a:r>
            <a:r>
              <a:rPr lang="en-US" altLang="ko-KR" sz="2400" b="1" dirty="0">
                <a:latin typeface="+mn-ea"/>
              </a:rPr>
              <a:t>(sorting): </a:t>
            </a:r>
            <a:r>
              <a:rPr lang="ko-KR" altLang="en-US" sz="2400" b="1" dirty="0">
                <a:latin typeface="+mn-ea"/>
              </a:rPr>
              <a:t>어떤 데이터들이 주어졌을 때 이를 정해진 순서대로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나열하는 </a:t>
            </a:r>
            <a:r>
              <a:rPr lang="ko-KR" altLang="en-US" sz="2400" b="1" dirty="0">
                <a:latin typeface="+mn-ea"/>
              </a:rPr>
              <a:t>것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정렬은 프로그램 작성시 빈번하게 필요로 함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알고리즘이 고안되었으며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알고리즘 학습의 필수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sz="2400" b="1" dirty="0">
                <a:latin typeface="+mn-ea"/>
              </a:rPr>
              <a:t>다양한 정렬 알고리즘 이해를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동일한 문제에 대해 다양한 </a:t>
            </a:r>
            <a:r>
              <a:rPr lang="en-US" altLang="ko-KR" sz="2400" b="1" dirty="0" smtClean="0">
                <a:latin typeface="+mn-ea"/>
              </a:rPr>
              <a:t/>
            </a:r>
            <a:br>
              <a:rPr lang="en-US" altLang="ko-KR" sz="2400" b="1" dirty="0" smtClean="0">
                <a:latin typeface="+mn-ea"/>
              </a:rPr>
            </a:br>
            <a:r>
              <a:rPr lang="ko-KR" altLang="en-US" sz="2400" b="1" dirty="0" smtClean="0">
                <a:latin typeface="+mn-ea"/>
              </a:rPr>
              <a:t>알고리즘이 고안될 </a:t>
            </a:r>
            <a:r>
              <a:rPr lang="ko-KR" altLang="en-US" sz="2400" b="1" dirty="0">
                <a:latin typeface="+mn-ea"/>
              </a:rPr>
              <a:t>수 있음을 이해하고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각 </a:t>
            </a:r>
            <a:r>
              <a:rPr lang="ko-KR" altLang="en-US" sz="2400" b="1" dirty="0" err="1">
                <a:latin typeface="+mn-ea"/>
              </a:rPr>
              <a:t>알고리즘간</a:t>
            </a:r>
            <a:r>
              <a:rPr lang="ko-KR" altLang="en-US" sz="2400" b="1" dirty="0">
                <a:latin typeface="+mn-ea"/>
              </a:rPr>
              <a:t> 성능 비교를 통해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 smtClean="0">
                <a:latin typeface="+mn-ea"/>
              </a:rPr>
              <a:t>알고리즘 성능 </a:t>
            </a:r>
            <a:r>
              <a:rPr lang="ko-KR" altLang="en-US" sz="2400" b="1" dirty="0">
                <a:latin typeface="+mn-ea"/>
              </a:rPr>
              <a:t>분석에 대해서도 이해할 수 있음</a:t>
            </a:r>
            <a:endParaRPr lang="en-US" altLang="ko-KR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689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686" y="812802"/>
            <a:ext cx="116404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1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연습장과 펜을 준비하자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2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알고리즘 문제를 읽고 </a:t>
            </a:r>
            <a:r>
              <a:rPr lang="ko-KR" altLang="en-US" sz="2400" b="1" dirty="0" smtClean="0"/>
              <a:t>분석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3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간단하게 테스트용으로 매우 간단한 경우부터 복잡한 경우 순서대로 </a:t>
            </a:r>
            <a:r>
              <a:rPr lang="ko-KR" altLang="en-US" sz="2400" b="1" dirty="0" smtClean="0"/>
              <a:t>생각해보면서</a:t>
            </a:r>
            <a:r>
              <a:rPr lang="en-US" altLang="ko-KR" sz="2400" b="1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    연습장과 펜을 이용하여 알고리즘을 생각해본다</a:t>
            </a:r>
            <a:r>
              <a:rPr lang="en-US" altLang="ko-KR" sz="2400" b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4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가능한 알고리즘이 보인다면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구현할 알고리즘을 세부 항목으로 나누고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문장으로 </a:t>
            </a:r>
            <a:r>
              <a:rPr lang="ko-KR" altLang="en-US" sz="2400" b="1" dirty="0" smtClean="0"/>
              <a:t>             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    </a:t>
            </a:r>
            <a:r>
              <a:rPr lang="ko-KR" altLang="en-US" sz="2400" b="1" dirty="0" smtClean="0"/>
              <a:t>세부 </a:t>
            </a:r>
            <a:r>
              <a:rPr lang="ko-KR" altLang="en-US" sz="2400" b="1" dirty="0"/>
              <a:t>항목을 나누어서 적어본다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 err="1"/>
              <a:t>코드화하기</a:t>
            </a:r>
            <a:r>
              <a:rPr lang="ko-KR" altLang="en-US" sz="2400" b="1" dirty="0"/>
              <a:t> 위해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데이터 구조 또는 사용할 변수를 정리하고</a:t>
            </a:r>
            <a:r>
              <a:rPr lang="en-US" altLang="ko-KR" sz="24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6. </a:t>
            </a:r>
            <a:r>
              <a:rPr lang="ko-KR" altLang="en-US" sz="2400" b="1" dirty="0"/>
              <a:t>각 문장을 코드 레벨로 적는다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/>
              <a:t>7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데이터 구조 또는 사용할 변수가 코드에 따라 어떻게 변하는지를 손으로 적으면서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</a:t>
            </a:r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임의 </a:t>
            </a:r>
            <a:r>
              <a:rPr lang="ko-KR" altLang="en-US" sz="2400" b="1" dirty="0"/>
              <a:t>데이터로 코드가 정상 동작하는지를 연습장과 펜으로 검증한다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585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알고리즘 연습 방법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567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존 폰 </a:t>
            </a:r>
            <a:r>
              <a:rPr lang="ko-KR" altLang="en-US" sz="2400" b="1" dirty="0" err="1"/>
              <a:t>노이만</a:t>
            </a:r>
            <a:r>
              <a:rPr lang="en-US" altLang="ko-KR" sz="2400" b="1" dirty="0"/>
              <a:t>(John von Neumann)’</a:t>
            </a:r>
            <a:r>
              <a:rPr lang="ko-KR" altLang="en-US" sz="2400" b="1" dirty="0"/>
              <a:t>이라는 사람이 제안한 </a:t>
            </a:r>
            <a:r>
              <a:rPr lang="ko-KR" altLang="en-US" sz="2400" b="1" dirty="0" smtClean="0"/>
              <a:t>방법</a:t>
            </a:r>
            <a:endParaRPr lang="en-US" altLang="ko-KR" sz="24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일반적인 </a:t>
            </a:r>
            <a:r>
              <a:rPr lang="ko-KR" altLang="en-US" sz="2400" b="1" dirty="0"/>
              <a:t>방법으로 구현했을 때 이 정렬은 안정 정렬 에 속하며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분할 정복 알고리즘의 하나 이다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분할 </a:t>
            </a:r>
            <a:r>
              <a:rPr lang="ko-KR" altLang="en-US" sz="2400" b="1" dirty="0"/>
              <a:t>정복</a:t>
            </a:r>
            <a:r>
              <a:rPr lang="en-US" altLang="ko-KR" sz="2400" b="1" dirty="0"/>
              <a:t>(divide and conquer) </a:t>
            </a:r>
            <a:r>
              <a:rPr lang="ko-KR" altLang="en-US" sz="2400" b="1" dirty="0" smtClean="0"/>
              <a:t>방법</a:t>
            </a:r>
            <a:r>
              <a:rPr lang="en-US" altLang="ko-KR" sz="2400" b="1" dirty="0" smtClean="0"/>
              <a:t/>
            </a:r>
            <a:br>
              <a:rPr lang="en-US" altLang="ko-KR" sz="2400" b="1" dirty="0" smtClean="0"/>
            </a:br>
            <a:r>
              <a:rPr lang="ko-KR" altLang="en-US" sz="2400" b="1" dirty="0" smtClean="0"/>
              <a:t>문제를 </a:t>
            </a:r>
            <a:r>
              <a:rPr lang="ko-KR" altLang="en-US" sz="2400" b="1" dirty="0"/>
              <a:t>작은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문제로 분리하고 각각을 해결한 다음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결과를 모아서 원래의 문제를 해결하는 전략이다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분할 </a:t>
            </a:r>
            <a:r>
              <a:rPr lang="ko-KR" altLang="en-US" sz="2400" b="1" dirty="0"/>
              <a:t>정복 방법은 대개 순환 호출을 이용하여 구현한다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61463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하나의 리스트를 두 개의 균등한 크기로 분할하고 분할된 부분 리스트를 정렬한 다음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두 개의 정렬된 부분 리스트를 합하여 전체가 정렬된 리스트가 되게 하는 </a:t>
            </a:r>
            <a:r>
              <a:rPr lang="ko-KR" altLang="en-US" sz="2400" b="1" dirty="0" smtClean="0"/>
              <a:t>방법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3" name="Picture 2" descr="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01" y="2250211"/>
            <a:ext cx="7022523" cy="437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2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병합 </a:t>
            </a:r>
            <a:r>
              <a:rPr lang="ko-KR" altLang="en-US" sz="2400" b="1" dirty="0"/>
              <a:t>정렬의 </a:t>
            </a:r>
            <a:r>
              <a:rPr lang="ko-KR" altLang="en-US" sz="2400" b="1" dirty="0" smtClean="0"/>
              <a:t>과정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추가적인 </a:t>
            </a:r>
            <a:r>
              <a:rPr lang="ko-KR" altLang="en-US" sz="2400" b="1" dirty="0"/>
              <a:t>리스트가 필요하다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각 </a:t>
            </a:r>
            <a:r>
              <a:rPr lang="ko-KR" altLang="en-US" sz="2400" b="1" dirty="0"/>
              <a:t>부분 배열을 정렬할 때도 합병 정렬을 순환적으로 호출하여 적용한다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합병 </a:t>
            </a:r>
            <a:r>
              <a:rPr lang="ko-KR" altLang="en-US" sz="2400" b="1" dirty="0"/>
              <a:t>정렬에서 실제로 정렬이 이루어지는 시점은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리스트를 합병</a:t>
            </a:r>
            <a:r>
              <a:rPr lang="en-US" altLang="ko-KR" sz="2400" b="1" dirty="0"/>
              <a:t>(merge)</a:t>
            </a:r>
            <a:r>
              <a:rPr lang="ko-KR" altLang="en-US" sz="2400" b="1" dirty="0"/>
              <a:t>하는 단계 이다</a:t>
            </a:r>
            <a:r>
              <a:rPr lang="en-US" altLang="ko-KR" sz="2400" b="1" dirty="0" smtClean="0"/>
              <a:t>.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84073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단점</a:t>
            </a:r>
            <a:endParaRPr lang="en-US" altLang="ko-KR" sz="2400" b="1" dirty="0" smtClean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만약 </a:t>
            </a:r>
            <a:r>
              <a:rPr lang="ko-KR" altLang="en-US" sz="2400" b="1" dirty="0"/>
              <a:t>레코드를 배열</a:t>
            </a:r>
            <a:r>
              <a:rPr lang="en-US" altLang="ko-KR" sz="2400" b="1" dirty="0"/>
              <a:t>(Array)</a:t>
            </a:r>
            <a:r>
              <a:rPr lang="ko-KR" altLang="en-US" sz="2400" b="1" dirty="0"/>
              <a:t>로 구성하면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임시 배열이 필요하다</a:t>
            </a:r>
            <a:r>
              <a:rPr lang="en-US" altLang="ko-KR" sz="2400" b="1" dirty="0" smtClean="0"/>
              <a:t>.	</a:t>
            </a:r>
          </a:p>
          <a:p>
            <a:pPr marL="1257300" lvl="2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제자리 </a:t>
            </a:r>
            <a:r>
              <a:rPr lang="ko-KR" altLang="en-US" sz="2400" b="1" dirty="0"/>
              <a:t>정렬</a:t>
            </a:r>
            <a:r>
              <a:rPr lang="en-US" altLang="ko-KR" sz="2400" b="1" dirty="0"/>
              <a:t>(in-place sorting)</a:t>
            </a:r>
            <a:r>
              <a:rPr lang="ko-KR" altLang="en-US" sz="2400" b="1" dirty="0"/>
              <a:t>이 아니다</a:t>
            </a:r>
            <a:r>
              <a:rPr lang="en-US" altLang="ko-KR" sz="2400" b="1" dirty="0" smtClean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 smtClean="0"/>
              <a:t>레코드들의 </a:t>
            </a:r>
            <a:r>
              <a:rPr lang="ko-KR" altLang="en-US" sz="2400" b="1" dirty="0"/>
              <a:t>크기가 큰 경우에는 이동 횟수가 많으므로 매우 큰 시간적 낭비를 초래한다</a:t>
            </a:r>
            <a:r>
              <a:rPr lang="en-US" altLang="ko-KR" sz="2400" b="1" dirty="0" smtClean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2776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장점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안정적인 정렬 방법데이터의 분포에 영향을 덜 받는다</a:t>
            </a:r>
            <a:r>
              <a:rPr lang="en-US" altLang="ko-KR" sz="2400" b="1" dirty="0"/>
              <a:t>.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즉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입력 데이터가 무엇이든 간에 정렬되는 시간은 동일하다</a:t>
            </a:r>
            <a:r>
              <a:rPr lang="en-US" altLang="ko-KR" sz="2400" b="1" dirty="0"/>
              <a:t>.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만약 레코드를 연결 리스트</a:t>
            </a:r>
            <a:r>
              <a:rPr lang="en-US" altLang="ko-KR" sz="2400" b="1" dirty="0"/>
              <a:t>(Linked List)</a:t>
            </a:r>
            <a:r>
              <a:rPr lang="ko-KR" altLang="en-US" sz="2400" b="1" dirty="0"/>
              <a:t>로 구성하면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링크 인덱스만 변경되므로 데이터의 이동은 무시할 수 있을 정도로 작아진다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제자리 정렬</a:t>
            </a:r>
            <a:r>
              <a:rPr lang="en-US" altLang="ko-KR" sz="2400" b="1" dirty="0"/>
              <a:t>(in-place sorting)</a:t>
            </a:r>
            <a:r>
              <a:rPr lang="ko-KR" altLang="en-US" sz="2400" b="1" dirty="0"/>
              <a:t>로 구현할 수 있다</a:t>
            </a:r>
            <a:r>
              <a:rPr lang="en-US" altLang="ko-KR" sz="2400" b="1" dirty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따라서 크기가 큰 레코드를 정렬할 경우에 연결 리스트를 사용한다면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합병 정렬은 </a:t>
            </a:r>
            <a:r>
              <a:rPr lang="ko-KR" altLang="en-US" sz="2400" b="1" dirty="0" err="1"/>
              <a:t>퀵</a:t>
            </a:r>
            <a:r>
              <a:rPr lang="ko-KR" altLang="en-US" sz="2400" b="1" dirty="0"/>
              <a:t> 정렬을 포함한 다른 어떤 </a:t>
            </a:r>
            <a:r>
              <a:rPr lang="ko-KR" altLang="en-US" sz="2400" b="1" dirty="0" err="1"/>
              <a:t>졍렬</a:t>
            </a:r>
            <a:r>
              <a:rPr lang="ko-KR" altLang="en-US" sz="2400" b="1" dirty="0"/>
              <a:t> 방법보다 효율적이다</a:t>
            </a:r>
            <a:r>
              <a:rPr lang="en-US" altLang="ko-KR" sz="2400" b="1" dirty="0"/>
              <a:t>.</a:t>
            </a:r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43987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8 형태 1"/>
          <p:cNvSpPr/>
          <p:nvPr/>
        </p:nvSpPr>
        <p:spPr>
          <a:xfrm>
            <a:off x="0" y="0"/>
            <a:ext cx="798286" cy="7982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49" y="969555"/>
            <a:ext cx="11620137" cy="58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/>
              <a:t>시간복잡도</a:t>
            </a:r>
            <a:endParaRPr lang="en-US" altLang="ko-KR" sz="2400" b="1" dirty="0" smtClean="0"/>
          </a:p>
        </p:txBody>
      </p:sp>
      <p:sp>
        <p:nvSpPr>
          <p:cNvPr id="7" name="슬라이드 8 형태 2"/>
          <p:cNvSpPr txBox="1"/>
          <p:nvPr/>
        </p:nvSpPr>
        <p:spPr>
          <a:xfrm>
            <a:off x="947081" y="105932"/>
            <a:ext cx="6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defRPr/>
            </a:pPr>
            <a:r>
              <a:rPr lang="ko-KR" altLang="en-US" sz="3600" b="1" dirty="0" smtClean="0"/>
              <a:t>병합 </a:t>
            </a:r>
            <a:r>
              <a:rPr lang="ko-KR" altLang="en-US" sz="3600" b="1" dirty="0"/>
              <a:t>정렬 </a:t>
            </a:r>
            <a:r>
              <a:rPr lang="en-US" altLang="ko-KR" sz="3600" b="1" dirty="0" smtClean="0"/>
              <a:t>(</a:t>
            </a:r>
            <a:r>
              <a:rPr lang="en-US" altLang="ko-KR" sz="3600" b="1" dirty="0" smtClean="0"/>
              <a:t>merge</a:t>
            </a:r>
            <a:r>
              <a:rPr lang="en-US" altLang="ko-KR" sz="3600" b="1" dirty="0" smtClean="0"/>
              <a:t> </a:t>
            </a:r>
            <a:r>
              <a:rPr lang="en-US" altLang="ko-KR" sz="3600" b="1" dirty="0"/>
              <a:t>sort) </a:t>
            </a:r>
            <a:r>
              <a:rPr lang="ko-KR" altLang="en-US" sz="3600" b="1" dirty="0"/>
              <a:t>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pic>
        <p:nvPicPr>
          <p:cNvPr id="2050" name="Picture 2" descr="https://gmlwjd9405.github.io/images/algorithm-merge-sort/sort-time-complexity-e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937907"/>
            <a:ext cx="10817225" cy="492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49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396</Words>
  <Application>Microsoft Office PowerPoint</Application>
  <PresentationFormat>와이드스크린</PresentationFormat>
  <Paragraphs>61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3" baseType="lpstr">
      <vt:lpstr>等线</vt:lpstr>
      <vt:lpstr>等线 Light</vt:lpstr>
      <vt:lpstr>나눔고딕 ExtraBold</vt:lpstr>
      <vt:lpstr>나눔스퀘어 ExtraBold</vt:lpstr>
      <vt:lpstr>맑은 고딕</vt:lpstr>
      <vt:lpstr>苹方 粗体</vt:lpstr>
      <vt:lpstr>苹方 中等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김 종완</cp:lastModifiedBy>
  <cp:revision>98</cp:revision>
  <dcterms:created xsi:type="dcterms:W3CDTF">2019-08-20T09:53:04Z</dcterms:created>
  <dcterms:modified xsi:type="dcterms:W3CDTF">2021-10-29T08:25:27Z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