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20" r:id="rId3"/>
    <p:sldId id="351" r:id="rId4"/>
    <p:sldId id="364" r:id="rId5"/>
    <p:sldId id="354" r:id="rId6"/>
    <p:sldId id="361" r:id="rId7"/>
    <p:sldId id="362" r:id="rId8"/>
    <p:sldId id="3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50" d="100"/>
          <a:sy n="50" d="100"/>
        </p:scale>
        <p:origin x="27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2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9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8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0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464804" y="2256882"/>
            <a:ext cx="326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이진 탐색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이진 탐색 </a:t>
            </a:r>
            <a:r>
              <a:rPr lang="en-US" altLang="ko-KR" sz="3600" b="1" dirty="0"/>
              <a:t>(Binary Search)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6" name="Picture 2" descr="https://www.fun-coding.org/00_Images/binary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3" y="1610538"/>
            <a:ext cx="11823595" cy="419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3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탐색할 자료를 둘로 나누어 해당 데이터가 있을만한 곳을 탐색하는 </a:t>
            </a:r>
            <a:r>
              <a:rPr lang="ko-KR" altLang="en-US" sz="2400" b="1" dirty="0" smtClean="0"/>
              <a:t>방법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이진 탐색이란 이름이 붙여진 이유는 한번 비교를 </a:t>
            </a:r>
            <a:r>
              <a:rPr lang="ko-KR" altLang="en-US" sz="2400" b="1" dirty="0" smtClean="0"/>
              <a:t>거칠 때 </a:t>
            </a:r>
            <a:r>
              <a:rPr lang="ko-KR" altLang="en-US" sz="2400" b="1" dirty="0"/>
              <a:t>탐색 범위가 반</a:t>
            </a:r>
            <a:r>
              <a:rPr lang="en-US" altLang="ko-KR" sz="2400" b="1" dirty="0"/>
              <a:t>(1/2)</a:t>
            </a:r>
            <a:r>
              <a:rPr lang="ko-KR" altLang="en-US" sz="2400" b="1" dirty="0"/>
              <a:t>으로 </a:t>
            </a:r>
            <a:r>
              <a:rPr lang="ko-KR" altLang="en-US" sz="2400" b="1" dirty="0" smtClean="0"/>
              <a:t>줄어듭니다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이 </a:t>
            </a:r>
            <a:r>
              <a:rPr lang="ko-KR" altLang="en-US" sz="2400" b="1" dirty="0"/>
              <a:t>탐색 알고리즘은 순차 탐색과는 달리 정렬된 배열을 전제로 </a:t>
            </a:r>
            <a:r>
              <a:rPr lang="ko-KR" altLang="en-US" sz="2400" b="1" dirty="0" smtClean="0"/>
              <a:t>합니다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이진 탐색 </a:t>
            </a:r>
            <a:r>
              <a:rPr lang="en-US" altLang="ko-KR" sz="3600" b="1" dirty="0"/>
              <a:t>(Binary Search)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32" y="3217011"/>
            <a:ext cx="5193220" cy="34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분할 정복 알고리즘과 이진 </a:t>
            </a:r>
            <a:r>
              <a:rPr lang="ko-KR" altLang="en-US" sz="2400" b="1" dirty="0" smtClean="0"/>
              <a:t>탐색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분할 정복 알고리즘 </a:t>
            </a:r>
            <a:r>
              <a:rPr lang="en-US" altLang="ko-KR" sz="2400" b="1" dirty="0"/>
              <a:t>(Divide and Conquer)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Divide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문제를 하나 또는 둘 이상으로 나눈다</a:t>
            </a:r>
            <a:r>
              <a:rPr lang="en-US" altLang="ko-KR" sz="2400" b="1" dirty="0" smtClean="0"/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Conquer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나눠진 문제가 충분히 작고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해결이 가능하다면 해결하고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그렇지 않다면 다시 나눈다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이진 탐색 </a:t>
            </a:r>
            <a:r>
              <a:rPr lang="en-US" altLang="ko-KR" sz="3600" b="1" dirty="0"/>
              <a:t>(Binary Search)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8025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분할 정복 알고리즘과 이진 </a:t>
            </a:r>
            <a:r>
              <a:rPr lang="ko-KR" altLang="en-US" sz="2400" b="1" dirty="0" smtClean="0"/>
              <a:t>탐색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이진 탐색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Divide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리스트를 두 개의 서브 리스트로 나눈다</a:t>
            </a:r>
            <a:r>
              <a:rPr lang="en-US" altLang="ko-KR" sz="2400" b="1" dirty="0" smtClean="0"/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Conquer</a:t>
            </a:r>
          </a:p>
          <a:p>
            <a:pPr lvl="3">
              <a:lnSpc>
                <a:spcPct val="150000"/>
              </a:lnSpc>
            </a:pPr>
            <a:r>
              <a:rPr lang="ko-KR" altLang="en-US" sz="2400" b="1" dirty="0" smtClean="0"/>
              <a:t>검색할 </a:t>
            </a:r>
            <a:r>
              <a:rPr lang="ko-KR" altLang="en-US" sz="2400" b="1" dirty="0"/>
              <a:t>숫자 </a:t>
            </a:r>
            <a:r>
              <a:rPr lang="en-US" altLang="ko-KR" sz="2400" b="1" dirty="0"/>
              <a:t>(search) &gt; </a:t>
            </a:r>
            <a:r>
              <a:rPr lang="ko-KR" altLang="en-US" sz="2400" b="1" dirty="0" err="1"/>
              <a:t>중간값</a:t>
            </a:r>
            <a:r>
              <a:rPr lang="ko-KR" altLang="en-US" sz="2400" b="1" dirty="0"/>
              <a:t> 이면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뒷</a:t>
            </a:r>
            <a:r>
              <a:rPr lang="ko-KR" altLang="en-US" sz="2400" b="1" dirty="0"/>
              <a:t> 부분의 서브 리스트에서 검색할 숫자를 찾는다</a:t>
            </a:r>
            <a:r>
              <a:rPr lang="en-US" altLang="ko-KR" sz="2400" b="1" dirty="0" smtClean="0"/>
              <a:t>.</a:t>
            </a:r>
          </a:p>
          <a:p>
            <a:pPr lvl="3">
              <a:lnSpc>
                <a:spcPct val="150000"/>
              </a:lnSpc>
            </a:pPr>
            <a:r>
              <a:rPr lang="ko-KR" altLang="en-US" sz="2400" b="1" dirty="0" smtClean="0"/>
              <a:t>검색할 </a:t>
            </a:r>
            <a:r>
              <a:rPr lang="ko-KR" altLang="en-US" sz="2400" b="1" dirty="0"/>
              <a:t>숫자 </a:t>
            </a:r>
            <a:r>
              <a:rPr lang="en-US" altLang="ko-KR" sz="2400" b="1" dirty="0"/>
              <a:t>(search) &lt; </a:t>
            </a:r>
            <a:r>
              <a:rPr lang="ko-KR" altLang="en-US" sz="2400" b="1" dirty="0" err="1"/>
              <a:t>중간값</a:t>
            </a:r>
            <a:r>
              <a:rPr lang="ko-KR" altLang="en-US" sz="2400" b="1" dirty="0"/>
              <a:t> 이면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앞 부분의 서브 리스트에서 검색할 숫자를 찾는다</a:t>
            </a:r>
            <a:r>
              <a:rPr lang="en-US" altLang="ko-KR" sz="2400" b="1" dirty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이진 탐색 </a:t>
            </a:r>
            <a:r>
              <a:rPr lang="en-US" altLang="ko-KR" sz="3600" b="1" dirty="0"/>
              <a:t>(Binary Search)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29055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이진 탐색의 시간 </a:t>
            </a:r>
            <a:r>
              <a:rPr lang="ko-KR" altLang="en-US" sz="2400" b="1" dirty="0" smtClean="0"/>
              <a:t>복잡도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단계마다 탐색 범위를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로 나누는 것과 동일하므로 연산 횟수는 </a:t>
            </a:r>
            <a:r>
              <a:rPr lang="en-US" altLang="ko-KR" sz="2400" b="1" dirty="0"/>
              <a:t>log₂</a:t>
            </a:r>
            <a:r>
              <a:rPr lang="ko-KR" altLang="en-US" sz="2400" b="1" dirty="0"/>
              <a:t>𝑁에 </a:t>
            </a:r>
            <a:r>
              <a:rPr lang="ko-KR" altLang="en-US" sz="2400" b="1" dirty="0" smtClean="0"/>
              <a:t>비례한다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예를 들어 초기 데이터 개수가 </a:t>
            </a:r>
            <a:r>
              <a:rPr lang="en-US" altLang="ko-KR" sz="2400" b="1" dirty="0"/>
              <a:t>32</a:t>
            </a:r>
            <a:r>
              <a:rPr lang="ko-KR" altLang="en-US" sz="2400" b="1" dirty="0"/>
              <a:t>개일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이상적으로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단계를 거치면 </a:t>
            </a:r>
            <a:r>
              <a:rPr lang="en-US" altLang="ko-KR" sz="2400" b="1" dirty="0"/>
              <a:t>16</a:t>
            </a:r>
            <a:r>
              <a:rPr lang="ko-KR" altLang="en-US" sz="2400" b="1" dirty="0" err="1"/>
              <a:t>개가량의</a:t>
            </a:r>
            <a:r>
              <a:rPr lang="ko-KR" altLang="en-US" sz="2400" b="1" dirty="0"/>
              <a:t> 데이터만 </a:t>
            </a:r>
            <a:r>
              <a:rPr lang="ko-KR" altLang="en-US" sz="2400" b="1" dirty="0" smtClean="0"/>
              <a:t>남는다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2</a:t>
            </a:r>
            <a:r>
              <a:rPr lang="ko-KR" altLang="en-US" sz="2400" b="1" dirty="0"/>
              <a:t>단계를 거치면 </a:t>
            </a:r>
            <a:r>
              <a:rPr lang="en-US" altLang="ko-KR" sz="2400" b="1" dirty="0"/>
              <a:t>8</a:t>
            </a:r>
            <a:r>
              <a:rPr lang="ko-KR" altLang="en-US" sz="2400" b="1" dirty="0" err="1"/>
              <a:t>개가량의</a:t>
            </a:r>
            <a:r>
              <a:rPr lang="ko-KR" altLang="en-US" sz="2400" b="1" dirty="0"/>
              <a:t> 데이터만 </a:t>
            </a:r>
            <a:r>
              <a:rPr lang="ko-KR" altLang="en-US" sz="2400" b="1" dirty="0" smtClean="0"/>
              <a:t>남는다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3</a:t>
            </a:r>
            <a:r>
              <a:rPr lang="ko-KR" altLang="en-US" sz="2400" b="1" dirty="0"/>
              <a:t>단계를 거치면 </a:t>
            </a:r>
            <a:r>
              <a:rPr lang="en-US" altLang="ko-KR" sz="2400" b="1" dirty="0"/>
              <a:t>4</a:t>
            </a:r>
            <a:r>
              <a:rPr lang="ko-KR" altLang="en-US" sz="2400" b="1" dirty="0" err="1"/>
              <a:t>개가량의</a:t>
            </a:r>
            <a:r>
              <a:rPr lang="ko-KR" altLang="en-US" sz="2400" b="1" dirty="0"/>
              <a:t> 데이터만 </a:t>
            </a:r>
            <a:r>
              <a:rPr lang="ko-KR" altLang="en-US" sz="2400" b="1" dirty="0" smtClean="0"/>
              <a:t>남는다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다시 말해 이진 탐색은 탐색 범위를 절반씩 줄이며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시간 복잡도는 𝑂</a:t>
            </a:r>
            <a:r>
              <a:rPr lang="en-US" altLang="ko-KR" sz="2400" b="1" dirty="0"/>
              <a:t>(log</a:t>
            </a:r>
            <a:r>
              <a:rPr lang="ko-KR" altLang="en-US" sz="2400" b="1" dirty="0"/>
              <a:t>𝑁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을 </a:t>
            </a:r>
            <a:r>
              <a:rPr lang="ko-KR" altLang="en-US" sz="2400" b="1" dirty="0" smtClean="0"/>
              <a:t>보장한다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이진 탐색 </a:t>
            </a:r>
            <a:r>
              <a:rPr lang="en-US" altLang="ko-KR" sz="3600" b="1" dirty="0"/>
              <a:t>(Binary Search) </a:t>
            </a:r>
            <a:r>
              <a:rPr lang="ko-KR" altLang="en-US" sz="3600" b="1" dirty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579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344</Words>
  <Application>Microsoft Office PowerPoint</Application>
  <PresentationFormat>와이드스크린</PresentationFormat>
  <Paragraphs>38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102</cp:revision>
  <dcterms:created xsi:type="dcterms:W3CDTF">2019-08-20T09:53:04Z</dcterms:created>
  <dcterms:modified xsi:type="dcterms:W3CDTF">2021-11-07T03:03:53Z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