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20" r:id="rId3"/>
    <p:sldId id="351" r:id="rId4"/>
    <p:sldId id="354" r:id="rId5"/>
    <p:sldId id="361" r:id="rId6"/>
    <p:sldId id="363" r:id="rId7"/>
    <p:sldId id="364" r:id="rId8"/>
    <p:sldId id="362" r:id="rId9"/>
    <p:sldId id="365" r:id="rId10"/>
    <p:sldId id="366" r:id="rId11"/>
    <p:sldId id="368" r:id="rId12"/>
    <p:sldId id="369" r:id="rId13"/>
    <p:sldId id="370" r:id="rId14"/>
    <p:sldId id="371" r:id="rId15"/>
    <p:sldId id="3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50" d="100"/>
          <a:sy n="50" d="100"/>
        </p:scale>
        <p:origin x="27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6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8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83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5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9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1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8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3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4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943301" y="2256882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가중치 그래프 </a:t>
            </a:r>
            <a:r>
              <a:rPr lang="en-US" altLang="ko-KR" sz="2400" b="1" dirty="0"/>
              <a:t>(Weighted Graph) </a:t>
            </a:r>
            <a:r>
              <a:rPr lang="ko-KR" altLang="en-US" sz="2400" b="1" dirty="0"/>
              <a:t>또는 네트워크 </a:t>
            </a:r>
            <a:r>
              <a:rPr lang="en-US" altLang="ko-KR" sz="2400" b="1" dirty="0"/>
              <a:t>(Network)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간선에 비용 또는 가중치가 할당된 그래프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종류</a:t>
            </a:r>
            <a:endParaRPr lang="ko-KR" altLang="en-US" sz="3600" b="1" dirty="0"/>
          </a:p>
        </p:txBody>
      </p:sp>
      <p:pic>
        <p:nvPicPr>
          <p:cNvPr id="8194" name="Picture 2" descr="https://www.fun-coding.org/00_Images/weighted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80" y="3008919"/>
            <a:ext cx="5066641" cy="34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06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연결 </a:t>
            </a:r>
            <a:r>
              <a:rPr lang="ko-KR" altLang="en-US" sz="2400" b="1" dirty="0"/>
              <a:t>그래프 </a:t>
            </a:r>
            <a:r>
              <a:rPr lang="en-US" altLang="ko-KR" sz="2400" b="1" dirty="0"/>
              <a:t>(Connected Graph)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무방향</a:t>
            </a:r>
            <a:r>
              <a:rPr lang="ko-KR" altLang="en-US" sz="2400" b="1" dirty="0"/>
              <a:t> 그래프에 있는 모든 노드에 대해 항상 경로가 존재하는 경우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비연결</a:t>
            </a:r>
            <a:r>
              <a:rPr lang="ko-KR" altLang="en-US" sz="2400" b="1" dirty="0"/>
              <a:t> 그래프 </a:t>
            </a:r>
            <a:r>
              <a:rPr lang="en-US" altLang="ko-KR" sz="2400" b="1" dirty="0"/>
              <a:t>(Disconnected Graph)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무방향</a:t>
            </a:r>
            <a:r>
              <a:rPr lang="ko-KR" altLang="en-US" sz="2400" b="1" dirty="0"/>
              <a:t> 그래프에서 특정 노드에 대해 경로가 존재하지 않는 경우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종류</a:t>
            </a:r>
            <a:endParaRPr lang="ko-KR" altLang="en-US" sz="3600" b="1" dirty="0"/>
          </a:p>
        </p:txBody>
      </p:sp>
      <p:pic>
        <p:nvPicPr>
          <p:cNvPr id="10242" name="Picture 2" descr="https://www.fun-coding.org/00_Images/disconnected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6" y="3449148"/>
            <a:ext cx="4826049" cy="31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1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사이클 </a:t>
            </a:r>
            <a:r>
              <a:rPr lang="en-US" altLang="ko-KR" sz="2400" b="1" dirty="0"/>
              <a:t>(Cycle)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단순 경로의 시작 노드와 종료 노드가 동일한 경우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비순환</a:t>
            </a:r>
            <a:r>
              <a:rPr lang="ko-KR" altLang="en-US" sz="2400" b="1" dirty="0"/>
              <a:t> 그래프 </a:t>
            </a:r>
            <a:r>
              <a:rPr lang="en-US" altLang="ko-KR" sz="2400" b="1" dirty="0"/>
              <a:t>(Acyclic Graph)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사이클이 없는 그래프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종류</a:t>
            </a:r>
            <a:endParaRPr lang="ko-KR" altLang="en-US" sz="3600" b="1" dirty="0"/>
          </a:p>
        </p:txBody>
      </p:sp>
      <p:pic>
        <p:nvPicPr>
          <p:cNvPr id="11266" name="Picture 2" descr="https://www.fun-coding.org/00_Images/acyclic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76" y="3514017"/>
            <a:ext cx="5281448" cy="310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5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완전 그래프 </a:t>
            </a:r>
            <a:r>
              <a:rPr lang="en-US" altLang="ko-KR" sz="2400" b="1" dirty="0"/>
              <a:t>(Complete Graph)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그래프의 모든 노드가 서로 연결되어 있는 </a:t>
            </a:r>
            <a:r>
              <a:rPr lang="ko-KR" altLang="en-US" sz="2400" b="1" dirty="0" smtClean="0"/>
              <a:t>그래프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종류</a:t>
            </a:r>
            <a:endParaRPr lang="ko-KR" altLang="en-US" sz="3600" b="1" dirty="0"/>
          </a:p>
        </p:txBody>
      </p:sp>
      <p:pic>
        <p:nvPicPr>
          <p:cNvPr id="12290" name="Picture 2" descr="https://www.fun-coding.org/00_Images/complete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69" y="2854117"/>
            <a:ext cx="3950263" cy="36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2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트리는 그래프 중에 속한 특별한 종류라고 볼 수 있음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 그래프와 트리의 차이</a:t>
            </a:r>
            <a:endParaRPr lang="ko-KR" altLang="en-US" sz="36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13402"/>
              </p:ext>
            </p:extLst>
          </p:nvPr>
        </p:nvGraphicFramePr>
        <p:xfrm>
          <a:off x="100875" y="1773674"/>
          <a:ext cx="11990250" cy="48278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0338">
                  <a:extLst>
                    <a:ext uri="{9D8B030D-6E8A-4147-A177-3AD203B41FA5}">
                      <a16:colId xmlns:a16="http://schemas.microsoft.com/office/drawing/2014/main" val="2017075929"/>
                    </a:ext>
                  </a:extLst>
                </a:gridCol>
                <a:gridCol w="4403496">
                  <a:extLst>
                    <a:ext uri="{9D8B030D-6E8A-4147-A177-3AD203B41FA5}">
                      <a16:colId xmlns:a16="http://schemas.microsoft.com/office/drawing/2014/main" val="2642854260"/>
                    </a:ext>
                  </a:extLst>
                </a:gridCol>
                <a:gridCol w="4846416">
                  <a:extLst>
                    <a:ext uri="{9D8B030D-6E8A-4147-A177-3AD203B41FA5}">
                      <a16:colId xmlns:a16="http://schemas.microsoft.com/office/drawing/2014/main" val="2241156058"/>
                    </a:ext>
                  </a:extLst>
                </a:gridCol>
              </a:tblGrid>
              <a:tr h="768013"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1" dirty="0" smtClean="0">
                          <a:effectLst/>
                        </a:rPr>
                        <a:t>그래프</a:t>
                      </a:r>
                      <a:endParaRPr lang="ko-KR" altLang="en-US" sz="3200" b="1" dirty="0">
                        <a:solidFill>
                          <a:srgbClr val="33333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/>
                        <a:t>트리</a:t>
                      </a:r>
                      <a:endParaRPr lang="ko-KR" altLang="en-US" sz="3200" b="1" dirty="0">
                        <a:solidFill>
                          <a:srgbClr val="333337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599452"/>
                  </a:ext>
                </a:extLst>
              </a:tr>
              <a:tr h="768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dirty="0">
                          <a:effectLst/>
                        </a:rPr>
                        <a:t>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dirty="0">
                          <a:effectLst/>
                        </a:rPr>
                        <a:t>노드와 노드를 연결하는 간선으로 표현되는 자료 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dirty="0">
                          <a:effectLst/>
                        </a:rPr>
                        <a:t>그래프의 한 종류</a:t>
                      </a:r>
                      <a:r>
                        <a:rPr lang="en-US" altLang="ko-KR" sz="2400" b="1" dirty="0">
                          <a:effectLst/>
                        </a:rPr>
                        <a:t>, </a:t>
                      </a:r>
                      <a:r>
                        <a:rPr lang="ko-KR" altLang="en-US" sz="2400" b="1" dirty="0">
                          <a:effectLst/>
                        </a:rPr>
                        <a:t>방향성이 있는 </a:t>
                      </a:r>
                      <a:r>
                        <a:rPr lang="ko-KR" altLang="en-US" sz="2400" b="1" dirty="0" err="1">
                          <a:effectLst/>
                        </a:rPr>
                        <a:t>비순환</a:t>
                      </a:r>
                      <a:r>
                        <a:rPr lang="ko-KR" altLang="en-US" sz="2400" b="1" dirty="0">
                          <a:effectLst/>
                        </a:rPr>
                        <a:t> 그래프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836992"/>
                  </a:ext>
                </a:extLst>
              </a:tr>
              <a:tr h="768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dirty="0">
                          <a:effectLst/>
                        </a:rPr>
                        <a:t>방향성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dirty="0">
                          <a:effectLst/>
                        </a:rPr>
                        <a:t>방향 그래프</a:t>
                      </a:r>
                      <a:r>
                        <a:rPr lang="en-US" altLang="ko-KR" sz="2400" b="1" dirty="0">
                          <a:effectLst/>
                        </a:rPr>
                        <a:t>, </a:t>
                      </a:r>
                      <a:r>
                        <a:rPr lang="ko-KR" altLang="en-US" sz="2400" b="1" dirty="0" err="1">
                          <a:effectLst/>
                        </a:rPr>
                        <a:t>무방향</a:t>
                      </a:r>
                      <a:r>
                        <a:rPr lang="ko-KR" altLang="en-US" sz="2400" b="1" dirty="0">
                          <a:effectLst/>
                        </a:rPr>
                        <a:t> 그래프 둘다 존재함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>
                          <a:effectLst/>
                        </a:rPr>
                        <a:t>방향 그래프만 존재함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189210"/>
                  </a:ext>
                </a:extLst>
              </a:tr>
              <a:tr h="768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>
                          <a:effectLst/>
                        </a:rPr>
                        <a:t>사이클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dirty="0">
                          <a:effectLst/>
                        </a:rPr>
                        <a:t>사이클 가능함</a:t>
                      </a:r>
                      <a:r>
                        <a:rPr lang="en-US" altLang="ko-KR" sz="2400" b="1" dirty="0">
                          <a:effectLst/>
                        </a:rPr>
                        <a:t>, </a:t>
                      </a:r>
                      <a:r>
                        <a:rPr lang="ko-KR" altLang="en-US" sz="2400" b="1" dirty="0">
                          <a:effectLst/>
                        </a:rPr>
                        <a:t>순환 및 </a:t>
                      </a:r>
                      <a:r>
                        <a:rPr lang="ko-KR" altLang="en-US" sz="2400" b="1" dirty="0" err="1">
                          <a:effectLst/>
                        </a:rPr>
                        <a:t>비순환</a:t>
                      </a:r>
                      <a:r>
                        <a:rPr lang="ko-KR" altLang="en-US" sz="2400" b="1" dirty="0">
                          <a:effectLst/>
                        </a:rPr>
                        <a:t> 그래프 모두 존재함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>
                          <a:effectLst/>
                        </a:rPr>
                        <a:t>비순환 그래프로 사이클이 존재하지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29953"/>
                  </a:ext>
                </a:extLst>
              </a:tr>
              <a:tr h="768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dirty="0">
                          <a:effectLst/>
                        </a:rPr>
                        <a:t>루트 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dirty="0">
                          <a:effectLst/>
                        </a:rPr>
                        <a:t>루트 노드 존재하지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>
                          <a:effectLst/>
                        </a:rPr>
                        <a:t>루트 노드 존재함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777230"/>
                  </a:ext>
                </a:extLst>
              </a:tr>
              <a:tr h="768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dirty="0">
                          <a:effectLst/>
                        </a:rPr>
                        <a:t>부모</a:t>
                      </a:r>
                      <a:r>
                        <a:rPr lang="en-US" altLang="ko-KR" sz="2800" b="1" dirty="0">
                          <a:effectLst/>
                        </a:rPr>
                        <a:t>/</a:t>
                      </a:r>
                      <a:r>
                        <a:rPr lang="ko-KR" altLang="en-US" sz="2800" b="1" dirty="0">
                          <a:effectLst/>
                        </a:rPr>
                        <a:t>자식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dirty="0">
                          <a:effectLst/>
                        </a:rPr>
                        <a:t>부모 자식 개념이 존재하지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dirty="0">
                          <a:effectLst/>
                        </a:rPr>
                        <a:t>부모 자식 관계가 존재함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31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41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그래프는 실제 세계의 현상이나 사물을 정점</a:t>
            </a:r>
            <a:r>
              <a:rPr lang="en-US" altLang="ko-KR" sz="2400" b="1" dirty="0"/>
              <a:t>(Vertex) </a:t>
            </a:r>
            <a:r>
              <a:rPr lang="ko-KR" altLang="en-US" sz="2400" b="1" dirty="0"/>
              <a:t>또는 노드</a:t>
            </a:r>
            <a:r>
              <a:rPr lang="en-US" altLang="ko-KR" sz="2400" b="1" dirty="0"/>
              <a:t>(Node) </a:t>
            </a:r>
            <a:r>
              <a:rPr lang="ko-KR" altLang="en-US" sz="2400" b="1" dirty="0"/>
              <a:t>와 간선</a:t>
            </a:r>
            <a:r>
              <a:rPr lang="en-US" altLang="ko-KR" sz="2400" b="1" dirty="0"/>
              <a:t>(Edge)</a:t>
            </a:r>
            <a:r>
              <a:rPr lang="ko-KR" altLang="en-US" sz="2400" b="1" dirty="0"/>
              <a:t>로 표현하기 위해 사용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그래프 </a:t>
            </a:r>
            <a:r>
              <a:rPr lang="en-US" altLang="ko-KR" sz="3600" b="1" dirty="0"/>
              <a:t>(Graph) </a:t>
            </a:r>
            <a:r>
              <a:rPr lang="ko-KR" altLang="en-US" sz="3600" b="1" dirty="0"/>
              <a:t>란</a:t>
            </a:r>
            <a:r>
              <a:rPr lang="en-US" altLang="ko-KR" sz="3600" b="1" dirty="0" smtClean="0"/>
              <a:t>?</a:t>
            </a:r>
            <a:endParaRPr lang="en-US" altLang="ko-KR" sz="3600" b="1" dirty="0"/>
          </a:p>
        </p:txBody>
      </p:sp>
      <p:pic>
        <p:nvPicPr>
          <p:cNvPr id="1028" name="Picture 4" descr="https://www.fun-coding.org/00_Images/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62" y="2569032"/>
            <a:ext cx="6312477" cy="40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노드 </a:t>
            </a:r>
            <a:r>
              <a:rPr lang="en-US" altLang="ko-KR" sz="2400" b="1" dirty="0"/>
              <a:t>(Node): </a:t>
            </a:r>
            <a:r>
              <a:rPr lang="ko-KR" altLang="en-US" sz="2400" b="1" dirty="0"/>
              <a:t>위치를 말함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정점</a:t>
            </a:r>
            <a:r>
              <a:rPr lang="en-US" altLang="ko-KR" sz="2400" b="1" dirty="0"/>
              <a:t>(Vertex)</a:t>
            </a:r>
            <a:r>
              <a:rPr lang="ko-KR" altLang="en-US" sz="2400" b="1" dirty="0"/>
              <a:t>라고도 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간선 </a:t>
            </a:r>
            <a:r>
              <a:rPr lang="en-US" altLang="ko-KR" sz="2400" b="1" dirty="0"/>
              <a:t>(Edge): </a:t>
            </a:r>
            <a:r>
              <a:rPr lang="ko-KR" altLang="en-US" sz="2400" b="1" dirty="0"/>
              <a:t>위치 간의 관계를 표시한 선으로 노드를 연결한 선이라고 보면 됨 </a:t>
            </a:r>
            <a:r>
              <a:rPr lang="en-US" altLang="ko-KR" sz="2400" b="1" dirty="0"/>
              <a:t>(link </a:t>
            </a:r>
            <a:r>
              <a:rPr lang="ko-KR" altLang="en-US" sz="2400" b="1" dirty="0"/>
              <a:t>또는 </a:t>
            </a:r>
            <a:r>
              <a:rPr lang="en-US" altLang="ko-KR" sz="2400" b="1" dirty="0"/>
              <a:t>branch </a:t>
            </a:r>
            <a:r>
              <a:rPr lang="ko-KR" altLang="en-US" sz="2400" b="1" dirty="0"/>
              <a:t>라고도 함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관련 용어</a:t>
            </a:r>
            <a:endParaRPr lang="ko-KR" altLang="en-US" sz="3600" b="1" dirty="0"/>
          </a:p>
        </p:txBody>
      </p:sp>
      <p:pic>
        <p:nvPicPr>
          <p:cNvPr id="5" name="Picture 4" descr="https://www.fun-coding.org/00_Images/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39" y="2919188"/>
            <a:ext cx="5216923" cy="33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5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인접 </a:t>
            </a:r>
            <a:r>
              <a:rPr lang="ko-KR" altLang="en-US" sz="2400" b="1" dirty="0"/>
              <a:t>정점 </a:t>
            </a:r>
            <a:r>
              <a:rPr lang="en-US" altLang="ko-KR" sz="2400" b="1" dirty="0"/>
              <a:t>(Adjacent Vertex) : </a:t>
            </a:r>
            <a:r>
              <a:rPr lang="ko-KR" altLang="en-US" sz="2400" b="1" dirty="0"/>
              <a:t>간선으로 직접 연결된 정점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또는 노드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정점의 </a:t>
            </a:r>
            <a:r>
              <a:rPr lang="ko-KR" altLang="en-US" sz="2400" b="1" dirty="0"/>
              <a:t>차수 </a:t>
            </a:r>
            <a:r>
              <a:rPr lang="en-US" altLang="ko-KR" sz="2400" b="1" dirty="0"/>
              <a:t>(Degree): </a:t>
            </a:r>
            <a:r>
              <a:rPr lang="ko-KR" altLang="en-US" sz="2400" b="1" dirty="0" err="1"/>
              <a:t>무방향</a:t>
            </a:r>
            <a:r>
              <a:rPr lang="ko-KR" altLang="en-US" sz="2400" b="1" dirty="0"/>
              <a:t> 그래프에서 하나의 정점에 인접한 정점의 </a:t>
            </a:r>
            <a:r>
              <a:rPr lang="ko-KR" altLang="en-US" sz="2400" b="1" dirty="0" smtClean="0"/>
              <a:t>수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관련 용어</a:t>
            </a:r>
            <a:endParaRPr lang="ko-KR" altLang="en-US" sz="3600" b="1" dirty="0"/>
          </a:p>
        </p:txBody>
      </p:sp>
      <p:pic>
        <p:nvPicPr>
          <p:cNvPr id="5" name="Picture 4" descr="https://www.fun-coding.org/00_Images/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39" y="2919188"/>
            <a:ext cx="5216923" cy="33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275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진입 </a:t>
            </a:r>
            <a:r>
              <a:rPr lang="ko-KR" altLang="en-US" sz="2400" b="1" dirty="0"/>
              <a:t>차수 </a:t>
            </a:r>
            <a:r>
              <a:rPr lang="en-US" altLang="ko-KR" sz="2400" b="1" dirty="0"/>
              <a:t>(In-Degree): </a:t>
            </a:r>
            <a:r>
              <a:rPr lang="ko-KR" altLang="en-US" sz="2400" b="1" dirty="0"/>
              <a:t>방향 그래프에서 외부에서 오는 간선의 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진출 차수 </a:t>
            </a:r>
            <a:r>
              <a:rPr lang="en-US" altLang="ko-KR" sz="2400" b="1" dirty="0"/>
              <a:t>(Out-Degree): </a:t>
            </a:r>
            <a:r>
              <a:rPr lang="ko-KR" altLang="en-US" sz="2400" b="1" dirty="0"/>
              <a:t>방향 그래프에서 외부로 향하는 간선의 </a:t>
            </a:r>
            <a:r>
              <a:rPr lang="ko-KR" altLang="en-US" sz="2400" b="1" dirty="0" smtClean="0"/>
              <a:t>수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관련 용어</a:t>
            </a:r>
            <a:endParaRPr lang="ko-KR" altLang="en-US" sz="3600" b="1" dirty="0"/>
          </a:p>
        </p:txBody>
      </p:sp>
      <p:pic>
        <p:nvPicPr>
          <p:cNvPr id="5" name="Picture 4" descr="https://www.fun-coding.org/00_Images/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39" y="2919188"/>
            <a:ext cx="5216923" cy="33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6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경로 </a:t>
            </a:r>
            <a:r>
              <a:rPr lang="ko-KR" altLang="en-US" sz="2400" b="1" dirty="0"/>
              <a:t>길이 </a:t>
            </a:r>
            <a:r>
              <a:rPr lang="en-US" altLang="ko-KR" sz="2400" b="1" dirty="0"/>
              <a:t>(Path Length): </a:t>
            </a:r>
            <a:r>
              <a:rPr lang="ko-KR" altLang="en-US" sz="2400" b="1" dirty="0"/>
              <a:t>경로를 구성하기 위해 사용된 간선의 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단순 경로 </a:t>
            </a:r>
            <a:r>
              <a:rPr lang="en-US" altLang="ko-KR" sz="2400" b="1" dirty="0"/>
              <a:t>(Simple Path): </a:t>
            </a:r>
            <a:r>
              <a:rPr lang="ko-KR" altLang="en-US" sz="2400" b="1" dirty="0"/>
              <a:t>처음 정점과 끝 정점을 제외하고 중복된 정점이 없는 경로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사이클 </a:t>
            </a:r>
            <a:r>
              <a:rPr lang="en-US" altLang="ko-KR" sz="2400" b="1" dirty="0"/>
              <a:t>(Cycle): </a:t>
            </a:r>
            <a:r>
              <a:rPr lang="ko-KR" altLang="en-US" sz="2400" b="1" dirty="0"/>
              <a:t>단순 경로의 시작 정점과 종료 정점이 동일한 경우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관련 용어</a:t>
            </a:r>
            <a:endParaRPr lang="ko-KR" altLang="en-US" sz="3600" b="1" dirty="0"/>
          </a:p>
        </p:txBody>
      </p:sp>
      <p:pic>
        <p:nvPicPr>
          <p:cNvPr id="5" name="Picture 4" descr="https://www.fun-coding.org/00_Images/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39" y="2919188"/>
            <a:ext cx="5216923" cy="33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47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무방향</a:t>
            </a:r>
            <a:r>
              <a:rPr lang="ko-KR" altLang="en-US" sz="2400" b="1" dirty="0"/>
              <a:t> 그래프 </a:t>
            </a:r>
            <a:r>
              <a:rPr lang="en-US" altLang="ko-KR" sz="2400" b="1" dirty="0"/>
              <a:t>(Undirected Graph)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방향이 없는 그래프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간선을 통해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노드는 양방향으로 갈 수 있음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보통 노드 </a:t>
            </a:r>
            <a:r>
              <a:rPr lang="en-US" altLang="ko-KR" sz="2400" b="1" dirty="0"/>
              <a:t>A, B</a:t>
            </a:r>
            <a:r>
              <a:rPr lang="ko-KR" altLang="en-US" sz="2400" b="1" dirty="0"/>
              <a:t>가 연결되어 있을 경우</a:t>
            </a:r>
            <a:r>
              <a:rPr lang="en-US" altLang="ko-KR" sz="2400" b="1" dirty="0"/>
              <a:t>, (A, B) </a:t>
            </a:r>
            <a:r>
              <a:rPr lang="ko-KR" altLang="en-US" sz="2400" b="1" dirty="0"/>
              <a:t>또는 </a:t>
            </a:r>
            <a:r>
              <a:rPr lang="en-US" altLang="ko-KR" sz="2400" b="1" dirty="0"/>
              <a:t>(B, A) </a:t>
            </a:r>
            <a:r>
              <a:rPr lang="ko-KR" altLang="en-US" sz="2400" b="1" dirty="0"/>
              <a:t>로 표기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종류</a:t>
            </a:r>
            <a:endParaRPr lang="ko-KR" altLang="en-US" sz="3600" b="1" dirty="0"/>
          </a:p>
        </p:txBody>
      </p:sp>
      <p:pic>
        <p:nvPicPr>
          <p:cNvPr id="2050" name="Picture 2" descr="https://www.fun-coding.org/00_Images/undirected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856" y="3476669"/>
            <a:ext cx="4892289" cy="314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41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방향 그래프 </a:t>
            </a:r>
            <a:r>
              <a:rPr lang="en-US" altLang="ko-KR" sz="2400" b="1" dirty="0"/>
              <a:t>(Directed Graph)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간선에 방향이 있는 그래프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보통 노드 </a:t>
            </a:r>
            <a:r>
              <a:rPr lang="en-US" altLang="ko-KR" sz="2400" b="1" dirty="0"/>
              <a:t>A, B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A -&gt; B </a:t>
            </a:r>
            <a:r>
              <a:rPr lang="ko-KR" altLang="en-US" sz="2400" b="1" dirty="0"/>
              <a:t>로 가는 간선으로 연결되어 있을 경우</a:t>
            </a:r>
            <a:r>
              <a:rPr lang="en-US" altLang="ko-KR" sz="2400" b="1" dirty="0"/>
              <a:t>, &lt;A, B&gt; </a:t>
            </a:r>
            <a:r>
              <a:rPr lang="ko-KR" altLang="en-US" sz="2400" b="1" dirty="0"/>
              <a:t>로 표기 </a:t>
            </a:r>
            <a:r>
              <a:rPr lang="en-US" altLang="ko-KR" sz="2400" b="1" dirty="0"/>
              <a:t>(&lt;B, A&gt;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B -&gt; A </a:t>
            </a:r>
            <a:r>
              <a:rPr lang="ko-KR" altLang="en-US" sz="2400" b="1" dirty="0"/>
              <a:t>로 가는 간선이 있는 경우이므로 </a:t>
            </a:r>
            <a:r>
              <a:rPr lang="en-US" altLang="ko-KR" sz="2400" b="1" dirty="0"/>
              <a:t>&lt;A, B&gt; </a:t>
            </a:r>
            <a:r>
              <a:rPr lang="ko-KR" altLang="en-US" sz="2400" b="1" dirty="0"/>
              <a:t>와 다름</a:t>
            </a:r>
            <a:r>
              <a:rPr lang="en-US" altLang="ko-KR" sz="2400" b="1" dirty="0"/>
              <a:t>)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그래프 </a:t>
            </a:r>
            <a:r>
              <a:rPr lang="en-US" altLang="ko-KR" sz="3600" b="1"/>
              <a:t>(Graph) </a:t>
            </a:r>
            <a:r>
              <a:rPr lang="ko-KR" altLang="en-US" sz="3600" b="1"/>
              <a:t>종류</a:t>
            </a:r>
            <a:endParaRPr lang="ko-KR" altLang="en-US" sz="3600" b="1" dirty="0"/>
          </a:p>
        </p:txBody>
      </p:sp>
      <p:pic>
        <p:nvPicPr>
          <p:cNvPr id="7170" name="Picture 2" descr="https://www.fun-coding.org/00_Images/directed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33" y="3380043"/>
            <a:ext cx="4944335" cy="323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1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564</Words>
  <Application>Microsoft Office PowerPoint</Application>
  <PresentationFormat>와이드스크린</PresentationFormat>
  <Paragraphs>73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107</cp:revision>
  <dcterms:created xsi:type="dcterms:W3CDTF">2019-08-20T09:53:04Z</dcterms:created>
  <dcterms:modified xsi:type="dcterms:W3CDTF">2021-11-07T01:55:25Z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