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320" r:id="rId3"/>
    <p:sldId id="321" r:id="rId4"/>
    <p:sldId id="338" r:id="rId5"/>
    <p:sldId id="377" r:id="rId6"/>
    <p:sldId id="378" r:id="rId7"/>
    <p:sldId id="379" r:id="rId8"/>
    <p:sldId id="381" r:id="rId9"/>
    <p:sldId id="380" r:id="rId10"/>
    <p:sldId id="382" r:id="rId11"/>
    <p:sldId id="383" r:id="rId12"/>
    <p:sldId id="384" r:id="rId13"/>
    <p:sldId id="385" r:id="rId14"/>
    <p:sldId id="387" r:id="rId15"/>
    <p:sldId id="388" r:id="rId16"/>
    <p:sldId id="389" r:id="rId17"/>
    <p:sldId id="38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73" d="100"/>
          <a:sy n="73" d="100"/>
        </p:scale>
        <p:origin x="19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72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24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66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54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75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65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03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5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64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28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6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93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844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1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4111340" y="2256882"/>
            <a:ext cx="3969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 복잡도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자료구조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8686" y="1112157"/>
                <a:ext cx="1178995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 smtClean="0"/>
                  <a:t>빅 오 </a:t>
                </a:r>
                <a:r>
                  <a:rPr lang="ko-KR" altLang="en-US" sz="2400" b="1" dirty="0" err="1"/>
                  <a:t>입력값</a:t>
                </a:r>
                <a:r>
                  <a:rPr lang="ko-KR" altLang="en-US" sz="2400" b="1" dirty="0"/>
                  <a:t> 표기 방법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예</a:t>
                </a:r>
                <a:r>
                  <a:rPr lang="en-US" altLang="ko-KR" sz="2400" b="1" dirty="0" smtClean="0"/>
                  <a:t>: </a:t>
                </a:r>
                <a:r>
                  <a:rPr lang="ko-KR" altLang="en-US" sz="2400" b="1" dirty="0" smtClean="0"/>
                  <a:t>만약 </a:t>
                </a:r>
                <a:r>
                  <a:rPr lang="ko-KR" altLang="en-US" sz="2400" b="1" dirty="0"/>
                  <a:t>시간 복잡도 함수가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b="1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  + 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이라면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가장 높은 차수는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b="1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400" b="1" dirty="0"/>
                  <a:t>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상수는 실제 큰 영향이 없음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결국 빅 오 표기법으로는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b="1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ko-KR" sz="2400" b="1" dirty="0"/>
                  <a:t> (</a:t>
                </a:r>
                <a:r>
                  <a:rPr lang="ko-KR" altLang="en-US" sz="2400" b="1" dirty="0"/>
                  <a:t>서울부터 부산까지 가는 자동차의 예를 상기</a:t>
                </a:r>
                <a:r>
                  <a:rPr lang="en-US" altLang="ko-KR" sz="2400" b="1" dirty="0"/>
                  <a:t>)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6" y="1112157"/>
                <a:ext cx="11789954" cy="2862322"/>
              </a:xfrm>
              <a:prstGeom prst="rect">
                <a:avLst/>
              </a:prstGeom>
              <a:blipFill>
                <a:blip r:embed="rId3"/>
                <a:stretch>
                  <a:fillRect l="-724" b="-31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8 형태 2"/>
          <p:cNvSpPr txBox="1"/>
          <p:nvPr/>
        </p:nvSpPr>
        <p:spPr>
          <a:xfrm>
            <a:off x="947082" y="105932"/>
            <a:ext cx="655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알고리즘 복잡도 표현 방법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503505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112157"/>
            <a:ext cx="117899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실제 알고리즘을 예로 각 알고리즘의 시간 복잡도와 빅 오 표기법 </a:t>
            </a:r>
            <a:r>
              <a:rPr lang="ko-KR" altLang="en-US" sz="2400" b="1" dirty="0" smtClean="0"/>
              <a:t>알아보기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연습</a:t>
            </a:r>
            <a:r>
              <a:rPr lang="en-US" altLang="ko-KR" sz="2400" b="1" dirty="0"/>
              <a:t>1: 1</a:t>
            </a:r>
            <a:r>
              <a:rPr lang="ko-KR" altLang="en-US" sz="2400" b="1" dirty="0"/>
              <a:t>부터 </a:t>
            </a:r>
            <a:r>
              <a:rPr lang="en-US" altLang="ko-KR" sz="2400" b="1" dirty="0"/>
              <a:t>n</a:t>
            </a:r>
            <a:r>
              <a:rPr lang="ko-KR" altLang="en-US" sz="2400" b="1" dirty="0"/>
              <a:t>까지의 합을 구하는 알고리즘 </a:t>
            </a:r>
            <a:r>
              <a:rPr lang="ko-KR" altLang="en-US" sz="2400" b="1" dirty="0" err="1" smtClean="0"/>
              <a:t>작성해보기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알고리즘</a:t>
            </a:r>
            <a:r>
              <a:rPr lang="en-US" altLang="ko-KR" sz="2400" b="1" dirty="0"/>
              <a:t>1: </a:t>
            </a:r>
            <a:endParaRPr lang="en-US" altLang="ko-KR" sz="2400" b="1" dirty="0" smtClean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1</a:t>
            </a:r>
            <a:r>
              <a:rPr lang="ko-KR" altLang="en-US" sz="2400" b="1" dirty="0"/>
              <a:t>부터 </a:t>
            </a:r>
            <a:r>
              <a:rPr lang="en-US" altLang="ko-KR" sz="2400" b="1" dirty="0"/>
              <a:t>n</a:t>
            </a:r>
            <a:r>
              <a:rPr lang="ko-KR" altLang="en-US" sz="2400" b="1" dirty="0"/>
              <a:t>까지의 합을 구하는 알고리즘</a:t>
            </a:r>
            <a:r>
              <a:rPr lang="en-US" altLang="ko-KR" sz="2400" b="1" dirty="0" smtClean="0"/>
              <a:t>1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합을 </a:t>
            </a:r>
            <a:r>
              <a:rPr lang="ko-KR" altLang="en-US" sz="2400" b="1" dirty="0"/>
              <a:t>기록할 변수를 만들고 </a:t>
            </a:r>
            <a:r>
              <a:rPr lang="en-US" altLang="ko-KR" sz="2400" b="1" dirty="0"/>
              <a:t>0</a:t>
            </a:r>
            <a:r>
              <a:rPr lang="ko-KR" altLang="en-US" sz="2400" b="1" dirty="0"/>
              <a:t>을 </a:t>
            </a:r>
            <a:r>
              <a:rPr lang="ko-KR" altLang="en-US" sz="2400" b="1" dirty="0" smtClean="0"/>
              <a:t>저장</a:t>
            </a:r>
            <a:endParaRPr lang="en-US" altLang="ko-KR" sz="2400" b="1" dirty="0" smtClean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n</a:t>
            </a:r>
            <a:r>
              <a:rPr lang="ko-KR" altLang="en-US" sz="2400" b="1" dirty="0"/>
              <a:t>을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부터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씩 증가하면서 </a:t>
            </a:r>
            <a:r>
              <a:rPr lang="ko-KR" altLang="en-US" sz="2400" b="1" dirty="0" smtClean="0"/>
              <a:t>반복</a:t>
            </a:r>
            <a:endParaRPr lang="en-US" altLang="ko-KR" sz="2400" b="1" dirty="0" smtClean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err="1" smtClean="0"/>
              <a:t>반복문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안에서 합을 기록할 변수에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씩 증가된 값을 </a:t>
            </a:r>
            <a:r>
              <a:rPr lang="ko-KR" altLang="en-US" sz="2400" b="1" dirty="0" smtClean="0"/>
              <a:t>더함</a:t>
            </a:r>
            <a:endParaRPr lang="en-US" altLang="ko-KR" sz="2400" b="1" dirty="0" smtClean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반복이 </a:t>
            </a:r>
            <a:r>
              <a:rPr lang="ko-KR" altLang="en-US" sz="2400" b="1" dirty="0"/>
              <a:t>끝나면 합을 출력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655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알고리즘 복잡도 표현 방법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2730717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112157"/>
            <a:ext cx="11789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실제 알고리즘을 예로 각 알고리즘의 시간 복잡도와 빅 오 표기법 </a:t>
            </a:r>
            <a:r>
              <a:rPr lang="ko-KR" altLang="en-US" sz="2400" b="1" dirty="0" smtClean="0"/>
              <a:t>알아보기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연습</a:t>
            </a:r>
            <a:r>
              <a:rPr lang="en-US" altLang="ko-KR" sz="2400" b="1" dirty="0"/>
              <a:t>1: 1</a:t>
            </a:r>
            <a:r>
              <a:rPr lang="ko-KR" altLang="en-US" sz="2400" b="1" dirty="0"/>
              <a:t>부터 </a:t>
            </a:r>
            <a:r>
              <a:rPr lang="en-US" altLang="ko-KR" sz="2400" b="1" dirty="0"/>
              <a:t>n</a:t>
            </a:r>
            <a:r>
              <a:rPr lang="ko-KR" altLang="en-US" sz="2400" b="1" dirty="0"/>
              <a:t>까지의 합을 구하는 알고리즘 </a:t>
            </a:r>
            <a:r>
              <a:rPr lang="ko-KR" altLang="en-US" sz="2400" b="1" dirty="0" err="1" smtClean="0"/>
              <a:t>작성해보기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알고리즘</a:t>
            </a:r>
            <a:r>
              <a:rPr lang="en-US" altLang="ko-KR" sz="2400" b="1" dirty="0"/>
              <a:t>1: 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655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알고리즘 복잡도 표현 방법</a:t>
            </a:r>
            <a:endParaRPr lang="en-US" altLang="ko-KR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05" y="2966240"/>
            <a:ext cx="5450341" cy="31723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6755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8686" y="1112157"/>
                <a:ext cx="11789954" cy="2586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실제 알고리즘을 예로 각 알고리즘의 시간 복잡도와 빅 오 표기법 </a:t>
                </a:r>
                <a:r>
                  <a:rPr lang="ko-KR" altLang="en-US" sz="2400" b="1" dirty="0" smtClean="0"/>
                  <a:t>알아보기</a:t>
                </a:r>
                <a:endParaRPr lang="en-US" altLang="ko-KR" sz="2400" b="1" dirty="0" smtClean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연습</a:t>
                </a:r>
                <a:r>
                  <a:rPr lang="en-US" altLang="ko-KR" sz="2400" b="1" dirty="0"/>
                  <a:t>1: 1</a:t>
                </a:r>
                <a:r>
                  <a:rPr lang="ko-KR" altLang="en-US" sz="2400" b="1" dirty="0"/>
                  <a:t>부터 </a:t>
                </a:r>
                <a:r>
                  <a:rPr lang="en-US" altLang="ko-KR" sz="2400" b="1" dirty="0"/>
                  <a:t>n</a:t>
                </a:r>
                <a:r>
                  <a:rPr lang="ko-KR" altLang="en-US" sz="2400" b="1" dirty="0"/>
                  <a:t>까지의 합을 구하는 알고리즘 </a:t>
                </a:r>
                <a:r>
                  <a:rPr lang="ko-KR" altLang="en-US" sz="2400" b="1" dirty="0" err="1" smtClean="0"/>
                  <a:t>작성해보기</a:t>
                </a:r>
                <a:endParaRPr lang="en-US" altLang="ko-KR" sz="2400" b="1" dirty="0" smtClean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알고리즘</a:t>
                </a:r>
                <a:r>
                  <a:rPr lang="en-US" altLang="ko-KR" sz="2400" b="1" dirty="0"/>
                  <a:t>2: 1</a:t>
                </a:r>
                <a:r>
                  <a:rPr lang="ko-KR" altLang="en-US" sz="2400" b="1" dirty="0"/>
                  <a:t>부터 </a:t>
                </a:r>
                <a:r>
                  <a:rPr lang="en-US" altLang="ko-KR" sz="2400" b="1" dirty="0"/>
                  <a:t>n</a:t>
                </a:r>
                <a:r>
                  <a:rPr lang="ko-KR" altLang="en-US" sz="2400" b="1" dirty="0"/>
                  <a:t>까지의 합을 구하는 알고리즘</a:t>
                </a:r>
                <a:r>
                  <a:rPr lang="en-US" altLang="ko-KR" sz="2400" b="1" dirty="0" smtClean="0"/>
                  <a:t>2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400" b="1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400" b="1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2400" b="1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6" y="1112157"/>
                <a:ext cx="11789954" cy="2586862"/>
              </a:xfrm>
              <a:prstGeom prst="rect">
                <a:avLst/>
              </a:prstGeom>
              <a:blipFill>
                <a:blip r:embed="rId3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8 형태 2"/>
          <p:cNvSpPr txBox="1"/>
          <p:nvPr/>
        </p:nvSpPr>
        <p:spPr>
          <a:xfrm>
            <a:off x="947082" y="105932"/>
            <a:ext cx="655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알고리즘 복잡도 표현 방법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2950214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112157"/>
            <a:ext cx="11789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실제 알고리즘을 예로 각 알고리즘의 시간 복잡도와 빅 오 표기법 </a:t>
            </a:r>
            <a:r>
              <a:rPr lang="ko-KR" altLang="en-US" sz="2400" b="1" dirty="0" smtClean="0"/>
              <a:t>알아보기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연습</a:t>
            </a:r>
            <a:r>
              <a:rPr lang="en-US" altLang="ko-KR" sz="2400" b="1" dirty="0"/>
              <a:t>1: 1</a:t>
            </a:r>
            <a:r>
              <a:rPr lang="ko-KR" altLang="en-US" sz="2400" b="1" dirty="0"/>
              <a:t>부터 </a:t>
            </a:r>
            <a:r>
              <a:rPr lang="en-US" altLang="ko-KR" sz="2400" b="1" dirty="0"/>
              <a:t>n</a:t>
            </a:r>
            <a:r>
              <a:rPr lang="ko-KR" altLang="en-US" sz="2400" b="1" dirty="0"/>
              <a:t>까지의 합을 구하는 알고리즘 </a:t>
            </a:r>
            <a:r>
              <a:rPr lang="ko-KR" altLang="en-US" sz="2400" b="1" dirty="0" err="1" smtClean="0"/>
              <a:t>작성해보기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알고리즘</a:t>
            </a:r>
            <a:r>
              <a:rPr lang="en-US" altLang="ko-KR" sz="2400" b="1" dirty="0"/>
              <a:t>2: 1</a:t>
            </a:r>
            <a:r>
              <a:rPr lang="ko-KR" altLang="en-US" sz="2400" b="1" dirty="0"/>
              <a:t>부터 </a:t>
            </a:r>
            <a:r>
              <a:rPr lang="en-US" altLang="ko-KR" sz="2400" b="1" dirty="0"/>
              <a:t>n</a:t>
            </a:r>
            <a:r>
              <a:rPr lang="ko-KR" altLang="en-US" sz="2400" b="1" dirty="0"/>
              <a:t>까지의 합을 구하는 알고리즘</a:t>
            </a:r>
            <a:r>
              <a:rPr lang="en-US" altLang="ko-KR" sz="2400" b="1" dirty="0" smtClean="0"/>
              <a:t>2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655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알고리즘 복잡도 표현 방법</a:t>
            </a:r>
            <a:endParaRPr lang="en-US" altLang="ko-KR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86" y="3226377"/>
            <a:ext cx="5789731" cy="23963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2734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112157"/>
            <a:ext cx="11789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실제 알고리즘을 예로 각 알고리즘의 시간 복잡도와 빅 오 표기법 </a:t>
            </a:r>
            <a:r>
              <a:rPr lang="ko-KR" altLang="en-US" sz="2400" b="1" dirty="0" smtClean="0"/>
              <a:t>알아보기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연습</a:t>
            </a:r>
            <a:r>
              <a:rPr lang="en-US" altLang="ko-KR" sz="2400" b="1" dirty="0"/>
              <a:t>1: 1</a:t>
            </a:r>
            <a:r>
              <a:rPr lang="ko-KR" altLang="en-US" sz="2400" b="1" dirty="0"/>
              <a:t>부터 </a:t>
            </a:r>
            <a:r>
              <a:rPr lang="en-US" altLang="ko-KR" sz="2400" b="1" dirty="0"/>
              <a:t>n</a:t>
            </a:r>
            <a:r>
              <a:rPr lang="ko-KR" altLang="en-US" sz="2400" b="1" dirty="0"/>
              <a:t>까지의 합을 구하는 알고리즘 </a:t>
            </a:r>
            <a:r>
              <a:rPr lang="ko-KR" altLang="en-US" sz="2400" b="1" dirty="0" err="1" smtClean="0"/>
              <a:t>작성해보기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알고리즘</a:t>
            </a:r>
            <a:r>
              <a:rPr lang="en-US" altLang="ko-KR" sz="2400" b="1" dirty="0"/>
              <a:t>2: </a:t>
            </a:r>
            <a:r>
              <a:rPr lang="ko-KR" altLang="en-US" sz="2400" b="1" dirty="0"/>
              <a:t>시간 복잡도 구하기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1</a:t>
            </a:r>
            <a:r>
              <a:rPr lang="ko-KR" altLang="en-US" sz="2400" b="1" dirty="0"/>
              <a:t>부터 </a:t>
            </a:r>
            <a:r>
              <a:rPr lang="en-US" altLang="ko-KR" sz="2400" b="1" dirty="0"/>
              <a:t>n</a:t>
            </a:r>
            <a:r>
              <a:rPr lang="ko-KR" altLang="en-US" sz="2400" b="1" dirty="0"/>
              <a:t>까지의 합을 구하는 알고리즘</a:t>
            </a:r>
            <a:r>
              <a:rPr lang="en-US" altLang="ko-KR" sz="2400" b="1" dirty="0"/>
              <a:t>2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입력 </a:t>
            </a:r>
            <a:r>
              <a:rPr lang="en-US" altLang="ko-KR" sz="2400" b="1" dirty="0"/>
              <a:t>n</a:t>
            </a:r>
            <a:r>
              <a:rPr lang="ko-KR" altLang="en-US" sz="2400" b="1" dirty="0"/>
              <a:t>이 어떻든 간에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곱셈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덧셈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나눗셈 하면 됨 </a:t>
            </a:r>
            <a:r>
              <a:rPr lang="en-US" altLang="ko-KR" sz="2400" b="1" dirty="0"/>
              <a:t>(</a:t>
            </a:r>
            <a:r>
              <a:rPr lang="ko-KR" altLang="en-US" sz="2400" b="1" dirty="0" err="1"/>
              <a:t>반복문이</a:t>
            </a:r>
            <a:r>
              <a:rPr lang="ko-KR" altLang="en-US" sz="2400" b="1" dirty="0"/>
              <a:t> 없음</a:t>
            </a:r>
            <a:r>
              <a:rPr lang="en-US" altLang="ko-KR" sz="2400" b="1" dirty="0"/>
              <a:t>!)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시간 복잡도</a:t>
            </a:r>
            <a:r>
              <a:rPr lang="en-US" altLang="ko-KR" sz="2400" b="1" dirty="0"/>
              <a:t>: 1, </a:t>
            </a:r>
            <a:r>
              <a:rPr lang="ko-KR" altLang="en-US" sz="2400" b="1" dirty="0"/>
              <a:t>빅 오 표기법으로는 </a:t>
            </a:r>
            <a:r>
              <a:rPr lang="en-US" altLang="ko-KR" sz="2400" b="1" dirty="0"/>
              <a:t>O(1)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655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알고리즘 복잡도 표현 방법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2109390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112157"/>
            <a:ext cx="11789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어느 알고리즘이 성능이 좋은가요</a:t>
            </a:r>
            <a:r>
              <a:rPr lang="en-US" altLang="ko-KR" sz="2400" b="1" dirty="0"/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알고리즘</a:t>
            </a:r>
            <a:r>
              <a:rPr lang="en-US" altLang="ko-KR" sz="2400" b="1" dirty="0"/>
              <a:t>1 vs </a:t>
            </a:r>
            <a:r>
              <a:rPr lang="ko-KR" altLang="en-US" sz="2400" b="1" dirty="0"/>
              <a:t>알고리즘</a:t>
            </a:r>
            <a:r>
              <a:rPr lang="en-US" altLang="ko-KR" sz="2400" b="1" dirty="0"/>
              <a:t>2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O(n) vs O(1)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이와 같이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동일한 문제를 푸는 알고리즘은 다양할 수 있음 어느 알고리즘이 보다 좋은지를 객관적으로 비교하기 위해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빅 오 </a:t>
            </a:r>
            <a:r>
              <a:rPr lang="ko-KR" altLang="en-US" sz="2400" b="1" dirty="0" err="1"/>
              <a:t>표기법등의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시간복잡도</a:t>
            </a:r>
            <a:r>
              <a:rPr lang="ko-KR" altLang="en-US" sz="2400" b="1" dirty="0"/>
              <a:t> 계산법을 </a:t>
            </a:r>
            <a:r>
              <a:rPr lang="ko-KR" altLang="en-US" sz="2400" b="1" dirty="0" smtClean="0"/>
              <a:t>사용함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이후 자료구조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알고리즘부터는 빅 오 표기법으로 성능을 계산해보면서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빅 오 표기법과 계산방법에 </a:t>
            </a:r>
            <a:r>
              <a:rPr lang="ko-KR" altLang="en-US" sz="2400" b="1" dirty="0" err="1"/>
              <a:t>익숙해지기로</a:t>
            </a:r>
            <a:r>
              <a:rPr lang="ko-KR" altLang="en-US" sz="2400" b="1" dirty="0"/>
              <a:t> 합니다</a:t>
            </a:r>
            <a:r>
              <a:rPr lang="en-US" altLang="ko-KR" sz="2400" b="1" dirty="0"/>
              <a:t>.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655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알고리즘 복잡도 표현 방법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4046500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18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6" name="슬라이드 18 형태 2"/>
          <p:cNvSpPr txBox="1"/>
          <p:nvPr/>
        </p:nvSpPr>
        <p:spPr>
          <a:xfrm>
            <a:off x="846667" y="936977"/>
            <a:ext cx="497764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ko-KR" altLang="en-US" b="1" dirty="0"/>
              <a:t>알고리즘 복잡도 표현 방법</a:t>
            </a:r>
            <a:endParaRPr lang="en-US" altLang="ko-KR" b="1" dirty="0"/>
          </a:p>
        </p:txBody>
      </p:sp>
      <p:sp>
        <p:nvSpPr>
          <p:cNvPr id="17" name="슬라이드 18 형태 6"/>
          <p:cNvSpPr txBox="1"/>
          <p:nvPr/>
        </p:nvSpPr>
        <p:spPr>
          <a:xfrm>
            <a:off x="925375" y="2000048"/>
            <a:ext cx="106189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n-ea"/>
              </a:rPr>
              <a:t>알고리즘 복잡도 계산이 필요한 </a:t>
            </a:r>
            <a:r>
              <a:rPr lang="ko-KR" altLang="en-US" sz="2400" b="1" dirty="0" smtClean="0">
                <a:latin typeface="+mn-ea"/>
              </a:rPr>
              <a:t>이유</a:t>
            </a:r>
            <a:endParaRPr lang="en-US" altLang="ko-KR" sz="2400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하나의 </a:t>
            </a:r>
            <a:r>
              <a:rPr lang="ko-KR" altLang="en-US" sz="2400" b="1" dirty="0">
                <a:latin typeface="+mn-ea"/>
              </a:rPr>
              <a:t>문제를 푸는 알고리즘은 다양할 수 있음</a:t>
            </a:r>
            <a:r>
              <a:rPr lang="en-US" altLang="ko-KR" sz="2400" b="1" dirty="0" smtClean="0">
                <a:latin typeface="+mn-ea"/>
              </a:rPr>
              <a:t>¶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정수의 </a:t>
            </a:r>
            <a:r>
              <a:rPr lang="ko-KR" altLang="en-US" sz="2400" b="1" dirty="0">
                <a:latin typeface="+mn-ea"/>
              </a:rPr>
              <a:t>절대값 </a:t>
            </a:r>
            <a:r>
              <a:rPr lang="ko-KR" altLang="en-US" sz="2400" b="1" dirty="0" smtClean="0">
                <a:latin typeface="+mn-ea"/>
              </a:rPr>
              <a:t>구하기</a:t>
            </a:r>
            <a:endParaRPr lang="en-US" altLang="ko-KR" sz="2400" b="1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>
                <a:latin typeface="+mn-ea"/>
              </a:rPr>
              <a:t>1</a:t>
            </a:r>
            <a:r>
              <a:rPr lang="en-US" altLang="ko-KR" sz="2400" b="1" dirty="0">
                <a:latin typeface="+mn-ea"/>
              </a:rPr>
              <a:t>, -1 -&gt;&gt; </a:t>
            </a:r>
            <a:r>
              <a:rPr lang="en-US" altLang="ko-KR" sz="2400" b="1" dirty="0" smtClean="0">
                <a:latin typeface="+mn-ea"/>
              </a:rPr>
              <a:t>1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방법</a:t>
            </a:r>
            <a:r>
              <a:rPr lang="en-US" altLang="ko-KR" sz="2400" b="1" dirty="0">
                <a:latin typeface="+mn-ea"/>
              </a:rPr>
              <a:t>1: </a:t>
            </a:r>
            <a:r>
              <a:rPr lang="ko-KR" altLang="en-US" sz="2400" b="1" dirty="0" err="1">
                <a:latin typeface="+mn-ea"/>
              </a:rPr>
              <a:t>정수값을</a:t>
            </a:r>
            <a:r>
              <a:rPr lang="ko-KR" altLang="en-US" sz="2400" b="1" dirty="0">
                <a:latin typeface="+mn-ea"/>
              </a:rPr>
              <a:t> 제곱한 값에 다시 루트를 </a:t>
            </a:r>
            <a:r>
              <a:rPr lang="ko-KR" altLang="en-US" sz="2400" b="1" dirty="0" smtClean="0">
                <a:latin typeface="+mn-ea"/>
              </a:rPr>
              <a:t>씌우기</a:t>
            </a:r>
            <a:endParaRPr lang="en-US" altLang="ko-KR" sz="2400" b="1" dirty="0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방법</a:t>
            </a:r>
            <a:r>
              <a:rPr lang="en-US" altLang="ko-KR" sz="2400" b="1" dirty="0">
                <a:latin typeface="+mn-ea"/>
              </a:rPr>
              <a:t>2: </a:t>
            </a:r>
            <a:r>
              <a:rPr lang="ko-KR" altLang="en-US" sz="2400" b="1" dirty="0">
                <a:latin typeface="+mn-ea"/>
              </a:rPr>
              <a:t>정수가 음수인지 확인해서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음수일 때만</a:t>
            </a:r>
            <a:r>
              <a:rPr lang="en-US" altLang="ko-KR" sz="2400" b="1" dirty="0">
                <a:latin typeface="+mn-ea"/>
              </a:rPr>
              <a:t>, -1</a:t>
            </a:r>
            <a:r>
              <a:rPr lang="ko-KR" altLang="en-US" sz="2400" b="1" dirty="0">
                <a:latin typeface="+mn-ea"/>
              </a:rPr>
              <a:t>을 </a:t>
            </a:r>
            <a:r>
              <a:rPr lang="ko-KR" altLang="en-US" sz="2400" b="1" dirty="0" smtClean="0">
                <a:latin typeface="+mn-ea"/>
              </a:rPr>
              <a:t>곱하기</a:t>
            </a:r>
            <a:endParaRPr lang="en-US" altLang="ko-KR" sz="2400" b="1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다양한 </a:t>
            </a:r>
            <a:r>
              <a:rPr lang="ko-KR" altLang="en-US" sz="2400" b="1" dirty="0">
                <a:latin typeface="+mn-ea"/>
              </a:rPr>
              <a:t>알고리즘 중 어느 알고리즘이 더 좋은지를 분석하기 위해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복잡도를 정의하고 계산함</a:t>
            </a:r>
            <a:endParaRPr lang="en-US" altLang="ko-KR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4689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112157"/>
            <a:ext cx="11640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알고리즘 복잡도 계산 항목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시간 복잡도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알고리즘 실행 </a:t>
            </a:r>
            <a:r>
              <a:rPr lang="ko-KR" altLang="en-US" sz="2400" b="1" dirty="0" smtClean="0"/>
              <a:t>속도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공간 </a:t>
            </a:r>
            <a:r>
              <a:rPr lang="ko-KR" altLang="en-US" sz="2400" b="1" dirty="0"/>
              <a:t>복잡도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알고리즘이 사용하는 메모리 </a:t>
            </a:r>
            <a:r>
              <a:rPr lang="ko-KR" altLang="en-US" sz="2400" b="1" dirty="0" smtClean="0"/>
              <a:t>사이즈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가장 </a:t>
            </a:r>
            <a:r>
              <a:rPr lang="ko-KR" altLang="en-US" sz="2400" b="1" dirty="0"/>
              <a:t>중요한 시간 복잡도를 꼭 이해하고 계산할 수 있어야 함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655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알고리즘 복잡도 표현 방법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1878307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112157"/>
            <a:ext cx="11640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알고리즘 복잡도 계산 항목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알고리즘 시간 복잡도의 주요 </a:t>
            </a:r>
            <a:r>
              <a:rPr lang="ko-KR" altLang="en-US" sz="2400" b="1" dirty="0" smtClean="0"/>
              <a:t>요소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rgbClr val="FF0000"/>
                </a:solidFill>
              </a:rPr>
              <a:t>반복문이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지배합니다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655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알고리즘 복잡도 표현 방법</a:t>
            </a:r>
            <a:endParaRPr lang="en-US" altLang="ko-KR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93652" y="3082834"/>
            <a:ext cx="10004697" cy="341632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생각해보기</a:t>
            </a:r>
            <a:r>
              <a:rPr lang="en-US" altLang="ko-KR" b="1" dirty="0"/>
              <a:t>: </a:t>
            </a:r>
            <a:r>
              <a:rPr lang="ko-KR" altLang="en-US" b="1" dirty="0"/>
              <a:t>자동차로 서울에서 부산을 가기 위해</a:t>
            </a:r>
            <a:r>
              <a:rPr lang="en-US" altLang="ko-KR" b="1" dirty="0"/>
              <a:t>, </a:t>
            </a:r>
            <a:r>
              <a:rPr lang="ko-KR" altLang="en-US" b="1" dirty="0"/>
              <a:t>다음과 같이 항목을 나누었을 때</a:t>
            </a:r>
            <a:r>
              <a:rPr lang="en-US" altLang="ko-KR" b="1" dirty="0"/>
              <a:t>, </a:t>
            </a:r>
            <a:r>
              <a:rPr lang="ko-KR" altLang="en-US" b="1" dirty="0"/>
              <a:t>가장 총 시간에 영향을 많이 미칠 것 같은 요소는</a:t>
            </a:r>
            <a:r>
              <a:rPr lang="en-US" altLang="ko-KR" b="1" dirty="0"/>
              <a:t>?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예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자동차로 서울에서 </a:t>
            </a:r>
            <a:r>
              <a:rPr lang="ko-KR" altLang="en-US" dirty="0" err="1"/>
              <a:t>부산가기</a:t>
            </a:r>
            <a:endParaRPr lang="ko-KR" altLang="en-US" dirty="0"/>
          </a:p>
          <a:p>
            <a:pPr lvl="2"/>
            <a:r>
              <a:rPr lang="ko-KR" altLang="en-US" dirty="0"/>
              <a:t>자동차 </a:t>
            </a:r>
            <a:r>
              <a:rPr lang="ko-KR" altLang="en-US" dirty="0" err="1"/>
              <a:t>문열기</a:t>
            </a:r>
            <a:endParaRPr lang="ko-KR" altLang="en-US" dirty="0"/>
          </a:p>
          <a:p>
            <a:pPr lvl="2"/>
            <a:r>
              <a:rPr lang="ko-KR" altLang="en-US" dirty="0"/>
              <a:t>자동차 문닫기</a:t>
            </a:r>
          </a:p>
          <a:p>
            <a:pPr lvl="2"/>
            <a:r>
              <a:rPr lang="ko-KR" altLang="en-US" dirty="0"/>
              <a:t>자동차 운전석 등받이 조정하기</a:t>
            </a:r>
          </a:p>
          <a:p>
            <a:pPr lvl="2"/>
            <a:r>
              <a:rPr lang="ko-KR" altLang="en-US" dirty="0"/>
              <a:t>자동차 </a:t>
            </a:r>
            <a:r>
              <a:rPr lang="ko-KR" altLang="en-US" dirty="0" err="1"/>
              <a:t>시동걸기</a:t>
            </a:r>
            <a:endParaRPr lang="ko-KR" altLang="en-US" dirty="0"/>
          </a:p>
          <a:p>
            <a:pPr lvl="2"/>
            <a:r>
              <a:rPr lang="ko-KR" altLang="en-US" dirty="0"/>
              <a:t>자동차로 서울에서 </a:t>
            </a:r>
            <a:r>
              <a:rPr lang="ko-KR" altLang="en-US" dirty="0" err="1"/>
              <a:t>부산가기</a:t>
            </a:r>
            <a:endParaRPr lang="ko-KR" altLang="en-US" dirty="0"/>
          </a:p>
          <a:p>
            <a:pPr lvl="2"/>
            <a:r>
              <a:rPr lang="ko-KR" altLang="en-US" dirty="0"/>
              <a:t>자동차 </a:t>
            </a:r>
            <a:r>
              <a:rPr lang="ko-KR" altLang="en-US" dirty="0" err="1"/>
              <a:t>시동끄기</a:t>
            </a:r>
            <a:endParaRPr lang="ko-KR" altLang="en-US" dirty="0"/>
          </a:p>
          <a:p>
            <a:pPr lvl="2"/>
            <a:r>
              <a:rPr lang="ko-KR" altLang="en-US" dirty="0"/>
              <a:t>자동차 </a:t>
            </a:r>
            <a:r>
              <a:rPr lang="ko-KR" altLang="en-US" dirty="0" err="1"/>
              <a:t>문열기</a:t>
            </a:r>
            <a:endParaRPr lang="ko-KR" altLang="en-US" dirty="0"/>
          </a:p>
          <a:p>
            <a:pPr lvl="2"/>
            <a:r>
              <a:rPr lang="ko-KR" altLang="en-US" dirty="0"/>
              <a:t>자동차 </a:t>
            </a:r>
            <a:r>
              <a:rPr lang="ko-KR" altLang="en-US" dirty="0" smtClean="0"/>
              <a:t>문닫기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370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112157"/>
            <a:ext cx="117899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알고리즘 성능 표기법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Big O (</a:t>
            </a:r>
            <a:r>
              <a:rPr lang="ko-KR" altLang="en-US" sz="2000" b="1" dirty="0"/>
              <a:t>빅</a:t>
            </a:r>
            <a:r>
              <a:rPr lang="en-US" altLang="ko-KR" sz="2000" b="1" dirty="0"/>
              <a:t>-</a:t>
            </a:r>
            <a:r>
              <a:rPr lang="ko-KR" altLang="en-US" sz="2000" b="1" dirty="0"/>
              <a:t>오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표기법</a:t>
            </a:r>
            <a:r>
              <a:rPr lang="en-US" altLang="ko-KR" sz="2000" b="1" dirty="0"/>
              <a:t>: O(N</a:t>
            </a:r>
            <a:r>
              <a:rPr lang="en-US" altLang="ko-KR" sz="2000" b="1" dirty="0" smtClean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/>
              <a:t>알고리즘 </a:t>
            </a:r>
            <a:r>
              <a:rPr lang="ko-KR" altLang="en-US" sz="2000" b="1" dirty="0"/>
              <a:t>최악의 실행 시간을 </a:t>
            </a:r>
            <a:r>
              <a:rPr lang="ko-KR" altLang="en-US" sz="2000" b="1" dirty="0" smtClean="0"/>
              <a:t>표기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/>
              <a:t>가장 </a:t>
            </a:r>
            <a:r>
              <a:rPr lang="ko-KR" altLang="en-US" sz="2000" b="1" dirty="0"/>
              <a:t>많이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일반적으로 </a:t>
            </a:r>
            <a:r>
              <a:rPr lang="ko-KR" altLang="en-US" sz="2000" b="1" dirty="0" smtClean="0"/>
              <a:t>사용함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/>
              <a:t>아무리 </a:t>
            </a:r>
            <a:r>
              <a:rPr lang="ko-KR" altLang="en-US" sz="2000" b="1" dirty="0"/>
              <a:t>최악의 상황이라도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이정도의 성능은 보장한다는 의미이기 때문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Ω (</a:t>
            </a:r>
            <a:r>
              <a:rPr lang="ko-KR" altLang="en-US" sz="2000" b="1" dirty="0"/>
              <a:t>오메가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표기법</a:t>
            </a:r>
            <a:r>
              <a:rPr lang="en-US" altLang="ko-KR" sz="2000" b="1" dirty="0"/>
              <a:t>: Ω(N)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/>
              <a:t>오메가 </a:t>
            </a:r>
            <a:r>
              <a:rPr lang="ko-KR" altLang="en-US" sz="2000" b="1" dirty="0"/>
              <a:t>표기법은 알고리즘 최상의 실행 시간을 </a:t>
            </a:r>
            <a:r>
              <a:rPr lang="ko-KR" altLang="en-US" sz="2000" b="1" dirty="0" smtClean="0"/>
              <a:t>표기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Θ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세타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표기법</a:t>
            </a:r>
            <a:r>
              <a:rPr lang="en-US" altLang="ko-KR" sz="2000" b="1" dirty="0"/>
              <a:t>: Θ(N)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/>
              <a:t>오메가 </a:t>
            </a:r>
            <a:r>
              <a:rPr lang="ko-KR" altLang="en-US" sz="2000" b="1" dirty="0"/>
              <a:t>표기법은 알고리즘 평균 실행 시간을 </a:t>
            </a:r>
            <a:r>
              <a:rPr lang="ko-KR" altLang="en-US" sz="2000" b="1" dirty="0" smtClean="0"/>
              <a:t>표기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400" b="1" i="1" dirty="0" smtClean="0"/>
              <a:t>시간 </a:t>
            </a:r>
            <a:r>
              <a:rPr lang="ko-KR" altLang="en-US" sz="2400" b="1" i="1" dirty="0"/>
              <a:t>복잡도 계산은 </a:t>
            </a:r>
            <a:r>
              <a:rPr lang="ko-KR" altLang="en-US" sz="2400" b="1" i="1" dirty="0" err="1"/>
              <a:t>반복문이</a:t>
            </a:r>
            <a:r>
              <a:rPr lang="ko-KR" altLang="en-US" sz="2400" b="1" i="1" dirty="0"/>
              <a:t> 핵심 요소임을 인지하고</a:t>
            </a:r>
            <a:r>
              <a:rPr lang="en-US" altLang="ko-KR" sz="2400" b="1" i="1" dirty="0"/>
              <a:t>, </a:t>
            </a:r>
            <a:r>
              <a:rPr lang="ko-KR" altLang="en-US" sz="2400" b="1" i="1" dirty="0"/>
              <a:t>계산 표기는 최상</a:t>
            </a:r>
            <a:r>
              <a:rPr lang="en-US" altLang="ko-KR" sz="2400" b="1" i="1" dirty="0"/>
              <a:t>, </a:t>
            </a:r>
            <a:r>
              <a:rPr lang="ko-KR" altLang="en-US" sz="2400" b="1" i="1" dirty="0"/>
              <a:t>평균</a:t>
            </a:r>
            <a:r>
              <a:rPr lang="en-US" altLang="ko-KR" sz="2400" b="1" i="1" dirty="0"/>
              <a:t>, </a:t>
            </a:r>
            <a:r>
              <a:rPr lang="ko-KR" altLang="en-US" sz="2400" b="1" i="1" dirty="0"/>
              <a:t>최악 중</a:t>
            </a:r>
            <a:r>
              <a:rPr lang="en-US" altLang="ko-KR" sz="2400" b="1" i="1" dirty="0"/>
              <a:t>, </a:t>
            </a:r>
            <a:r>
              <a:rPr lang="ko-KR" altLang="en-US" sz="2400" b="1" i="1" dirty="0"/>
              <a:t>최악의 시간인 </a:t>
            </a:r>
            <a:r>
              <a:rPr lang="en-US" altLang="ko-KR" sz="2400" b="1" i="1" dirty="0"/>
              <a:t>Big-O </a:t>
            </a:r>
            <a:r>
              <a:rPr lang="ko-KR" altLang="en-US" sz="2400" b="1" i="1" dirty="0"/>
              <a:t>표기법을 중심으로 익히면 됨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655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알고리즘 복잡도 표현 방법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879595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8686" y="1112157"/>
                <a:ext cx="11789954" cy="5088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 smtClean="0"/>
                  <a:t>대문자 </a:t>
                </a:r>
                <a:r>
                  <a:rPr lang="en-US" altLang="ko-KR" sz="2400" b="1" dirty="0"/>
                  <a:t>O </a:t>
                </a:r>
                <a:r>
                  <a:rPr lang="ko-KR" altLang="en-US" sz="2400" b="1" dirty="0"/>
                  <a:t>표기법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b="1" dirty="0"/>
                  <a:t>빅 오 표기법</a:t>
                </a:r>
                <a:r>
                  <a:rPr lang="en-US" altLang="ko-KR" sz="2400" b="1" dirty="0"/>
                  <a:t>, Big-O </a:t>
                </a:r>
                <a:r>
                  <a:rPr lang="ko-KR" altLang="en-US" sz="2400" b="1" dirty="0"/>
                  <a:t>표기법 이라고도 부름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400" b="1" i="1" dirty="0">
                          <a:latin typeface="Cambria Math" panose="02040503050406030204" pitchFamily="18" charset="0"/>
                        </a:rPr>
                        <m:t>입력</m:t>
                      </m:r>
                      <m:r>
                        <a:rPr lang="en-US" altLang="ko-KR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1" dirty="0"/>
              </a:p>
              <a:p>
                <a:pPr>
                  <a:lnSpc>
                    <a:spcPct val="150000"/>
                  </a:lnSpc>
                </a:pPr>
                <a:endParaRPr lang="en-US" altLang="ko-KR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입력 </a:t>
                </a:r>
                <a:r>
                  <a:rPr lang="en-US" altLang="ko-KR" sz="2400" b="1" dirty="0"/>
                  <a:t>n </a:t>
                </a:r>
                <a:r>
                  <a:rPr lang="ko-KR" altLang="en-US" sz="2400" b="1" dirty="0"/>
                  <a:t>에 따라 결정되는 시간 복잡도 함수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ko-KR" altLang="en-US" sz="2400" b="1" i="1" dirty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ko-KR" altLang="en-US" sz="2400" b="1" i="1" dirty="0">
                        <a:latin typeface="Cambria Math" panose="02040503050406030204" pitchFamily="18" charset="0"/>
                      </a:rPr>
                      <m:t> ), 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b="1" i="1" dirty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ko-KR" altLang="en-US" sz="2400" b="1" i="1" dirty="0">
                        <a:latin typeface="Cambria Math" panose="02040503050406030204" pitchFamily="18" charset="0"/>
                      </a:rPr>
                      <m:t> ), 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b="1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 ), 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ko-KR" altLang="en-US" sz="2400" b="1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ko-KR" alt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ko-KR" altLang="en-US" sz="2400" b="1" dirty="0"/>
                  <a:t>등으로 표기함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b="1" dirty="0"/>
                  <a:t>입력 </a:t>
                </a:r>
                <a:r>
                  <a:rPr lang="en-US" altLang="ko-KR" sz="2400" b="1" dirty="0"/>
                  <a:t>n </a:t>
                </a:r>
                <a:r>
                  <a:rPr lang="ko-KR" altLang="en-US" sz="2400" b="1" dirty="0"/>
                  <a:t>의 크기에 따라 기하급수적으로 시간 복잡도가 늘어날 수 있음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</a:rPr>
                        <m:t>) &lt; </m:t>
                      </m:r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ko-KR" altLang="en-US" sz="2400" b="1" i="1" dirty="0"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ko-KR" altLang="en-US" sz="2400" b="1" i="1" dirty="0">
                          <a:latin typeface="Cambria Math" panose="02040503050406030204" pitchFamily="18" charset="0"/>
                        </a:rPr>
                        <m:t> ) &lt; </m:t>
                      </m:r>
                      <m:r>
                        <a:rPr lang="en-US" altLang="ko-KR" sz="2400" b="1" i="1" dirty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ko-K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2400" b="1" i="1" dirty="0">
                          <a:latin typeface="Cambria Math" panose="02040503050406030204" pitchFamily="18" charset="0"/>
                        </a:rPr>
                        <m:t>) &lt; </m:t>
                      </m:r>
                      <m:r>
                        <a:rPr lang="en-US" altLang="ko-KR" sz="2400" b="1" i="1" dirty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ko-K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 dirty="0"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ko-KR" altLang="en-US" sz="2400" b="1" i="1" dirty="0">
                          <a:latin typeface="Cambria Math" panose="02040503050406030204" pitchFamily="18" charset="0"/>
                        </a:rPr>
                        <m:t> ) &lt; </m:t>
                      </m:r>
                      <m:r>
                        <a:rPr lang="en-US" altLang="ko-KR" sz="2400" b="1" i="1" dirty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ko-KR" sz="2400" b="1" i="1" dirty="0">
                          <a:latin typeface="Cambria Math" panose="02040503050406030204" pitchFamily="18" charset="0"/>
                        </a:rPr>
                        <m:t>( </m:t>
                      </m:r>
                      <m:sSup>
                        <m:sSup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b="1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400" b="1" i="1" dirty="0">
                          <a:latin typeface="Cambria Math" panose="02040503050406030204" pitchFamily="18" charset="0"/>
                        </a:rPr>
                        <m:t> ) &lt; </m:t>
                      </m:r>
                      <m:r>
                        <a:rPr lang="en-US" altLang="ko-KR" sz="2400" b="1" i="1" dirty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ko-KR" sz="2400" b="1" i="1" dirty="0">
                          <a:latin typeface="Cambria Math" panose="02040503050406030204" pitchFamily="18" charset="0"/>
                        </a:rPr>
                        <m:t>( </m:t>
                      </m:r>
                      <m:sSup>
                        <m:sSup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ko-KR" altLang="en-US" sz="2400" b="1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ko-KR" altLang="en-U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dirty="0">
                          <a:latin typeface="Cambria Math" panose="02040503050406030204" pitchFamily="18" charset="0"/>
                        </a:rPr>
                        <m:t>) &lt; </m:t>
                      </m:r>
                      <m:r>
                        <a:rPr lang="en-US" altLang="ko-KR" sz="2400" b="1" i="1" dirty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ko-K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2400" b="1" i="1" dirty="0">
                          <a:latin typeface="Cambria Math" panose="02040503050406030204" pitchFamily="18" charset="0"/>
                        </a:rPr>
                        <m:t>!)</m:t>
                      </m:r>
                    </m:oMath>
                  </m:oMathPara>
                </a14:m>
                <a:endParaRPr lang="en-US" altLang="ko-KR" sz="2400" b="1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b="1" dirty="0"/>
                  <a:t>참고</a:t>
                </a:r>
                <a:r>
                  <a:rPr lang="en-US" altLang="ko-KR" sz="2400" b="1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b="1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b="1" i="1" dirty="0">
                        <a:latin typeface="Cambria Math" panose="02040503050406030204" pitchFamily="18" charset="0"/>
                      </a:rPr>
                      <m:t>베이스는</m:t>
                    </m:r>
                    <m:r>
                      <a:rPr lang="ko-KR" alt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 −  </m:t>
                    </m:r>
                    <m:r>
                      <a:rPr lang="ko-KR" altLang="en-US" sz="2400" b="1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ko-KR" altLang="en-US" sz="2400" b="1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ko-KR" altLang="en-US" sz="2800" b="1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6" y="1112157"/>
                <a:ext cx="11789954" cy="5088701"/>
              </a:xfrm>
              <a:prstGeom prst="rect">
                <a:avLst/>
              </a:prstGeom>
              <a:blipFill>
                <a:blip r:embed="rId3"/>
                <a:stretch>
                  <a:fillRect l="-827" b="-14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8 형태 2"/>
          <p:cNvSpPr txBox="1"/>
          <p:nvPr/>
        </p:nvSpPr>
        <p:spPr>
          <a:xfrm>
            <a:off x="947082" y="105932"/>
            <a:ext cx="655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알고리즘 복잡도 표현 방법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1164957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8686" y="1112157"/>
                <a:ext cx="1178995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 smtClean="0"/>
                  <a:t>대문자 </a:t>
                </a:r>
                <a:r>
                  <a:rPr lang="en-US" altLang="ko-KR" sz="2400" b="1" dirty="0"/>
                  <a:t>O </a:t>
                </a:r>
                <a:r>
                  <a:rPr lang="ko-KR" altLang="en-US" sz="2400" b="1" dirty="0"/>
                  <a:t>표기법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400" b="1" dirty="0" smtClean="0"/>
                  <a:t>단순하게 </a:t>
                </a:r>
                <a:r>
                  <a:rPr lang="ko-KR" altLang="en-US" sz="2400" b="1" dirty="0"/>
                  <a:t>입력 </a:t>
                </a:r>
                <a:r>
                  <a:rPr lang="en-US" altLang="ko-KR" sz="2400" b="1" dirty="0"/>
                  <a:t>n</a:t>
                </a:r>
                <a:r>
                  <a:rPr lang="ko-KR" altLang="en-US" sz="2400" b="1" dirty="0"/>
                  <a:t>에 따라</a:t>
                </a:r>
                <a:r>
                  <a:rPr lang="en-US" altLang="ko-KR" sz="2400" b="1" dirty="0"/>
                  <a:t>, </a:t>
                </a:r>
                <a:r>
                  <a:rPr lang="ko-KR" altLang="en-US" sz="2400" b="1" dirty="0" smtClean="0"/>
                  <a:t>몇 번 </a:t>
                </a:r>
                <a:r>
                  <a:rPr lang="ko-KR" altLang="en-US" sz="2400" b="1" dirty="0"/>
                  <a:t>실행이 되는지를 계산하면 </a:t>
                </a:r>
                <a:r>
                  <a:rPr lang="ko-KR" altLang="en-US" sz="2400" b="1" dirty="0" smtClean="0"/>
                  <a:t>됩니다</a:t>
                </a:r>
                <a:r>
                  <a:rPr lang="en-US" altLang="ko-KR" sz="2400" b="1" dirty="0" smtClean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400" b="1" dirty="0" smtClean="0"/>
                  <a:t>표현식에 </a:t>
                </a:r>
                <a:r>
                  <a:rPr lang="ko-KR" altLang="en-US" sz="2400" b="1" dirty="0"/>
                  <a:t>가장 큰 영향을 미치는 </a:t>
                </a:r>
                <a:r>
                  <a:rPr lang="en-US" altLang="ko-KR" sz="2400" b="1" dirty="0"/>
                  <a:t>n </a:t>
                </a:r>
                <a:r>
                  <a:rPr lang="ko-KR" altLang="en-US" sz="2400" b="1" dirty="0"/>
                  <a:t>의 단위로 표기합니다</a:t>
                </a:r>
                <a:r>
                  <a:rPr lang="en-US" altLang="ko-KR" sz="2400" b="1" dirty="0" smtClean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400" b="1" dirty="0" smtClean="0"/>
                  <a:t>n</a:t>
                </a:r>
                <a:r>
                  <a:rPr lang="ko-KR" altLang="en-US" sz="2400" b="1" dirty="0"/>
                  <a:t>이 </a:t>
                </a:r>
                <a:r>
                  <a:rPr lang="en-US" altLang="ko-KR" sz="2400" b="1" dirty="0"/>
                  <a:t>1</a:t>
                </a:r>
                <a:r>
                  <a:rPr lang="ko-KR" altLang="en-US" sz="2400" b="1" dirty="0"/>
                  <a:t>이든 </a:t>
                </a:r>
                <a:r>
                  <a:rPr lang="en-US" altLang="ko-KR" sz="2400" b="1" dirty="0"/>
                  <a:t>100</a:t>
                </a:r>
                <a:r>
                  <a:rPr lang="ko-KR" altLang="en-US" sz="2400" b="1" dirty="0"/>
                  <a:t>이든</a:t>
                </a:r>
                <a:r>
                  <a:rPr lang="en-US" altLang="ko-KR" sz="2400" b="1" dirty="0"/>
                  <a:t>, 1000</a:t>
                </a:r>
                <a:r>
                  <a:rPr lang="ko-KR" altLang="en-US" sz="2400" b="1" dirty="0"/>
                  <a:t>이든</a:t>
                </a:r>
                <a:r>
                  <a:rPr lang="en-US" altLang="ko-KR" sz="2400" b="1" dirty="0"/>
                  <a:t>, 10000</a:t>
                </a:r>
                <a:r>
                  <a:rPr lang="ko-KR" altLang="en-US" sz="2400" b="1" dirty="0"/>
                  <a:t>이든 </a:t>
                </a:r>
                <a:r>
                  <a:rPr lang="ko-KR" altLang="en-US" sz="2400" b="1" dirty="0" smtClean="0"/>
                  <a:t>실행을</a:t>
                </a:r>
                <a:r>
                  <a:rPr lang="en-US" altLang="ko-KR" sz="2400" b="1" dirty="0"/>
                  <a:t> </a:t>
                </a:r>
                <a:r>
                  <a:rPr lang="ko-KR" altLang="en-US" sz="2400" b="1" dirty="0" smtClean="0"/>
                  <a:t>무조건 </a:t>
                </a:r>
                <a:r>
                  <a:rPr lang="en-US" altLang="ko-KR" sz="2400" b="1" dirty="0"/>
                  <a:t>2</a:t>
                </a:r>
                <a:r>
                  <a:rPr lang="ko-KR" altLang="en-US" sz="2400" b="1" dirty="0"/>
                  <a:t>회</a:t>
                </a:r>
                <a:r>
                  <a:rPr lang="en-US" altLang="ko-KR" sz="2400" b="1" dirty="0"/>
                  <a:t>(</a:t>
                </a:r>
                <a:r>
                  <a:rPr lang="ko-KR" altLang="en-US" sz="2400" b="1" dirty="0" err="1"/>
                  <a:t>상수회</a:t>
                </a:r>
                <a:r>
                  <a:rPr lang="en-US" altLang="ko-KR" sz="2400" b="1" dirty="0"/>
                  <a:t>) </a:t>
                </a:r>
                <a:r>
                  <a:rPr lang="ko-KR" altLang="en-US" sz="2400" b="1" dirty="0" smtClean="0"/>
                  <a:t>실행한다</a:t>
                </a:r>
                <a:r>
                  <a:rPr lang="en-US" altLang="ko-KR" sz="2400" b="1" dirty="0" smtClean="0"/>
                  <a:t>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6" y="1112157"/>
                <a:ext cx="11789954" cy="2862322"/>
              </a:xfrm>
              <a:prstGeom prst="rect">
                <a:avLst/>
              </a:prstGeom>
              <a:blipFill>
                <a:blip r:embed="rId3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8 형태 2"/>
          <p:cNvSpPr txBox="1"/>
          <p:nvPr/>
        </p:nvSpPr>
        <p:spPr>
          <a:xfrm>
            <a:off x="947082" y="105932"/>
            <a:ext cx="655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알고리즘 복잡도 표현 방법</a:t>
            </a:r>
            <a:endParaRPr lang="en-US" altLang="ko-KR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635" y="4106851"/>
            <a:ext cx="2886730" cy="128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21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8686" y="1112157"/>
                <a:ext cx="11789954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 smtClean="0"/>
                  <a:t>n</a:t>
                </a:r>
                <a:r>
                  <a:rPr lang="ko-KR" altLang="en-US" sz="2400" b="1" dirty="0"/>
                  <a:t>에 따라</a:t>
                </a:r>
                <a:r>
                  <a:rPr lang="en-US" altLang="ko-KR" sz="2400" b="1" dirty="0"/>
                  <a:t>, n</a:t>
                </a:r>
                <a:r>
                  <a:rPr lang="ko-KR" altLang="en-US" sz="2400" b="1" dirty="0"/>
                  <a:t>번</a:t>
                </a:r>
                <a:r>
                  <a:rPr lang="en-US" altLang="ko-KR" sz="2400" b="1" dirty="0"/>
                  <a:t>, n + 10 </a:t>
                </a:r>
                <a:r>
                  <a:rPr lang="ko-KR" altLang="en-US" sz="2400" b="1" dirty="0"/>
                  <a:t>번</a:t>
                </a:r>
                <a:r>
                  <a:rPr lang="en-US" altLang="ko-KR" sz="2400" b="1" dirty="0"/>
                  <a:t>, </a:t>
                </a:r>
                <a:r>
                  <a:rPr lang="ko-KR" altLang="en-US" sz="2400" b="1" dirty="0"/>
                  <a:t>또는 </a:t>
                </a:r>
                <a:r>
                  <a:rPr lang="en-US" altLang="ko-KR" sz="2400" b="1" dirty="0"/>
                  <a:t>3n + 10 </a:t>
                </a:r>
                <a:r>
                  <a:rPr lang="ko-KR" altLang="en-US" sz="2400" b="1" dirty="0" err="1"/>
                  <a:t>번등</a:t>
                </a:r>
                <a:r>
                  <a:rPr lang="ko-KR" altLang="en-US" sz="2400" b="1" dirty="0"/>
                  <a:t> 실행한다</a:t>
                </a:r>
                <a:r>
                  <a:rPr lang="en-US" altLang="ko-KR" sz="2400" b="1" dirty="0"/>
                  <a:t>: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altLang="ko-KR" sz="2400" b="1" dirty="0" smtClean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800" b="1" i="1" dirty="0" smtClean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800" b="1" i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800" b="1" i="1" dirty="0" smtClean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n</a:t>
                </a:r>
                <a:r>
                  <a:rPr lang="ko-KR" altLang="en-US" sz="2400" b="1" dirty="0"/>
                  <a:t>에 따라</a:t>
                </a:r>
                <a:r>
                  <a:rPr lang="en-US" altLang="ko-KR" sz="2400" b="1" dirty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b="1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번</a:t>
                </a:r>
                <a:r>
                  <a:rPr lang="en-US" altLang="ko-KR" sz="2400" b="1" dirty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b="1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  + 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𝟏𝟎𝟎𝟎</m:t>
                    </m:r>
                  </m:oMath>
                </a14:m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번</a:t>
                </a:r>
                <a:r>
                  <a:rPr lang="en-US" altLang="ko-KR" sz="2400" b="1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b="1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  − 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en-US" altLang="ko-KR" sz="2400" b="1" dirty="0"/>
                  <a:t>, </a:t>
                </a:r>
                <a:r>
                  <a:rPr lang="ko-KR" altLang="en-US" sz="2400" b="1" dirty="0"/>
                  <a:t>또는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b="1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  + 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sz="2400" b="1" dirty="0" smtClean="0"/>
                  <a:t>번 등 </a:t>
                </a:r>
                <a:r>
                  <a:rPr lang="ko-KR" altLang="en-US" sz="2400" b="1" dirty="0"/>
                  <a:t>실행한다</a:t>
                </a:r>
                <a:r>
                  <a:rPr lang="en-US" altLang="ko-KR" sz="2400" b="1" dirty="0"/>
                  <a:t>: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b="1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6" y="1112157"/>
                <a:ext cx="11789954" cy="3693319"/>
              </a:xfrm>
              <a:prstGeom prst="rect">
                <a:avLst/>
              </a:prstGeom>
              <a:blipFill>
                <a:blip r:embed="rId3"/>
                <a:stretch>
                  <a:fillRect l="-724" r="-827" b="-3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8 형태 2"/>
          <p:cNvSpPr txBox="1"/>
          <p:nvPr/>
        </p:nvSpPr>
        <p:spPr>
          <a:xfrm>
            <a:off x="947082" y="105932"/>
            <a:ext cx="655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알고리즘 복잡도 표현 방법</a:t>
            </a:r>
            <a:endParaRPr lang="en-US" altLang="ko-KR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150" y="1912833"/>
            <a:ext cx="3391699" cy="15692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548" y="4630771"/>
            <a:ext cx="3558905" cy="167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11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655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알고리즘 복잡도 표현 방법</a:t>
            </a:r>
            <a:endParaRPr lang="en-US" altLang="ko-KR" sz="3600" b="1" dirty="0"/>
          </a:p>
        </p:txBody>
      </p:sp>
      <p:pic>
        <p:nvPicPr>
          <p:cNvPr id="16386" name="Picture 2" descr="https://blog.chulgil.me/content/images/2019/02/Screen-Shot-2019-02-07-at-2.31.54-PM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50983"/>
            <a:ext cx="7924800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596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671</Words>
  <Application>Microsoft Office PowerPoint</Application>
  <PresentationFormat>와이드스크린</PresentationFormat>
  <Paragraphs>105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等线</vt:lpstr>
      <vt:lpstr>等线 Light</vt:lpstr>
      <vt:lpstr>나눔고딕 ExtraBold</vt:lpstr>
      <vt:lpstr>나눔스퀘어 ExtraBold</vt:lpstr>
      <vt:lpstr>맑은 고딕</vt:lpstr>
      <vt:lpstr>苹方 粗体</vt:lpstr>
      <vt:lpstr>苹方 中等</vt:lpstr>
      <vt:lpstr>Arial</vt:lpstr>
      <vt:lpstr>Cambria Math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admin</cp:lastModifiedBy>
  <cp:revision>87</cp:revision>
  <dcterms:created xsi:type="dcterms:W3CDTF">2019-08-20T09:53:04Z</dcterms:created>
  <dcterms:modified xsi:type="dcterms:W3CDTF">2021-11-25T03:31:19Z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