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20" r:id="rId3"/>
    <p:sldId id="321" r:id="rId4"/>
    <p:sldId id="338" r:id="rId5"/>
    <p:sldId id="380" r:id="rId6"/>
    <p:sldId id="376" r:id="rId7"/>
    <p:sldId id="381" r:id="rId8"/>
    <p:sldId id="382" r:id="rId9"/>
    <p:sldId id="38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086" autoAdjust="0"/>
  </p:normalViewPr>
  <p:slideViewPr>
    <p:cSldViewPr snapToGrid="0">
      <p:cViewPr varScale="1">
        <p:scale>
          <a:sx n="73" d="100"/>
          <a:sy n="73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5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7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03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51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6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75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4111340" y="2256882"/>
            <a:ext cx="3969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err="1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해쉬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테이블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자료구조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852669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ko-KR" altLang="en-US" b="1" dirty="0" smtClean="0"/>
              <a:t>대표적인 데이터 구조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해쉬</a:t>
            </a:r>
            <a:r>
              <a:rPr lang="ko-KR" altLang="en-US" b="1" dirty="0" smtClean="0"/>
              <a:t> </a:t>
            </a:r>
            <a:r>
              <a:rPr lang="ko-KR" altLang="en-US" b="1" dirty="0"/>
              <a:t>테이블 </a:t>
            </a:r>
            <a:r>
              <a:rPr lang="en-US" altLang="ko-KR" b="1" dirty="0"/>
              <a:t>(Hash Table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17" name="슬라이드 18 형태 6"/>
          <p:cNvSpPr txBox="1"/>
          <p:nvPr/>
        </p:nvSpPr>
        <p:spPr>
          <a:xfrm>
            <a:off x="138529" y="1984140"/>
            <a:ext cx="1220169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+mn-ea"/>
              </a:rPr>
              <a:t>1</a:t>
            </a:r>
            <a:r>
              <a:rPr lang="en-US" altLang="ko-KR" sz="2400" b="1" dirty="0">
                <a:latin typeface="+mn-ea"/>
              </a:rPr>
              <a:t>. </a:t>
            </a:r>
            <a:r>
              <a:rPr lang="ko-KR" altLang="en-US" sz="2400" b="1" dirty="0" err="1">
                <a:latin typeface="+mn-ea"/>
              </a:rPr>
              <a:t>해쉬</a:t>
            </a:r>
            <a:r>
              <a:rPr lang="ko-KR" altLang="en-US" sz="2400" b="1" dirty="0">
                <a:latin typeface="+mn-ea"/>
              </a:rPr>
              <a:t> 구조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+mn-ea"/>
              </a:rPr>
              <a:t>Hash </a:t>
            </a:r>
            <a:r>
              <a:rPr lang="en-US" altLang="ko-KR" sz="2400" b="1" dirty="0">
                <a:latin typeface="+mn-ea"/>
              </a:rPr>
              <a:t>Table: </a:t>
            </a:r>
            <a:r>
              <a:rPr lang="ko-KR" altLang="en-US" sz="2400" b="1" dirty="0">
                <a:latin typeface="+mn-ea"/>
              </a:rPr>
              <a:t>키</a:t>
            </a:r>
            <a:r>
              <a:rPr lang="en-US" altLang="ko-KR" sz="2400" b="1" dirty="0">
                <a:latin typeface="+mn-ea"/>
              </a:rPr>
              <a:t>(Key)</a:t>
            </a:r>
            <a:r>
              <a:rPr lang="ko-KR" altLang="en-US" sz="2400" b="1" dirty="0">
                <a:latin typeface="+mn-ea"/>
              </a:rPr>
              <a:t>에 데이터</a:t>
            </a:r>
            <a:r>
              <a:rPr lang="en-US" altLang="ko-KR" sz="2400" b="1" dirty="0">
                <a:latin typeface="+mn-ea"/>
              </a:rPr>
              <a:t>(Value)</a:t>
            </a:r>
            <a:r>
              <a:rPr lang="ko-KR" altLang="en-US" sz="2400" b="1" dirty="0">
                <a:latin typeface="+mn-ea"/>
              </a:rPr>
              <a:t>를 저장하는 데이터 </a:t>
            </a:r>
            <a:r>
              <a:rPr lang="ko-KR" altLang="en-US" sz="2400" b="1" dirty="0" smtClean="0">
                <a:latin typeface="+mn-ea"/>
              </a:rPr>
              <a:t>구조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>
                <a:latin typeface="+mn-ea"/>
              </a:rPr>
              <a:t>Key</a:t>
            </a:r>
            <a:r>
              <a:rPr lang="ko-KR" altLang="en-US" sz="2400" b="1" dirty="0">
                <a:latin typeface="+mn-ea"/>
              </a:rPr>
              <a:t>를 통해 바로 데이터를 받아올 수 있으므로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속도가 획기적으로 </a:t>
            </a:r>
            <a:r>
              <a:rPr lang="ko-KR" altLang="en-US" sz="2400" b="1" dirty="0" err="1" smtClean="0">
                <a:latin typeface="+mn-ea"/>
              </a:rPr>
              <a:t>빨라짐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 smtClean="0">
                <a:latin typeface="+mn-ea"/>
              </a:rPr>
              <a:t>파이썬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딕셔너리</a:t>
            </a:r>
            <a:r>
              <a:rPr lang="en-US" altLang="ko-KR" sz="2400" b="1" dirty="0">
                <a:latin typeface="+mn-ea"/>
              </a:rPr>
              <a:t>(Dictionary) </a:t>
            </a:r>
            <a:r>
              <a:rPr lang="ko-KR" altLang="en-US" sz="2400" b="1" dirty="0">
                <a:latin typeface="+mn-ea"/>
              </a:rPr>
              <a:t>타입이 </a:t>
            </a:r>
            <a:r>
              <a:rPr lang="ko-KR" altLang="en-US" sz="2400" b="1" dirty="0" err="1">
                <a:latin typeface="+mn-ea"/>
              </a:rPr>
              <a:t>해쉬</a:t>
            </a:r>
            <a:r>
              <a:rPr lang="ko-KR" altLang="en-US" sz="2400" b="1" dirty="0">
                <a:latin typeface="+mn-ea"/>
              </a:rPr>
              <a:t> 테이블의 예</a:t>
            </a:r>
            <a:r>
              <a:rPr lang="en-US" altLang="ko-KR" sz="2400" b="1" dirty="0">
                <a:latin typeface="+mn-ea"/>
              </a:rPr>
              <a:t>: Key</a:t>
            </a:r>
            <a:r>
              <a:rPr lang="ko-KR" altLang="en-US" sz="2400" b="1" dirty="0">
                <a:latin typeface="+mn-ea"/>
              </a:rPr>
              <a:t>를 가지고 바로 데이터</a:t>
            </a:r>
            <a:r>
              <a:rPr lang="en-US" altLang="ko-KR" sz="2400" b="1" dirty="0">
                <a:latin typeface="+mn-ea"/>
              </a:rPr>
              <a:t>(Value)</a:t>
            </a:r>
            <a:r>
              <a:rPr lang="ko-KR" altLang="en-US" sz="2400" b="1" dirty="0">
                <a:latin typeface="+mn-ea"/>
              </a:rPr>
              <a:t>를 </a:t>
            </a:r>
            <a:r>
              <a:rPr lang="ko-KR" altLang="en-US" sz="2400" b="1" dirty="0" smtClean="0">
                <a:latin typeface="+mn-ea"/>
              </a:rPr>
              <a:t>꺼냄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보통 </a:t>
            </a:r>
            <a:r>
              <a:rPr lang="ko-KR" altLang="en-US" sz="2400" b="1" dirty="0">
                <a:latin typeface="+mn-ea"/>
              </a:rPr>
              <a:t>배열로 미리 </a:t>
            </a:r>
            <a:r>
              <a:rPr lang="en-US" altLang="ko-KR" sz="2400" b="1" dirty="0">
                <a:latin typeface="+mn-ea"/>
              </a:rPr>
              <a:t>Hash Table </a:t>
            </a:r>
            <a:r>
              <a:rPr lang="ko-KR" altLang="en-US" sz="2400" b="1" dirty="0">
                <a:latin typeface="+mn-ea"/>
              </a:rPr>
              <a:t>사이즈만큼 생성 후에 사용 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공간과 탐색 시간을 맞바꾸는 기법</a:t>
            </a:r>
            <a:r>
              <a:rPr lang="en-US" altLang="ko-KR" sz="2400" b="1" dirty="0" smtClean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단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 err="1">
                <a:latin typeface="+mn-ea"/>
              </a:rPr>
              <a:t>파이썬에서는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해쉬를</a:t>
            </a:r>
            <a:r>
              <a:rPr lang="ko-KR" altLang="en-US" sz="2400" b="1" dirty="0">
                <a:latin typeface="+mn-ea"/>
              </a:rPr>
              <a:t> 별도 구현할 이유가 없음 </a:t>
            </a:r>
            <a:r>
              <a:rPr lang="en-US" altLang="ko-KR" sz="2400" b="1" dirty="0">
                <a:latin typeface="+mn-ea"/>
              </a:rPr>
              <a:t>- </a:t>
            </a:r>
            <a:r>
              <a:rPr lang="ko-KR" altLang="en-US" sz="2400" b="1" dirty="0" err="1">
                <a:latin typeface="+mn-ea"/>
              </a:rPr>
              <a:t>딕셔너리</a:t>
            </a:r>
            <a:r>
              <a:rPr lang="ko-KR" altLang="en-US" sz="2400" b="1" dirty="0">
                <a:latin typeface="+mn-ea"/>
              </a:rPr>
              <a:t> 타입을 사용하면 </a:t>
            </a:r>
            <a:r>
              <a:rPr lang="ko-KR" altLang="en-US" sz="2400" b="1" dirty="0" smtClean="0">
                <a:latin typeface="+mn-ea"/>
              </a:rPr>
              <a:t>됨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68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알아둘 용어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해쉬</a:t>
            </a:r>
            <a:r>
              <a:rPr lang="en-US" altLang="ko-KR" sz="2400" b="1" dirty="0"/>
              <a:t>(Hash): </a:t>
            </a:r>
            <a:r>
              <a:rPr lang="ko-KR" altLang="en-US" sz="2400" b="1" dirty="0"/>
              <a:t>임의 값을 고정 길이로 변환하는 </a:t>
            </a:r>
            <a:r>
              <a:rPr lang="ko-KR" altLang="en-US" sz="2400" b="1" dirty="0" smtClean="0"/>
              <a:t>것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해쉬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테이블</a:t>
            </a:r>
            <a:r>
              <a:rPr lang="en-US" altLang="ko-KR" sz="2400" b="1" dirty="0"/>
              <a:t>(Hash Table): </a:t>
            </a:r>
            <a:r>
              <a:rPr lang="ko-KR" altLang="en-US" sz="2400" b="1" dirty="0"/>
              <a:t>키 값의 연산에 의해 직접 접근이 가능한 데이터 </a:t>
            </a:r>
            <a:r>
              <a:rPr lang="ko-KR" altLang="en-US" sz="2400" b="1" dirty="0" smtClean="0"/>
              <a:t>구조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해싱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(Hashing Function): Key</a:t>
            </a:r>
            <a:r>
              <a:rPr lang="ko-KR" altLang="en-US" sz="2400" b="1" dirty="0"/>
              <a:t>에 대해 산술 연산을 이용해 데이터 위치를 찾을 수 있는 </a:t>
            </a:r>
            <a:r>
              <a:rPr lang="ko-KR" altLang="en-US" sz="2400" b="1" dirty="0" smtClean="0"/>
              <a:t>함수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해쉬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값</a:t>
            </a:r>
            <a:r>
              <a:rPr lang="en-US" altLang="ko-KR" sz="2400" b="1" dirty="0"/>
              <a:t>(Hash Value) </a:t>
            </a:r>
            <a:r>
              <a:rPr lang="ko-KR" altLang="en-US" sz="2400" b="1" dirty="0"/>
              <a:t>또는 </a:t>
            </a:r>
            <a:r>
              <a:rPr lang="ko-KR" altLang="en-US" sz="2400" b="1" dirty="0" err="1"/>
              <a:t>해쉬</a:t>
            </a:r>
            <a:r>
              <a:rPr lang="ko-KR" altLang="en-US" sz="2400" b="1" dirty="0"/>
              <a:t> 주소</a:t>
            </a:r>
            <a:r>
              <a:rPr lang="en-US" altLang="ko-KR" sz="2400" b="1" dirty="0"/>
              <a:t>(Hash Address): Key</a:t>
            </a:r>
            <a:r>
              <a:rPr lang="ko-KR" altLang="en-US" sz="2400" b="1" dirty="0"/>
              <a:t>를 </a:t>
            </a:r>
            <a:r>
              <a:rPr lang="ko-KR" altLang="en-US" sz="2400" b="1" dirty="0" err="1"/>
              <a:t>해싱</a:t>
            </a:r>
            <a:r>
              <a:rPr lang="ko-KR" altLang="en-US" sz="2400" b="1" dirty="0"/>
              <a:t> 함수로 연산해서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해쉬</a:t>
            </a:r>
            <a:r>
              <a:rPr lang="ko-KR" altLang="en-US" sz="2400" b="1" dirty="0"/>
              <a:t> 값을 알아내고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이를 기반으로 </a:t>
            </a:r>
            <a:r>
              <a:rPr lang="ko-KR" altLang="en-US" sz="2400" b="1" dirty="0" err="1"/>
              <a:t>해쉬</a:t>
            </a:r>
            <a:r>
              <a:rPr lang="ko-KR" altLang="en-US" sz="2400" b="1" dirty="0"/>
              <a:t> 테이블에서 해당 </a:t>
            </a:r>
            <a:r>
              <a:rPr lang="en-US" altLang="ko-KR" sz="2400" b="1" dirty="0"/>
              <a:t>Key</a:t>
            </a:r>
            <a:r>
              <a:rPr lang="ko-KR" altLang="en-US" sz="2400" b="1" dirty="0"/>
              <a:t>에 대한 데이터 위치를 </a:t>
            </a:r>
            <a:r>
              <a:rPr lang="ko-KR" altLang="en-US" sz="2400" b="1" dirty="0" err="1"/>
              <a:t>일관성있게</a:t>
            </a:r>
            <a:r>
              <a:rPr lang="ko-KR" altLang="en-US" sz="2400" b="1" dirty="0"/>
              <a:t> 찾을 수 </a:t>
            </a:r>
            <a:r>
              <a:rPr lang="ko-KR" altLang="en-US" sz="2400" b="1" dirty="0" smtClean="0"/>
              <a:t>있음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슬롯</a:t>
            </a:r>
            <a:r>
              <a:rPr lang="en-US" altLang="ko-KR" sz="2400" b="1" dirty="0"/>
              <a:t>(Slot): </a:t>
            </a:r>
            <a:r>
              <a:rPr lang="ko-KR" altLang="en-US" sz="2400" b="1" dirty="0"/>
              <a:t>한 개의 데이터를 저장할 수 있는 </a:t>
            </a:r>
            <a:r>
              <a:rPr lang="ko-KR" altLang="en-US" sz="2400" b="1" dirty="0" smtClean="0"/>
              <a:t>공간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저장할 </a:t>
            </a:r>
            <a:r>
              <a:rPr lang="ko-KR" altLang="en-US" sz="2400" b="1" dirty="0"/>
              <a:t>데이터에 대해 </a:t>
            </a:r>
            <a:r>
              <a:rPr lang="en-US" altLang="ko-KR" sz="2400" b="1" dirty="0"/>
              <a:t>Key</a:t>
            </a:r>
            <a:r>
              <a:rPr lang="ko-KR" altLang="en-US" sz="2400" b="1" dirty="0"/>
              <a:t>를 추출할 수 있는 별도 함수도 존재할 수 있음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해쉬</a:t>
            </a:r>
            <a:r>
              <a:rPr lang="ko-KR" altLang="en-US" sz="3600" b="1" dirty="0"/>
              <a:t> 테이블</a:t>
            </a:r>
          </a:p>
        </p:txBody>
      </p:sp>
    </p:spTree>
    <p:extLst>
      <p:ext uri="{BB962C8B-B14F-4D97-AF65-F5344CB8AC3E}">
        <p14:creationId xmlns:p14="http://schemas.microsoft.com/office/powerpoint/2010/main" val="1878307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해쉬</a:t>
            </a:r>
            <a:r>
              <a:rPr lang="ko-KR" altLang="en-US" sz="3600" b="1" dirty="0"/>
              <a:t> 테이블</a:t>
            </a:r>
          </a:p>
        </p:txBody>
      </p:sp>
      <p:pic>
        <p:nvPicPr>
          <p:cNvPr id="1026" name="Picture 2" descr="https://www.fun-coding.org/00_Images/ha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702190"/>
            <a:ext cx="5762625" cy="47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47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789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자료 구조 </a:t>
            </a:r>
            <a:r>
              <a:rPr lang="ko-KR" altLang="en-US" sz="2400" b="1" dirty="0" err="1"/>
              <a:t>해쉬</a:t>
            </a:r>
            <a:r>
              <a:rPr lang="ko-KR" altLang="en-US" sz="2400" b="1" dirty="0"/>
              <a:t> 테이블의 장단점과 주요 용도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장점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데이터 </a:t>
            </a:r>
            <a:r>
              <a:rPr lang="ko-KR" altLang="en-US" sz="2400" b="1" dirty="0"/>
              <a:t>저장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읽기 속도가 빠르다</a:t>
            </a:r>
            <a:r>
              <a:rPr lang="en-US" altLang="ko-KR" sz="2400" b="1" dirty="0"/>
              <a:t>. (</a:t>
            </a:r>
            <a:r>
              <a:rPr lang="ko-KR" altLang="en-US" sz="2400" b="1" dirty="0"/>
              <a:t>검색 속도가 빠르다</a:t>
            </a:r>
            <a:r>
              <a:rPr lang="en-US" altLang="ko-KR" sz="2400" b="1" dirty="0" smtClean="0"/>
              <a:t>.)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 smtClean="0"/>
              <a:t>해쉬는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키에 대한 데이터가 있는지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중복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확인이 쉬움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단점</a:t>
            </a:r>
            <a:endParaRPr lang="ko-KR" altLang="en-US" sz="2400" b="1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일반적으로 </a:t>
            </a:r>
            <a:r>
              <a:rPr lang="ko-KR" altLang="en-US" sz="2400" b="1" dirty="0"/>
              <a:t>저장공간이 좀더 많이 필요하다</a:t>
            </a:r>
            <a:r>
              <a:rPr lang="en-US" altLang="ko-KR" sz="24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여러 </a:t>
            </a:r>
            <a:r>
              <a:rPr lang="ko-KR" altLang="en-US" sz="2400" b="1" dirty="0"/>
              <a:t>키에 해당하는 주소가 동일할 경우 충돌을 해결하기 위한 별도 자료구조가 </a:t>
            </a:r>
            <a:r>
              <a:rPr lang="ko-KR" altLang="en-US" sz="2400" b="1" dirty="0" smtClean="0"/>
              <a:t>필요함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해쉬</a:t>
            </a:r>
            <a:r>
              <a:rPr lang="ko-KR" altLang="en-US" sz="3600" b="1" dirty="0"/>
              <a:t> 테이블</a:t>
            </a:r>
          </a:p>
        </p:txBody>
      </p:sp>
    </p:spTree>
    <p:extLst>
      <p:ext uri="{BB962C8B-B14F-4D97-AF65-F5344CB8AC3E}">
        <p14:creationId xmlns:p14="http://schemas.microsoft.com/office/powerpoint/2010/main" val="3684326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789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자료 구조 </a:t>
            </a:r>
            <a:r>
              <a:rPr lang="ko-KR" altLang="en-US" sz="2400" b="1" dirty="0" err="1"/>
              <a:t>해쉬</a:t>
            </a:r>
            <a:r>
              <a:rPr lang="ko-KR" altLang="en-US" sz="2400" b="1" dirty="0"/>
              <a:t> 테이블의 장단점과 주요 용도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주요 용도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검색이 많이 필요한 경우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저장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삭제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읽기가 빈번한 경우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캐쉬 </a:t>
            </a:r>
            <a:r>
              <a:rPr lang="ko-KR" altLang="en-US" sz="2400" b="1" dirty="0" err="1"/>
              <a:t>구현시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중복 확인이 쉽기 때문</a:t>
            </a:r>
            <a:r>
              <a:rPr lang="en-US" altLang="ko-KR" sz="2400" b="1" dirty="0"/>
              <a:t>)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해쉬</a:t>
            </a:r>
            <a:r>
              <a:rPr lang="ko-KR" altLang="en-US" sz="3600" b="1" dirty="0"/>
              <a:t> 테이블</a:t>
            </a:r>
          </a:p>
        </p:txBody>
      </p:sp>
    </p:spTree>
    <p:extLst>
      <p:ext uri="{BB962C8B-B14F-4D97-AF65-F5344CB8AC3E}">
        <p14:creationId xmlns:p14="http://schemas.microsoft.com/office/powerpoint/2010/main" val="1602943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789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충돌</a:t>
            </a:r>
            <a:r>
              <a:rPr lang="en-US" altLang="ko-KR" sz="2400" b="1" dirty="0"/>
              <a:t>(Collision) </a:t>
            </a:r>
            <a:r>
              <a:rPr lang="ko-KR" altLang="en-US" sz="2400" b="1" dirty="0"/>
              <a:t>해결 알고리즘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좋은 </a:t>
            </a:r>
            <a:r>
              <a:rPr lang="ko-KR" altLang="en-US" sz="2400" b="1" dirty="0" err="1"/>
              <a:t>해쉬</a:t>
            </a:r>
            <a:r>
              <a:rPr lang="ko-KR" altLang="en-US" sz="2400" b="1" dirty="0"/>
              <a:t> 함수 사용하기</a:t>
            </a:r>
            <a:r>
              <a:rPr lang="en-US" altLang="ko-KR" sz="2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err="1"/>
              <a:t>해쉬</a:t>
            </a:r>
            <a:r>
              <a:rPr lang="ko-KR" altLang="en-US" sz="2400" b="1" dirty="0"/>
              <a:t> 테이블의 가장 큰 문제는 충돌</a:t>
            </a:r>
            <a:r>
              <a:rPr lang="en-US" altLang="ko-KR" sz="2400" b="1" dirty="0"/>
              <a:t>(Collision)</a:t>
            </a:r>
            <a:r>
              <a:rPr lang="ko-KR" altLang="en-US" sz="2400" b="1" dirty="0"/>
              <a:t>의 경우입니다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이 문제를 충돌</a:t>
            </a:r>
            <a:r>
              <a:rPr lang="en-US" altLang="ko-KR" sz="2400" b="1" dirty="0"/>
              <a:t>(Collision) </a:t>
            </a:r>
            <a:r>
              <a:rPr lang="ko-KR" altLang="en-US" sz="2400" b="1" dirty="0"/>
              <a:t>또는 </a:t>
            </a:r>
            <a:r>
              <a:rPr lang="ko-KR" altLang="en-US" sz="2400" b="1" dirty="0" err="1"/>
              <a:t>해쉬</a:t>
            </a:r>
            <a:r>
              <a:rPr lang="ko-KR" altLang="en-US" sz="2400" b="1" dirty="0"/>
              <a:t> 충돌</a:t>
            </a:r>
            <a:r>
              <a:rPr lang="en-US" altLang="ko-KR" sz="2400" b="1" dirty="0"/>
              <a:t>(Hash Collision)</a:t>
            </a:r>
            <a:r>
              <a:rPr lang="ko-KR" altLang="en-US" sz="2400" b="1" dirty="0"/>
              <a:t>이라고 부릅니다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Chaining </a:t>
            </a:r>
            <a:r>
              <a:rPr lang="ko-KR" altLang="en-US" sz="2400" b="1" dirty="0"/>
              <a:t>기법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개방 </a:t>
            </a:r>
            <a:r>
              <a:rPr lang="ko-KR" altLang="en-US" sz="2400" b="1" dirty="0" err="1"/>
              <a:t>해슁</a:t>
            </a:r>
            <a:r>
              <a:rPr lang="ko-KR" altLang="en-US" sz="2400" b="1" dirty="0"/>
              <a:t> 또는 </a:t>
            </a:r>
            <a:r>
              <a:rPr lang="en-US" altLang="ko-KR" sz="2400" b="1" dirty="0"/>
              <a:t>Open Hashing </a:t>
            </a:r>
            <a:r>
              <a:rPr lang="ko-KR" altLang="en-US" sz="2400" b="1" dirty="0"/>
              <a:t>기법 중 하나</a:t>
            </a:r>
            <a:r>
              <a:rPr lang="en-US" altLang="ko-KR" sz="2400" b="1" dirty="0"/>
              <a:t>: </a:t>
            </a:r>
            <a:r>
              <a:rPr lang="ko-KR" altLang="en-US" sz="2400" b="1" dirty="0" err="1"/>
              <a:t>해쉬</a:t>
            </a:r>
            <a:r>
              <a:rPr lang="ko-KR" altLang="en-US" sz="2400" b="1" dirty="0"/>
              <a:t> 테이블 저장공간 외의 공간을 활용하는 </a:t>
            </a:r>
            <a:r>
              <a:rPr lang="ko-KR" altLang="en-US" sz="2400" b="1" dirty="0" smtClean="0"/>
              <a:t>기법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충돌이 </a:t>
            </a:r>
            <a:r>
              <a:rPr lang="ko-KR" altLang="en-US" sz="2400" b="1" dirty="0"/>
              <a:t>일어나면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링크드</a:t>
            </a:r>
            <a:r>
              <a:rPr lang="ko-KR" altLang="en-US" sz="2400" b="1" dirty="0"/>
              <a:t> 리스트라는 자료 구조를 사용해서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링크드</a:t>
            </a:r>
            <a:r>
              <a:rPr lang="ko-KR" altLang="en-US" sz="2400" b="1" dirty="0"/>
              <a:t> 리스트로 데이터를 추가로 뒤에 연결시켜서 저장하는 기법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해쉬</a:t>
            </a:r>
            <a:r>
              <a:rPr lang="ko-KR" altLang="en-US" sz="3600" b="1" dirty="0"/>
              <a:t> 테이블</a:t>
            </a:r>
          </a:p>
        </p:txBody>
      </p:sp>
    </p:spTree>
    <p:extLst>
      <p:ext uri="{BB962C8B-B14F-4D97-AF65-F5344CB8AC3E}">
        <p14:creationId xmlns:p14="http://schemas.microsoft.com/office/powerpoint/2010/main" val="2972900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789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충돌</a:t>
            </a:r>
            <a:r>
              <a:rPr lang="en-US" altLang="ko-KR" sz="2400" b="1" dirty="0"/>
              <a:t>(Collision) </a:t>
            </a:r>
            <a:r>
              <a:rPr lang="ko-KR" altLang="en-US" sz="2400" b="1" dirty="0"/>
              <a:t>해결 알고리즘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좋은 </a:t>
            </a:r>
            <a:r>
              <a:rPr lang="ko-KR" altLang="en-US" sz="2400" b="1" dirty="0" err="1"/>
              <a:t>해쉬</a:t>
            </a:r>
            <a:r>
              <a:rPr lang="ko-KR" altLang="en-US" sz="2400" b="1" dirty="0"/>
              <a:t> 함수 사용하기</a:t>
            </a:r>
            <a:r>
              <a:rPr lang="en-US" altLang="ko-KR" sz="2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err="1"/>
              <a:t>해쉬</a:t>
            </a:r>
            <a:r>
              <a:rPr lang="ko-KR" altLang="en-US" sz="2400" b="1" dirty="0"/>
              <a:t> 테이블의 가장 큰 문제는 충돌</a:t>
            </a:r>
            <a:r>
              <a:rPr lang="en-US" altLang="ko-KR" sz="2400" b="1" dirty="0"/>
              <a:t>(Collision)</a:t>
            </a:r>
            <a:r>
              <a:rPr lang="ko-KR" altLang="en-US" sz="2400" b="1" dirty="0"/>
              <a:t>의 경우입니다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이 문제를 충돌</a:t>
            </a:r>
            <a:r>
              <a:rPr lang="en-US" altLang="ko-KR" sz="2400" b="1" dirty="0"/>
              <a:t>(Collision) </a:t>
            </a:r>
            <a:r>
              <a:rPr lang="ko-KR" altLang="en-US" sz="2400" b="1" dirty="0"/>
              <a:t>또는 </a:t>
            </a:r>
            <a:r>
              <a:rPr lang="ko-KR" altLang="en-US" sz="2400" b="1" dirty="0" err="1"/>
              <a:t>해쉬</a:t>
            </a:r>
            <a:r>
              <a:rPr lang="ko-KR" altLang="en-US" sz="2400" b="1" dirty="0"/>
              <a:t> 충돌</a:t>
            </a:r>
            <a:r>
              <a:rPr lang="en-US" altLang="ko-KR" sz="2400" b="1" dirty="0"/>
              <a:t>(Hash Collision)</a:t>
            </a:r>
            <a:r>
              <a:rPr lang="ko-KR" altLang="en-US" sz="2400" b="1" dirty="0"/>
              <a:t>이라고 부릅니다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 </a:t>
            </a:r>
            <a:r>
              <a:rPr lang="en-US" altLang="ko-KR" sz="2400" b="1" dirty="0"/>
              <a:t>Linear Probing </a:t>
            </a:r>
            <a:r>
              <a:rPr lang="ko-KR" altLang="en-US" sz="2400" b="1" dirty="0"/>
              <a:t>기법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폐쇄 </a:t>
            </a:r>
            <a:r>
              <a:rPr lang="ko-KR" altLang="en-US" sz="2400" b="1" dirty="0" err="1"/>
              <a:t>해슁</a:t>
            </a:r>
            <a:r>
              <a:rPr lang="ko-KR" altLang="en-US" sz="2400" b="1" dirty="0"/>
              <a:t> 또는 </a:t>
            </a:r>
            <a:r>
              <a:rPr lang="en-US" altLang="ko-KR" sz="2400" b="1" dirty="0"/>
              <a:t>Close Hashing </a:t>
            </a:r>
            <a:r>
              <a:rPr lang="ko-KR" altLang="en-US" sz="2400" b="1" dirty="0"/>
              <a:t>기법 중 하나</a:t>
            </a:r>
            <a:r>
              <a:rPr lang="en-US" altLang="ko-KR" sz="2400" b="1" dirty="0"/>
              <a:t>: </a:t>
            </a:r>
            <a:r>
              <a:rPr lang="ko-KR" altLang="en-US" sz="2400" b="1" dirty="0" err="1"/>
              <a:t>해쉬</a:t>
            </a:r>
            <a:r>
              <a:rPr lang="ko-KR" altLang="en-US" sz="2400" b="1" dirty="0"/>
              <a:t> 테이블 저장공간 안에서 충돌 문제를 해결하는 </a:t>
            </a:r>
            <a:r>
              <a:rPr lang="ko-KR" altLang="en-US" sz="2400" b="1" dirty="0" smtClean="0"/>
              <a:t>기법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충돌이 </a:t>
            </a:r>
            <a:r>
              <a:rPr lang="ko-KR" altLang="en-US" sz="2400" b="1" dirty="0"/>
              <a:t>일어나면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해당 </a:t>
            </a:r>
            <a:r>
              <a:rPr lang="en-US" altLang="ko-KR" sz="2400" b="1" dirty="0"/>
              <a:t>hash address</a:t>
            </a:r>
            <a:r>
              <a:rPr lang="ko-KR" altLang="en-US" sz="2400" b="1" dirty="0"/>
              <a:t>의 다음 </a:t>
            </a:r>
            <a:r>
              <a:rPr lang="en-US" altLang="ko-KR" sz="2400" b="1" dirty="0"/>
              <a:t>address</a:t>
            </a:r>
            <a:r>
              <a:rPr lang="ko-KR" altLang="en-US" sz="2400" b="1" dirty="0"/>
              <a:t>부터 맨 처음 나오는 </a:t>
            </a:r>
            <a:r>
              <a:rPr lang="ko-KR" altLang="en-US" sz="2400" b="1" dirty="0" err="1"/>
              <a:t>빈공간에</a:t>
            </a:r>
            <a:r>
              <a:rPr lang="ko-KR" altLang="en-US" sz="2400" b="1" dirty="0"/>
              <a:t> 저장하는 </a:t>
            </a:r>
            <a:r>
              <a:rPr lang="ko-KR" altLang="en-US" sz="2400" b="1" dirty="0" smtClean="0"/>
              <a:t>기법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저장공간 </a:t>
            </a:r>
            <a:r>
              <a:rPr lang="ko-KR" altLang="en-US" sz="2400" b="1" dirty="0"/>
              <a:t>활용도를 높이기 위한 기법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해쉬</a:t>
            </a:r>
            <a:r>
              <a:rPr lang="ko-KR" altLang="en-US" sz="3600" b="1" dirty="0"/>
              <a:t> 테이블</a:t>
            </a:r>
          </a:p>
        </p:txBody>
      </p:sp>
    </p:spTree>
    <p:extLst>
      <p:ext uri="{BB962C8B-B14F-4D97-AF65-F5344CB8AC3E}">
        <p14:creationId xmlns:p14="http://schemas.microsoft.com/office/powerpoint/2010/main" val="4235296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426</Words>
  <Application>Microsoft Office PowerPoint</Application>
  <PresentationFormat>와이드스크린</PresentationFormat>
  <Paragraphs>47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나눔고딕 ExtraBold</vt:lpstr>
      <vt:lpstr>나눔스퀘어 ExtraBold</vt:lpstr>
      <vt:lpstr>맑은 고딕</vt:lpstr>
      <vt:lpstr>苹方 粗体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admin</cp:lastModifiedBy>
  <cp:revision>85</cp:revision>
  <dcterms:created xsi:type="dcterms:W3CDTF">2019-08-20T09:53:04Z</dcterms:created>
  <dcterms:modified xsi:type="dcterms:W3CDTF">2021-09-26T03:45:49Z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