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20" r:id="rId3"/>
    <p:sldId id="321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66" d="100"/>
          <a:sy n="66" d="100"/>
        </p:scale>
        <p:origin x="21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16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1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6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8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1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3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5296760" y="2256882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자료구조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271810"/>
            <a:ext cx="6183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이진 탐색 트리 </a:t>
            </a: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평균 시간 복잡도는  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𝑙𝑜𝑔𝑛</a:t>
            </a:r>
            <a:r>
              <a:rPr lang="en-US" altLang="ko-KR" sz="2400" b="1" dirty="0"/>
              <a:t>)  </a:t>
            </a:r>
            <a:r>
              <a:rPr lang="ko-KR" altLang="en-US" sz="2400" b="1" dirty="0"/>
              <a:t>이지만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이는 트리가 </a:t>
            </a:r>
            <a:r>
              <a:rPr lang="ko-KR" altLang="en-US" sz="2400" b="1" dirty="0" err="1"/>
              <a:t>균형잡혀</a:t>
            </a:r>
            <a:r>
              <a:rPr lang="ko-KR" altLang="en-US" sz="2400" b="1" dirty="0"/>
              <a:t> 있을 때의 평균 </a:t>
            </a:r>
            <a:r>
              <a:rPr lang="ko-KR" altLang="en-US" sz="2400" b="1" dirty="0" err="1"/>
              <a:t>시간복잡도이며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다음 </a:t>
            </a:r>
            <a:r>
              <a:rPr lang="ko-KR" altLang="en-US" sz="2400" b="1" dirty="0"/>
              <a:t>예와 같이 구성되어 있을 경우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최악의 경우는 </a:t>
            </a:r>
            <a:r>
              <a:rPr lang="ko-KR" altLang="en-US" sz="2400" b="1" dirty="0" err="1"/>
              <a:t>링크드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리스트등과</a:t>
            </a:r>
            <a:r>
              <a:rPr lang="ko-KR" altLang="en-US" sz="2400" b="1" dirty="0"/>
              <a:t> 동일한 성능을 보여줌 </a:t>
            </a:r>
            <a:r>
              <a:rPr lang="en-US" altLang="ko-KR" sz="2400" b="1" dirty="0" smtClean="0"/>
              <a:t>( </a:t>
            </a:r>
            <a:r>
              <a:rPr lang="ko-KR" altLang="en-US" sz="2400" b="1" dirty="0"/>
              <a:t>𝑂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𝑛</a:t>
            </a:r>
            <a:r>
              <a:rPr lang="en-US" altLang="ko-KR" sz="2400" b="1" dirty="0" smtClean="0"/>
              <a:t>) </a:t>
            </a:r>
            <a:r>
              <a:rPr lang="en-US" altLang="ko-KR" sz="2400" b="1" dirty="0"/>
              <a:t>)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99633" y="6263772"/>
            <a:ext cx="554181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Helvetica Neue"/>
              </a:rPr>
              <a:t>출처</a:t>
            </a:r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: </a:t>
            </a:r>
            <a:r>
              <a:rPr lang="en-US" altLang="ko-KR" sz="1200" dirty="0">
                <a:latin typeface="Helvetica Neue"/>
              </a:rPr>
              <a:t>https://</a:t>
            </a:r>
            <a:r>
              <a:rPr lang="en-US" altLang="ko-KR" sz="1200" dirty="0" smtClean="0">
                <a:latin typeface="Helvetica Neue"/>
              </a:rPr>
              <a:t>www.mathwarehouse.com/programming/gifs/binary-search-tree.php#binary-search-tree-insertion-node</a:t>
            </a:r>
            <a:r>
              <a:rPr lang="en-US" altLang="ko-KR" sz="12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sz="1200" dirty="0"/>
          </a:p>
        </p:txBody>
      </p:sp>
      <p:pic>
        <p:nvPicPr>
          <p:cNvPr id="8194" name="Picture 2" descr="http://www.fun-coding.org/00_Images/worstcase_b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26" y="838013"/>
            <a:ext cx="4164235" cy="52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13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60260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 smtClean="0"/>
              <a:t>대표적인 데이터 구조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(Tree)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138530" y="2232337"/>
            <a:ext cx="11853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>
                <a:latin typeface="+mn-ea"/>
              </a:rPr>
              <a:t>트리 </a:t>
            </a:r>
            <a:r>
              <a:rPr lang="en-US" altLang="ko-KR" sz="2400" b="1" dirty="0">
                <a:latin typeface="+mn-ea"/>
              </a:rPr>
              <a:t>(Tree) </a:t>
            </a:r>
            <a:r>
              <a:rPr lang="ko-KR" altLang="en-US" sz="2400" b="1" dirty="0">
                <a:latin typeface="+mn-ea"/>
              </a:rPr>
              <a:t>구조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트리</a:t>
            </a:r>
            <a:r>
              <a:rPr lang="en-US" altLang="ko-KR" sz="2400" b="1" dirty="0">
                <a:latin typeface="+mn-ea"/>
              </a:rPr>
              <a:t>: Node</a:t>
            </a:r>
            <a:r>
              <a:rPr lang="ko-KR" altLang="en-US" sz="2400" b="1" dirty="0">
                <a:latin typeface="+mn-ea"/>
              </a:rPr>
              <a:t>와 </a:t>
            </a:r>
            <a:r>
              <a:rPr lang="en-US" altLang="ko-KR" sz="2400" b="1" dirty="0">
                <a:latin typeface="+mn-ea"/>
              </a:rPr>
              <a:t>Branch</a:t>
            </a:r>
            <a:r>
              <a:rPr lang="ko-KR" altLang="en-US" sz="2400" b="1" dirty="0">
                <a:latin typeface="+mn-ea"/>
              </a:rPr>
              <a:t>를 이용해서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사이클을 이루지 않도록 구성한 데이터 </a:t>
            </a:r>
            <a:r>
              <a:rPr lang="ko-KR" altLang="en-US" sz="2400" b="1" dirty="0" smtClean="0">
                <a:latin typeface="+mn-ea"/>
              </a:rPr>
              <a:t>구조</a:t>
            </a:r>
            <a:endParaRPr lang="en-US" altLang="ko-KR" sz="24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실제로 </a:t>
            </a:r>
            <a:r>
              <a:rPr lang="ko-KR" altLang="en-US" sz="2400" b="1" dirty="0">
                <a:latin typeface="+mn-ea"/>
              </a:rPr>
              <a:t>어디에 많이 사용되나</a:t>
            </a:r>
            <a:r>
              <a:rPr lang="en-US" altLang="ko-KR" sz="2400" b="1" dirty="0" smtClean="0">
                <a:latin typeface="+mn-ea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z="2400" b="1" dirty="0" smtClean="0">
                <a:latin typeface="+mn-ea"/>
              </a:rPr>
              <a:t>트리 </a:t>
            </a:r>
            <a:r>
              <a:rPr lang="ko-KR" altLang="en-US" sz="2400" b="1" dirty="0">
                <a:latin typeface="+mn-ea"/>
              </a:rPr>
              <a:t>중 이진 트리 </a:t>
            </a:r>
            <a:r>
              <a:rPr lang="en-US" altLang="ko-KR" sz="2400" b="1" dirty="0">
                <a:latin typeface="+mn-ea"/>
              </a:rPr>
              <a:t>(Binary Tree) </a:t>
            </a:r>
            <a:r>
              <a:rPr lang="ko-KR" altLang="en-US" sz="2400" b="1" dirty="0">
                <a:latin typeface="+mn-ea"/>
              </a:rPr>
              <a:t>형태의 구조로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탐색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검색</a:t>
            </a:r>
            <a:r>
              <a:rPr lang="en-US" altLang="ko-KR" sz="2400" b="1" dirty="0">
                <a:latin typeface="+mn-ea"/>
              </a:rPr>
              <a:t>) </a:t>
            </a:r>
            <a:r>
              <a:rPr lang="ko-KR" altLang="en-US" sz="2400" b="1" dirty="0">
                <a:latin typeface="+mn-ea"/>
              </a:rPr>
              <a:t>알고리즘 구현을 </a:t>
            </a:r>
            <a:r>
              <a:rPr lang="ko-KR" altLang="en-US" sz="2400" b="1" dirty="0" smtClean="0">
                <a:latin typeface="+mn-ea"/>
              </a:rPr>
              <a:t>위해 </a:t>
            </a:r>
            <a:r>
              <a:rPr lang="ko-KR" altLang="en-US" sz="2400" b="1" dirty="0">
                <a:latin typeface="+mn-ea"/>
              </a:rPr>
              <a:t>많이 사용됨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271812"/>
            <a:ext cx="5129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알아둘 </a:t>
            </a:r>
            <a:r>
              <a:rPr lang="ko-KR" altLang="en-US" sz="2400" b="1" dirty="0" smtClean="0"/>
              <a:t>용어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Node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트리에서 </a:t>
            </a:r>
            <a:r>
              <a:rPr lang="ko-KR" altLang="en-US" sz="2400" b="1" dirty="0"/>
              <a:t>데이터를 저장하는 기본 요소 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데이터와 </a:t>
            </a:r>
            <a:r>
              <a:rPr lang="ko-KR" altLang="en-US" sz="2400" b="1" dirty="0"/>
              <a:t>다른 연결된 노드에 대한 </a:t>
            </a:r>
            <a:r>
              <a:rPr lang="en-US" altLang="ko-KR" sz="2400" b="1" dirty="0"/>
              <a:t>Branch </a:t>
            </a:r>
            <a:r>
              <a:rPr lang="ko-KR" altLang="en-US" sz="2400" b="1" dirty="0"/>
              <a:t>정보 </a:t>
            </a:r>
            <a:r>
              <a:rPr lang="ko-KR" altLang="en-US" sz="2400" b="1" dirty="0" smtClean="0"/>
              <a:t>포함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Root Node 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트리 </a:t>
            </a:r>
            <a:r>
              <a:rPr lang="ko-KR" altLang="en-US" sz="2400" b="1" dirty="0"/>
              <a:t>맨 위에 있는 </a:t>
            </a:r>
            <a:r>
              <a:rPr lang="ko-KR" altLang="en-US" sz="2400" b="1" dirty="0" smtClean="0"/>
              <a:t>노드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pic>
        <p:nvPicPr>
          <p:cNvPr id="1028" name="Picture 4" descr="http://www.fun-coding.org/00_Images/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18" y="1983937"/>
            <a:ext cx="6574947" cy="35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0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271812"/>
            <a:ext cx="5129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알아둘 </a:t>
            </a:r>
            <a:r>
              <a:rPr lang="ko-KR" altLang="en-US" sz="2400" b="1" dirty="0" smtClean="0"/>
              <a:t>용어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Level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최상위 </a:t>
            </a:r>
            <a:r>
              <a:rPr lang="ko-KR" altLang="en-US" sz="2400" b="1" dirty="0"/>
              <a:t>노드를 </a:t>
            </a:r>
            <a:r>
              <a:rPr lang="en-US" altLang="ko-KR" sz="2400" b="1" dirty="0"/>
              <a:t>Level 0</a:t>
            </a:r>
            <a:r>
              <a:rPr lang="ko-KR" altLang="en-US" sz="2400" b="1" dirty="0"/>
              <a:t>으로 하였을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하위 </a:t>
            </a:r>
            <a:r>
              <a:rPr lang="en-US" altLang="ko-KR" sz="2400" b="1" dirty="0"/>
              <a:t>Branch</a:t>
            </a:r>
            <a:r>
              <a:rPr lang="ko-KR" altLang="en-US" sz="2400" b="1" dirty="0"/>
              <a:t>로 연결된 노드의 깊이를 나타냄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Parent Node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어떤 </a:t>
            </a:r>
            <a:r>
              <a:rPr lang="ko-KR" altLang="en-US" sz="2400" b="1" dirty="0"/>
              <a:t>노드의 다음 레벨에 연결된 노드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pic>
        <p:nvPicPr>
          <p:cNvPr id="1028" name="Picture 4" descr="http://www.fun-coding.org/00_Images/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18" y="1983937"/>
            <a:ext cx="6574947" cy="35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4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271812"/>
            <a:ext cx="5129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알아둘 </a:t>
            </a:r>
            <a:r>
              <a:rPr lang="ko-KR" altLang="en-US" sz="2400" b="1" dirty="0" smtClean="0"/>
              <a:t>용어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Child </a:t>
            </a:r>
            <a:r>
              <a:rPr lang="en-US" altLang="ko-KR" sz="2400" b="1" dirty="0" smtClean="0"/>
              <a:t>Node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어떤 </a:t>
            </a:r>
            <a:r>
              <a:rPr lang="ko-KR" altLang="en-US" sz="2400" b="1" dirty="0"/>
              <a:t>노드의 상위 레벨에 연결된 노드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Leaf </a:t>
            </a:r>
            <a:r>
              <a:rPr lang="en-US" altLang="ko-KR" sz="2400" b="1" dirty="0"/>
              <a:t>Node (Terminal Node</a:t>
            </a:r>
            <a:r>
              <a:rPr lang="en-US" altLang="ko-KR" sz="2400" b="1" dirty="0" smtClean="0"/>
              <a:t>) </a:t>
            </a:r>
            <a:r>
              <a:rPr lang="en-US" altLang="ko-KR" sz="2400" b="1" dirty="0"/>
              <a:t>Child Node</a:t>
            </a:r>
            <a:r>
              <a:rPr lang="ko-KR" altLang="en-US" sz="2400" b="1" dirty="0"/>
              <a:t>가 하나도 없는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노드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pic>
        <p:nvPicPr>
          <p:cNvPr id="1028" name="Picture 4" descr="http://www.fun-coding.org/00_Images/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18" y="1983937"/>
            <a:ext cx="6574947" cy="35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7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271812"/>
            <a:ext cx="5129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알아둘 </a:t>
            </a:r>
            <a:r>
              <a:rPr lang="ko-KR" altLang="en-US" sz="2400" b="1" dirty="0" smtClean="0"/>
              <a:t>용어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Sibling (Brother Node</a:t>
            </a:r>
            <a:r>
              <a:rPr lang="en-US" altLang="ko-KR" sz="2400" b="1" dirty="0" smtClean="0"/>
              <a:t>)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동일한 </a:t>
            </a:r>
            <a:r>
              <a:rPr lang="en-US" altLang="ko-KR" sz="2400" b="1" dirty="0"/>
              <a:t>Parent Node</a:t>
            </a:r>
            <a:r>
              <a:rPr lang="ko-KR" altLang="en-US" sz="2400" b="1" dirty="0"/>
              <a:t>를 가진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노드</a:t>
            </a:r>
            <a:endParaRPr lang="ko-KR" alt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Depth</a:t>
            </a:r>
            <a:br>
              <a:rPr lang="en-US" altLang="ko-KR" sz="2400" b="1" dirty="0" smtClean="0"/>
            </a:br>
            <a:r>
              <a:rPr lang="ko-KR" altLang="en-US" sz="2400" b="1" dirty="0" smtClean="0"/>
              <a:t>트리에서 </a:t>
            </a:r>
            <a:r>
              <a:rPr lang="en-US" altLang="ko-KR" sz="2400" b="1" dirty="0"/>
              <a:t>Node</a:t>
            </a:r>
            <a:r>
              <a:rPr lang="ko-KR" altLang="en-US" sz="2400" b="1" dirty="0"/>
              <a:t>가 가질 수 있는 최대 </a:t>
            </a:r>
            <a:r>
              <a:rPr lang="en-US" altLang="ko-KR" sz="2400" b="1" dirty="0"/>
              <a:t>Level</a:t>
            </a:r>
            <a:endParaRPr lang="ko-KR" altLang="en-US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pic>
        <p:nvPicPr>
          <p:cNvPr id="1028" name="Picture 4" descr="http://www.fun-coding.org/00_Images/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18" y="1983937"/>
            <a:ext cx="6574947" cy="35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7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1271811"/>
            <a:ext cx="599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이진 </a:t>
            </a:r>
            <a:r>
              <a:rPr lang="ko-KR" altLang="en-US" sz="2400" b="1" dirty="0"/>
              <a:t>트리와 이진 탐색 </a:t>
            </a:r>
            <a:r>
              <a:rPr lang="ko-KR" altLang="en-US" sz="2400" b="1" dirty="0" smtClean="0"/>
              <a:t>트리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이진 </a:t>
            </a:r>
            <a:r>
              <a:rPr lang="ko-KR" altLang="en-US" sz="2400" b="1" dirty="0" smtClean="0"/>
              <a:t>트리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노드의 </a:t>
            </a:r>
            <a:r>
              <a:rPr lang="ko-KR" altLang="en-US" sz="2400" b="1" dirty="0"/>
              <a:t>최대 </a:t>
            </a:r>
            <a:r>
              <a:rPr lang="en-US" altLang="ko-KR" sz="2400" b="1" dirty="0"/>
              <a:t>Branch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인 트리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이진 탐색 트리 </a:t>
            </a:r>
            <a:r>
              <a:rPr lang="en-US" altLang="ko-KR" sz="2400" b="1" dirty="0"/>
              <a:t>(Binary Search Tree, BST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이진 </a:t>
            </a:r>
            <a:r>
              <a:rPr lang="ko-KR" altLang="en-US" sz="2400" b="1" dirty="0"/>
              <a:t>트리에 다음과 같은 추가적인 조건이 있는 트리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왼쪽 노드는 해당 노드보다 작은 값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오른쪽 노드는 해당 노드보다 큰 값을 </a:t>
            </a:r>
            <a:r>
              <a:rPr lang="ko-KR" altLang="en-US" sz="2400" b="1" dirty="0" smtClean="0"/>
              <a:t>가</a:t>
            </a:r>
            <a:r>
              <a:rPr lang="ko-KR" altLang="en-US" sz="2400" b="1" dirty="0"/>
              <a:t>짐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pic>
        <p:nvPicPr>
          <p:cNvPr id="2050" name="Picture 2" descr="https://www.mathwarehouse.com/programming/images/binary-search-tree/binary-search-tree-insertion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59" y="2202089"/>
            <a:ext cx="5311233" cy="338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499633" y="6263772"/>
            <a:ext cx="554181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Helvetica Neue"/>
              </a:rPr>
              <a:t>출처</a:t>
            </a:r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: </a:t>
            </a:r>
            <a:r>
              <a:rPr lang="en-US" altLang="ko-KR" sz="1200" dirty="0">
                <a:latin typeface="Helvetica Neue"/>
              </a:rPr>
              <a:t>https://</a:t>
            </a:r>
            <a:r>
              <a:rPr lang="en-US" altLang="ko-KR" sz="1200" dirty="0" smtClean="0">
                <a:latin typeface="Helvetica Neue"/>
              </a:rPr>
              <a:t>www.mathwarehouse.com/programming/gifs/binary-search-tree.php#binary-search-tree-insertion-node</a:t>
            </a:r>
            <a:r>
              <a:rPr lang="en-US" altLang="ko-KR" sz="12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23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5" y="1271811"/>
            <a:ext cx="5602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이진 </a:t>
            </a:r>
            <a:r>
              <a:rPr lang="ko-KR" altLang="en-US" sz="2400" b="1" dirty="0"/>
              <a:t>탐색 트리의 </a:t>
            </a:r>
            <a:r>
              <a:rPr lang="ko-KR" altLang="en-US" sz="2400" b="1" dirty="0" smtClean="0"/>
              <a:t>장단점 및 용도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주요 용도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 검색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탐색</a:t>
            </a:r>
            <a:r>
              <a:rPr lang="en-US" altLang="ko-KR" sz="2400" b="1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장점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탐색 속도를 개선할 수 </a:t>
            </a:r>
            <a:r>
              <a:rPr lang="ko-KR" altLang="en-US" sz="2400" b="1" dirty="0" smtClean="0"/>
              <a:t>있음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구현이 복잡하다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추가적인 단점은 </a:t>
            </a:r>
            <a:r>
              <a:rPr lang="ko-KR" altLang="en-US" sz="2400" b="1" dirty="0"/>
              <a:t>이진 탐색 트리 알고리즘 이해 후에 살펴보기로 함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99633" y="6263772"/>
            <a:ext cx="554181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Helvetica Neue"/>
              </a:rPr>
              <a:t>출처</a:t>
            </a:r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: </a:t>
            </a:r>
            <a:r>
              <a:rPr lang="en-US" altLang="ko-KR" sz="1200" dirty="0">
                <a:latin typeface="Helvetica Neue"/>
              </a:rPr>
              <a:t>https://</a:t>
            </a:r>
            <a:r>
              <a:rPr lang="en-US" altLang="ko-KR" sz="1200" dirty="0" smtClean="0">
                <a:latin typeface="Helvetica Neue"/>
              </a:rPr>
              <a:t>www.mathwarehouse.com/programming/gifs/binary-search-tree.php#binary-search-tree-insertion-node</a:t>
            </a:r>
            <a:r>
              <a:rPr lang="en-US" altLang="ko-KR" sz="12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sz="1200" dirty="0"/>
          </a:p>
        </p:txBody>
      </p:sp>
      <p:pic>
        <p:nvPicPr>
          <p:cNvPr id="6146" name="Picture 2" descr="https://www.mathwarehouse.com/programming/images/binary-search-tree/binary-search-tree-sorted-array-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74" y="1237688"/>
            <a:ext cx="5704999" cy="47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1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8685" y="1271811"/>
                <a:ext cx="654594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/>
                  <a:t>이진 탐색 트리의 시간 복잡도와 단점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6.1. </a:t>
                </a:r>
                <a:r>
                  <a:rPr lang="ko-KR" altLang="en-US" sz="2400" b="1" dirty="0"/>
                  <a:t>시간 복잡도 </a:t>
                </a:r>
                <a:r>
                  <a:rPr lang="en-US" altLang="ko-KR" sz="2400" b="1" dirty="0"/>
                  <a:t>(</a:t>
                </a:r>
                <a:r>
                  <a:rPr lang="ko-KR" altLang="en-US" sz="2400" b="1" dirty="0" err="1"/>
                  <a:t>탐색시</a:t>
                </a:r>
                <a:r>
                  <a:rPr lang="en-US" altLang="ko-KR" sz="2400" b="1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depth (</a:t>
                </a:r>
                <a:r>
                  <a:rPr lang="ko-KR" altLang="en-US" sz="2400" b="1" dirty="0"/>
                  <a:t>트리의 높이</a:t>
                </a:r>
                <a:r>
                  <a:rPr lang="en-US" altLang="ko-KR" sz="2400" b="1" dirty="0"/>
                  <a:t>) </a:t>
                </a:r>
                <a:r>
                  <a:rPr lang="ko-KR" altLang="en-US" sz="2400" b="1" dirty="0"/>
                  <a:t>를 </a:t>
                </a:r>
                <a:r>
                  <a:rPr lang="en-US" altLang="ko-KR" sz="2400" b="1" dirty="0"/>
                  <a:t>h</a:t>
                </a:r>
                <a:r>
                  <a:rPr lang="ko-KR" altLang="en-US" sz="2400" b="1" dirty="0"/>
                  <a:t>라고 표기한다면</a:t>
                </a:r>
                <a:r>
                  <a:rPr lang="en-US" altLang="ko-KR" sz="2400" b="1" dirty="0"/>
                  <a:t>,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 smtClean="0"/>
                  <a:t>, </a:t>
                </a:r>
                <a:r>
                  <a:rPr lang="en-US" altLang="ko-KR" sz="2400" b="1" dirty="0"/>
                  <a:t>n</a:t>
                </a:r>
                <a:r>
                  <a:rPr lang="ko-KR" altLang="en-US" sz="2400" b="1" dirty="0"/>
                  <a:t>개의 노드를 가진다면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0" dirty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ko-KR" altLang="en-US" sz="2400" b="1" dirty="0"/>
                  <a:t>  에 가까우므로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시간 복잡도는  </a:t>
                </a: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 dirty="0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err="1" smtClean="0"/>
                  <a:t>빅오</a:t>
                </a:r>
                <a:r>
                  <a:rPr lang="ko-KR" altLang="en-US" sz="2400" b="1" dirty="0" smtClean="0"/>
                  <a:t> </a:t>
                </a:r>
                <a:r>
                  <a:rPr lang="ko-KR" altLang="en-US" sz="2400" b="1" dirty="0"/>
                  <a:t>표기법에서  </a:t>
                </a:r>
                <a14:m>
                  <m:oMath xmlns:m="http://schemas.openxmlformats.org/officeDocument/2006/math">
                    <m:r>
                      <a:rPr lang="ko-KR" altLang="en-US" sz="2400" b="1" i="1" dirty="0" smtClean="0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ko-KR" alt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/>
                  <a:t> 에서의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𝒍𝒐𝒈</m:t>
                    </m:r>
                  </m:oMath>
                </a14:m>
                <a:r>
                  <a:rPr lang="ko-KR" altLang="en-US" sz="2400" b="1" dirty="0"/>
                  <a:t>의 밑은 </a:t>
                </a:r>
                <a:r>
                  <a:rPr lang="en-US" altLang="ko-KR" sz="2400" b="1" dirty="0"/>
                  <a:t>10</a:t>
                </a:r>
                <a:r>
                  <a:rPr lang="ko-KR" altLang="en-US" sz="2400" b="1" dirty="0"/>
                  <a:t>이 아니라</a:t>
                </a:r>
                <a:r>
                  <a:rPr lang="en-US" altLang="ko-KR" sz="2400" b="1" dirty="0"/>
                  <a:t>, 2</a:t>
                </a:r>
                <a:r>
                  <a:rPr lang="ko-KR" altLang="en-US" sz="2400" b="1" dirty="0"/>
                  <a:t>입니다</a:t>
                </a:r>
                <a:r>
                  <a:rPr lang="en-US" altLang="ko-KR" sz="2400" b="1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한번 </a:t>
                </a:r>
                <a:r>
                  <a:rPr lang="ko-KR" altLang="en-US" sz="2400" b="1" dirty="0" err="1" smtClean="0"/>
                  <a:t>실행시</a:t>
                </a:r>
                <a:r>
                  <a:rPr lang="ko-KR" altLang="en-US" sz="2400" b="1" dirty="0" smtClean="0"/>
                  <a:t> 마다</a:t>
                </a:r>
                <a:r>
                  <a:rPr lang="en-US" altLang="ko-KR" sz="2400" b="1" dirty="0"/>
                  <a:t>, 50%</a:t>
                </a:r>
                <a:r>
                  <a:rPr lang="ko-KR" altLang="en-US" sz="2400" b="1" dirty="0"/>
                  <a:t>의 실행할 수도 있는 명령을 제거한다는 의미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즉 </a:t>
                </a:r>
                <a:r>
                  <a:rPr lang="en-US" altLang="ko-KR" sz="2400" b="1" dirty="0"/>
                  <a:t>50%</a:t>
                </a:r>
                <a:r>
                  <a:rPr lang="ko-KR" altLang="en-US" sz="2400" b="1" dirty="0"/>
                  <a:t>의 실행시간을 단축시킬 수 있다는 것을 의미함</a:t>
                </a:r>
                <a:endParaRPr lang="en-US" altLang="ko-KR" sz="24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5" y="1271811"/>
                <a:ext cx="6545944" cy="5632311"/>
              </a:xfrm>
              <a:prstGeom prst="rect">
                <a:avLst/>
              </a:prstGeom>
              <a:blipFill>
                <a:blip r:embed="rId3"/>
                <a:stretch>
                  <a:fillRect l="-1490" b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2" y="105932"/>
            <a:ext cx="495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트리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99633" y="6263772"/>
            <a:ext cx="554181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Helvetica Neue"/>
              </a:rPr>
              <a:t>출처</a:t>
            </a:r>
            <a:r>
              <a:rPr lang="en-US" altLang="ko-KR" sz="1200" dirty="0">
                <a:solidFill>
                  <a:srgbClr val="000000"/>
                </a:solidFill>
                <a:latin typeface="Helvetica Neue"/>
              </a:rPr>
              <a:t>: </a:t>
            </a:r>
            <a:r>
              <a:rPr lang="en-US" altLang="ko-KR" sz="1200" dirty="0">
                <a:latin typeface="Helvetica Neue"/>
              </a:rPr>
              <a:t>https://</a:t>
            </a:r>
            <a:r>
              <a:rPr lang="en-US" altLang="ko-KR" sz="1200" dirty="0" smtClean="0">
                <a:latin typeface="Helvetica Neue"/>
              </a:rPr>
              <a:t>www.mathwarehouse.com/programming/gifs/binary-search-tree.php#binary-search-tree-insertion-node</a:t>
            </a:r>
            <a:r>
              <a:rPr lang="en-US" altLang="ko-KR" sz="12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sz="1200" dirty="0"/>
          </a:p>
        </p:txBody>
      </p:sp>
      <p:pic>
        <p:nvPicPr>
          <p:cNvPr id="7170" name="Picture 2" descr="https://www.mathwarehouse.com/programming/images/binary-search-tree/binary-search-tree-sorted-array-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19" y="1615172"/>
            <a:ext cx="5186363" cy="435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23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216</Words>
  <Application>Microsoft Office PowerPoint</Application>
  <PresentationFormat>와이드스크린</PresentationFormat>
  <Paragraphs>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等线</vt:lpstr>
      <vt:lpstr>等线 Light</vt:lpstr>
      <vt:lpstr>Helvetica Neue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admin</cp:lastModifiedBy>
  <cp:revision>92</cp:revision>
  <dcterms:created xsi:type="dcterms:W3CDTF">2019-08-20T09:53:04Z</dcterms:created>
  <dcterms:modified xsi:type="dcterms:W3CDTF">2021-10-03T00:28:16Z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