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20" r:id="rId3"/>
    <p:sldId id="321" r:id="rId4"/>
    <p:sldId id="338" r:id="rId5"/>
    <p:sldId id="384" r:id="rId6"/>
    <p:sldId id="385" r:id="rId7"/>
    <p:sldId id="386" r:id="rId8"/>
    <p:sldId id="388" r:id="rId9"/>
    <p:sldId id="389" r:id="rId10"/>
    <p:sldId id="390" r:id="rId11"/>
    <p:sldId id="392" r:id="rId12"/>
    <p:sldId id="391" r:id="rId13"/>
    <p:sldId id="393" r:id="rId14"/>
    <p:sldId id="394" r:id="rId15"/>
    <p:sldId id="3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3" d="100"/>
          <a:sy n="73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9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86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3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4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0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4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2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9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7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4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308510" y="2256882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힙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(Heap)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892779"/>
            <a:ext cx="1164045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힙에</a:t>
            </a:r>
            <a:r>
              <a:rPr lang="ko-KR" altLang="en-US" sz="2400" b="1" dirty="0"/>
              <a:t> 데이터 삽입하기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삽입할 데이터가 </a:t>
            </a:r>
            <a:r>
              <a:rPr lang="ko-KR" altLang="en-US" sz="2400" b="1" dirty="0" err="1"/>
              <a:t>힙의</a:t>
            </a:r>
            <a:r>
              <a:rPr lang="ko-KR" altLang="en-US" sz="2400" b="1" dirty="0"/>
              <a:t> 데이터보다 클 경우 </a:t>
            </a:r>
            <a:r>
              <a:rPr lang="en-US" altLang="ko-KR" sz="2400" b="1" dirty="0"/>
              <a:t>(Max Heap </a:t>
            </a:r>
            <a:r>
              <a:rPr lang="ko-KR" altLang="en-US" sz="2400" b="1" dirty="0"/>
              <a:t>의 예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  <p:pic>
        <p:nvPicPr>
          <p:cNvPr id="7170" name="Picture 2" descr="https://www.fun-coding.org/00_Images/heap_ins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54" y="1474514"/>
            <a:ext cx="7072692" cy="52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739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892779"/>
            <a:ext cx="11640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힙의</a:t>
            </a:r>
            <a:r>
              <a:rPr lang="ko-KR" altLang="en-US" sz="2400" b="1" dirty="0"/>
              <a:t> 데이터 삭제하기 </a:t>
            </a:r>
            <a:r>
              <a:rPr lang="en-US" altLang="ko-KR" sz="2400" b="1" dirty="0"/>
              <a:t>(Max Heap </a:t>
            </a:r>
            <a:r>
              <a:rPr lang="ko-KR" altLang="en-US" sz="2400" b="1" dirty="0"/>
              <a:t>의 예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보통 </a:t>
            </a:r>
            <a:r>
              <a:rPr lang="ko-KR" altLang="en-US" sz="2400" b="1" dirty="0"/>
              <a:t>삭제는 </a:t>
            </a:r>
            <a:r>
              <a:rPr lang="ko-KR" altLang="en-US" sz="2400" b="1" dirty="0" err="1"/>
              <a:t>최상단</a:t>
            </a:r>
            <a:r>
              <a:rPr lang="ko-KR" altLang="en-US" sz="2400" b="1" dirty="0"/>
              <a:t> 노드 </a:t>
            </a:r>
            <a:r>
              <a:rPr lang="en-US" altLang="ko-KR" sz="2400" b="1" dirty="0"/>
              <a:t>(root </a:t>
            </a:r>
            <a:r>
              <a:rPr lang="ko-KR" altLang="en-US" sz="2400" b="1" dirty="0"/>
              <a:t>노드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삭제하는 것이 </a:t>
            </a:r>
            <a:r>
              <a:rPr lang="ko-KR" altLang="en-US" sz="2400" b="1" dirty="0" smtClean="0"/>
              <a:t>일반적임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힙의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용도는 최대값 또는 최소값을 </a:t>
            </a:r>
            <a:r>
              <a:rPr lang="en-US" altLang="ko-KR" sz="2400" b="1" dirty="0"/>
              <a:t>root </a:t>
            </a:r>
            <a:r>
              <a:rPr lang="ko-KR" altLang="en-US" sz="2400" b="1" dirty="0"/>
              <a:t>노드에 놓아서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최대값과 최소값을 바로 꺼내 쓸 수 있도록 하는 </a:t>
            </a:r>
            <a:r>
              <a:rPr lang="ko-KR" altLang="en-US" sz="2400" b="1" dirty="0" smtClean="0"/>
              <a:t>것임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상단의 </a:t>
            </a:r>
            <a:r>
              <a:rPr lang="ko-KR" altLang="en-US" sz="2400" b="1" dirty="0"/>
              <a:t>데이터 </a:t>
            </a:r>
            <a:r>
              <a:rPr lang="ko-KR" altLang="en-US" sz="2400" b="1" dirty="0" err="1"/>
              <a:t>삭제시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가장 </a:t>
            </a:r>
            <a:r>
              <a:rPr lang="ko-KR" altLang="en-US" sz="2400" b="1" dirty="0" err="1"/>
              <a:t>최하단부</a:t>
            </a:r>
            <a:r>
              <a:rPr lang="ko-KR" altLang="en-US" sz="2400" b="1" dirty="0"/>
              <a:t> 왼쪽에 위치한 노드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일반적으로 가장 마지막에 추가한 노드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root </a:t>
            </a:r>
            <a:r>
              <a:rPr lang="ko-KR" altLang="en-US" sz="2400" b="1" dirty="0"/>
              <a:t>노드로 </a:t>
            </a:r>
            <a:r>
              <a:rPr lang="ko-KR" altLang="en-US" sz="2400" b="1" dirty="0" smtClean="0"/>
              <a:t>이동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root </a:t>
            </a:r>
            <a:r>
              <a:rPr lang="ko-KR" altLang="en-US" sz="2400" b="1" dirty="0"/>
              <a:t>노드의 값이 </a:t>
            </a:r>
            <a:r>
              <a:rPr lang="en-US" altLang="ko-KR" sz="2400" b="1" dirty="0"/>
              <a:t>child node </a:t>
            </a:r>
            <a:r>
              <a:rPr lang="ko-KR" altLang="en-US" sz="2400" b="1" dirty="0"/>
              <a:t>보다 작을 경우</a:t>
            </a:r>
            <a:r>
              <a:rPr lang="en-US" altLang="ko-KR" sz="2400" b="1" dirty="0"/>
              <a:t>, root </a:t>
            </a:r>
            <a:r>
              <a:rPr lang="ko-KR" altLang="en-US" sz="2400" b="1" dirty="0"/>
              <a:t>노드의 </a:t>
            </a:r>
            <a:r>
              <a:rPr lang="en-US" altLang="ko-KR" sz="2400" b="1" dirty="0"/>
              <a:t>child node </a:t>
            </a:r>
            <a:r>
              <a:rPr lang="ko-KR" altLang="en-US" sz="2400" b="1" dirty="0"/>
              <a:t>중 가장 큰 값을 가진 노드와 </a:t>
            </a:r>
            <a:r>
              <a:rPr lang="en-US" altLang="ko-KR" sz="2400" b="1" dirty="0"/>
              <a:t>root </a:t>
            </a:r>
            <a:r>
              <a:rPr lang="ko-KR" altLang="en-US" sz="2400" b="1" dirty="0"/>
              <a:t>노드 위치를 바꿔주는 작업을 반복함 </a:t>
            </a:r>
            <a:r>
              <a:rPr lang="en-US" altLang="ko-KR" sz="2400" b="1" dirty="0"/>
              <a:t>(swap)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784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892779"/>
            <a:ext cx="1164045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힙의</a:t>
            </a:r>
            <a:r>
              <a:rPr lang="ko-KR" altLang="en-US" sz="2400" b="1" dirty="0"/>
              <a:t> 데이터 삭제하기 </a:t>
            </a:r>
            <a:r>
              <a:rPr lang="en-US" altLang="ko-KR" sz="2400" b="1" dirty="0"/>
              <a:t>(Max Heap </a:t>
            </a:r>
            <a:r>
              <a:rPr lang="ko-KR" altLang="en-US" sz="2400" b="1" dirty="0"/>
              <a:t>의 예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74" y="1648667"/>
            <a:ext cx="6340850" cy="49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892779"/>
            <a:ext cx="11640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</a:t>
            </a:r>
            <a:r>
              <a:rPr lang="ko-KR" altLang="en-US" sz="2400" b="1" dirty="0"/>
              <a:t> 구현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힙과</a:t>
            </a:r>
            <a:r>
              <a:rPr lang="ko-KR" altLang="en-US" sz="2400" b="1" dirty="0"/>
              <a:t> 배열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일반적으로 </a:t>
            </a:r>
            <a:r>
              <a:rPr lang="ko-KR" altLang="en-US" sz="2400" b="1" dirty="0" err="1"/>
              <a:t>힙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구현시</a:t>
            </a:r>
            <a:r>
              <a:rPr lang="ko-KR" altLang="en-US" sz="2400" b="1" dirty="0"/>
              <a:t> 배열 자료구조를 활용함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배열은 인덱스가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번부터 시작하지만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힙</a:t>
            </a:r>
            <a:r>
              <a:rPr lang="ko-KR" altLang="en-US" sz="2400" b="1" dirty="0"/>
              <a:t> 구현의 편의를 위해</a:t>
            </a:r>
            <a:r>
              <a:rPr lang="en-US" altLang="ko-KR" sz="2400" b="1" dirty="0"/>
              <a:t>, root </a:t>
            </a:r>
            <a:r>
              <a:rPr lang="ko-KR" altLang="en-US" sz="2400" b="1" dirty="0"/>
              <a:t>노드 인덱스 번호를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로 지정하면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구현이 좀더 </a:t>
            </a:r>
            <a:r>
              <a:rPr lang="ko-KR" altLang="en-US" sz="2400" b="1" dirty="0" smtClean="0"/>
              <a:t>수월함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9600" y="3755101"/>
            <a:ext cx="11010900" cy="29123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부모 노드 인덱스 번호 </a:t>
            </a:r>
            <a:r>
              <a:rPr lang="en-US" altLang="ko-KR" sz="2000" b="1" dirty="0">
                <a:solidFill>
                  <a:schemeClr val="tx1"/>
                </a:solidFill>
              </a:rPr>
              <a:t>(parent node's index) = </a:t>
            </a:r>
            <a:r>
              <a:rPr lang="ko-KR" altLang="en-US" sz="2000" b="1" dirty="0">
                <a:solidFill>
                  <a:schemeClr val="tx1"/>
                </a:solidFill>
              </a:rPr>
              <a:t>자식 노드 인덱스 번호 </a:t>
            </a:r>
            <a:r>
              <a:rPr lang="en-US" altLang="ko-KR" sz="2000" b="1" dirty="0">
                <a:solidFill>
                  <a:schemeClr val="tx1"/>
                </a:solidFill>
              </a:rPr>
              <a:t>(child node's index) // 2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왼쪽 자식 노드 인덱스 번호 </a:t>
            </a:r>
            <a:r>
              <a:rPr lang="en-US" altLang="ko-KR" sz="2000" b="1" dirty="0">
                <a:solidFill>
                  <a:schemeClr val="tx1"/>
                </a:solidFill>
              </a:rPr>
              <a:t>(left child node's index) = </a:t>
            </a:r>
            <a:r>
              <a:rPr lang="ko-KR" altLang="en-US" sz="2000" b="1" dirty="0">
                <a:solidFill>
                  <a:schemeClr val="tx1"/>
                </a:solidFill>
              </a:rPr>
              <a:t>부모 노드 인덱스 번호 </a:t>
            </a:r>
            <a:r>
              <a:rPr lang="en-US" altLang="ko-KR" sz="2000" b="1" dirty="0">
                <a:solidFill>
                  <a:schemeClr val="tx1"/>
                </a:solidFill>
              </a:rPr>
              <a:t>(parent node's index) * 2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tx1"/>
                </a:solidFill>
              </a:rPr>
              <a:t>오른쪽 자식 노드 인덱스 번호 </a:t>
            </a:r>
            <a:r>
              <a:rPr lang="en-US" altLang="ko-KR" sz="2000" b="1" dirty="0">
                <a:solidFill>
                  <a:schemeClr val="tx1"/>
                </a:solidFill>
              </a:rPr>
              <a:t>(right child node's index) = </a:t>
            </a:r>
            <a:r>
              <a:rPr lang="ko-KR" altLang="en-US" sz="2000" b="1" dirty="0">
                <a:solidFill>
                  <a:schemeClr val="tx1"/>
                </a:solidFill>
              </a:rPr>
              <a:t>부모 노드 인덱스 번호 </a:t>
            </a:r>
            <a:r>
              <a:rPr lang="en-US" altLang="ko-KR" sz="2000" b="1" dirty="0">
                <a:solidFill>
                  <a:schemeClr val="tx1"/>
                </a:solidFill>
              </a:rPr>
              <a:t>(parent node's index) * 2 +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</a:t>
            </a:r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01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892779"/>
            <a:ext cx="11640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힙</a:t>
            </a:r>
            <a:r>
              <a:rPr lang="ko-KR" altLang="en-US" sz="2400" b="1" dirty="0" smtClean="0"/>
              <a:t> </a:t>
            </a:r>
            <a:r>
              <a:rPr lang="en-US" altLang="ko-KR" sz="2400" b="1" dirty="0"/>
              <a:t>(Heap) </a:t>
            </a:r>
            <a:r>
              <a:rPr lang="ko-KR" altLang="en-US" sz="2400" b="1" dirty="0"/>
              <a:t>시간 복잡도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depth (</a:t>
            </a:r>
            <a:r>
              <a:rPr lang="ko-KR" altLang="en-US" sz="2400" b="1" dirty="0"/>
              <a:t>트리의 높이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h</a:t>
            </a:r>
            <a:r>
              <a:rPr lang="ko-KR" altLang="en-US" sz="2400" b="1" dirty="0"/>
              <a:t>라고 표기한다면</a:t>
            </a:r>
            <a:r>
              <a:rPr lang="en-US" altLang="ko-KR" sz="2400" b="1" dirty="0"/>
              <a:t>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</a:t>
            </a:r>
            <a:r>
              <a:rPr lang="ko-KR" altLang="en-US" sz="2400" b="1" dirty="0"/>
              <a:t>개의 노드를 가지는 </a:t>
            </a:r>
            <a:r>
              <a:rPr lang="en-US" altLang="ko-KR" sz="2400" b="1" dirty="0"/>
              <a:t>heap </a:t>
            </a:r>
            <a:r>
              <a:rPr lang="ko-KR" altLang="en-US" sz="2400" b="1" dirty="0"/>
              <a:t>에 데이터 삽입 또는 </a:t>
            </a:r>
            <a:r>
              <a:rPr lang="ko-KR" altLang="en-US" sz="2400" b="1" dirty="0" err="1"/>
              <a:t>삭제시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최악의 경우 </a:t>
            </a:r>
            <a:r>
              <a:rPr lang="en-US" altLang="ko-KR" sz="2400" b="1" dirty="0"/>
              <a:t>root </a:t>
            </a:r>
            <a:r>
              <a:rPr lang="ko-KR" altLang="en-US" sz="2400" b="1" dirty="0"/>
              <a:t>노드에서 </a:t>
            </a:r>
            <a:r>
              <a:rPr lang="en-US" altLang="ko-KR" sz="2400" b="1" dirty="0"/>
              <a:t>leaf </a:t>
            </a:r>
            <a:r>
              <a:rPr lang="ko-KR" altLang="en-US" sz="2400" b="1" dirty="0"/>
              <a:t>노드까지 비교해야 하므로  </a:t>
            </a:r>
            <a:r>
              <a:rPr lang="en-US" altLang="ko-KR" sz="2400" b="1" dirty="0"/>
              <a:t>ℎ=</a:t>
            </a:r>
            <a:r>
              <a:rPr lang="ko-KR" altLang="en-US" sz="2400" b="1" dirty="0"/>
              <a:t>𝑙𝑜𝑔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𝑛  에 가까우므로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시간 복잡도는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𝑙𝑜𝑔𝑛</a:t>
            </a:r>
            <a:r>
              <a:rPr lang="en-US" altLang="ko-KR" sz="2400" b="1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참고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빅오</a:t>
            </a:r>
            <a:r>
              <a:rPr lang="ko-KR" altLang="en-US" sz="2400" b="1" dirty="0"/>
              <a:t> 표기법에서  𝑙𝑜𝑔𝑛  에서의 </a:t>
            </a:r>
            <a:r>
              <a:rPr lang="en-US" altLang="ko-KR" sz="2400" b="1" dirty="0"/>
              <a:t>log</a:t>
            </a:r>
            <a:r>
              <a:rPr lang="ko-KR" altLang="en-US" sz="2400" b="1" dirty="0"/>
              <a:t>의 밑은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이 아니라</a:t>
            </a:r>
            <a:r>
              <a:rPr lang="en-US" altLang="ko-KR" sz="2400" b="1" dirty="0"/>
              <a:t>, 2</a:t>
            </a:r>
            <a:r>
              <a:rPr lang="ko-KR" altLang="en-US" sz="2400" b="1" dirty="0"/>
              <a:t>입니다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한번 </a:t>
            </a:r>
            <a:r>
              <a:rPr lang="ko-KR" altLang="en-US" sz="2400" b="1" dirty="0" err="1"/>
              <a:t>실행시마다</a:t>
            </a:r>
            <a:r>
              <a:rPr lang="en-US" altLang="ko-KR" sz="2400" b="1" dirty="0"/>
              <a:t>, 50%</a:t>
            </a:r>
            <a:r>
              <a:rPr lang="ko-KR" altLang="en-US" sz="2400" b="1" dirty="0"/>
              <a:t>의 실행할 수도 있는 명령을 제거한다는 의미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즉 </a:t>
            </a:r>
            <a:r>
              <a:rPr lang="en-US" altLang="ko-KR" sz="2400" b="1" dirty="0"/>
              <a:t>50%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실행시간을 </a:t>
            </a:r>
            <a:r>
              <a:rPr lang="ko-KR" altLang="en-US" sz="2400" b="1" dirty="0"/>
              <a:t>단축시킬 수 있다는 것을 의미함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617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59137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 smtClean="0"/>
              <a:t>대표적인 데이터 구조</a:t>
            </a:r>
            <a:r>
              <a:rPr lang="en-US" altLang="ko-KR" b="1" dirty="0" smtClean="0"/>
              <a:t>: </a:t>
            </a:r>
            <a:r>
              <a:rPr lang="ko-KR" altLang="en-US" b="1" dirty="0" err="1"/>
              <a:t>힙</a:t>
            </a:r>
            <a:r>
              <a:rPr lang="ko-KR" altLang="en-US" b="1" dirty="0"/>
              <a:t> </a:t>
            </a:r>
            <a:r>
              <a:rPr lang="en-US" altLang="ko-KR" b="1" dirty="0"/>
              <a:t>(Heap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138529" y="1984140"/>
            <a:ext cx="11805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+mn-ea"/>
              </a:rPr>
              <a:t>힙</a:t>
            </a:r>
            <a:r>
              <a:rPr lang="en-US" altLang="ko-KR" sz="2400" b="1" dirty="0" smtClean="0">
                <a:latin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데이터에서 </a:t>
            </a:r>
            <a:r>
              <a:rPr lang="ko-KR" altLang="en-US" sz="2400" b="1" dirty="0">
                <a:latin typeface="+mn-ea"/>
              </a:rPr>
              <a:t>최대값과 최소값을 빠르게 찾기 위해 고안된 완전 이진 </a:t>
            </a:r>
            <a:r>
              <a:rPr lang="ko-KR" altLang="en-US" sz="2400" b="1" dirty="0" smtClean="0">
                <a:latin typeface="+mn-ea"/>
              </a:rPr>
              <a:t>트리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en-US" altLang="ko-KR" sz="2400" b="1" dirty="0" smtClean="0">
                <a:latin typeface="+mn-ea"/>
              </a:rPr>
              <a:t>(</a:t>
            </a:r>
            <a:r>
              <a:rPr lang="en-US" altLang="ko-KR" sz="2400" b="1" dirty="0">
                <a:latin typeface="+mn-ea"/>
              </a:rPr>
              <a:t>Complete Binary Tree)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완전 이진 트리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노드를 삽입할 때 </a:t>
            </a:r>
            <a:r>
              <a:rPr lang="ko-KR" altLang="en-US" sz="2400" b="1" dirty="0" err="1">
                <a:latin typeface="+mn-ea"/>
              </a:rPr>
              <a:t>최하단</a:t>
            </a:r>
            <a:r>
              <a:rPr lang="ko-KR" altLang="en-US" sz="2400" b="1" dirty="0">
                <a:latin typeface="+mn-ea"/>
              </a:rPr>
              <a:t> 왼쪽 노드부터 차례대로 삽입하는 트리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5772" y="3845529"/>
                <a:ext cx="11640457" cy="280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err="1"/>
                  <a:t>힙을</a:t>
                </a:r>
                <a:r>
                  <a:rPr lang="ko-KR" altLang="en-US" sz="2400" b="1" dirty="0"/>
                  <a:t> 사용하는 </a:t>
                </a:r>
                <a:r>
                  <a:rPr lang="ko-KR" altLang="en-US" sz="2400" b="1" dirty="0" smtClean="0"/>
                  <a:t>이유</a:t>
                </a:r>
                <a:endParaRPr lang="en-US" altLang="ko-KR" sz="2400" b="1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배열에 </a:t>
                </a:r>
                <a:r>
                  <a:rPr lang="ko-KR" altLang="en-US" sz="2400" b="1" dirty="0"/>
                  <a:t>데이터를 넣고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최대값과 최소값을 찾으려면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400" b="1" dirty="0"/>
                  <a:t>이 걸림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이에 반해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 err="1"/>
                  <a:t>힙에</a:t>
                </a:r>
                <a:r>
                  <a:rPr lang="ko-KR" altLang="en-US" sz="2400" b="1" dirty="0"/>
                  <a:t> 데이터를 넣고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최대값과 최소값을 찾으면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ko-KR" altLang="en-US" sz="2400" b="1" dirty="0"/>
                  <a:t>이 걸림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우선순위 큐와 같이 최대값 또는 최소값을 빠르게 찾아야 하는 자료구조 및 알고리즘 구현 등에 활용됨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2" y="3845529"/>
                <a:ext cx="11640457" cy="2802819"/>
              </a:xfrm>
              <a:prstGeom prst="rect">
                <a:avLst/>
              </a:prstGeom>
              <a:blipFill>
                <a:blip r:embed="rId3"/>
                <a:stretch>
                  <a:fillRect l="-785" b="-3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  <p:pic>
        <p:nvPicPr>
          <p:cNvPr id="2050" name="Picture 2" descr="https://www.fun-coding.org/00_Images/completebinary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73" y="722285"/>
            <a:ext cx="4225925" cy="319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64229"/>
            <a:ext cx="11640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(Heap) </a:t>
            </a:r>
            <a:r>
              <a:rPr lang="ko-KR" altLang="en-US" sz="2400" b="1" dirty="0"/>
              <a:t>구조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힙은</a:t>
            </a:r>
            <a:r>
              <a:rPr lang="ko-KR" altLang="en-US" sz="2400" b="1" dirty="0"/>
              <a:t> 최대값을 구하기 위한 구조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최대 </a:t>
            </a:r>
            <a:r>
              <a:rPr lang="ko-KR" altLang="en-US" sz="2400" b="1" dirty="0" err="1"/>
              <a:t>힙</a:t>
            </a:r>
            <a:r>
              <a:rPr lang="en-US" altLang="ko-KR" sz="2400" b="1" dirty="0"/>
              <a:t>, Max Heap) </a:t>
            </a:r>
            <a:r>
              <a:rPr lang="ko-KR" altLang="en-US" sz="2400" b="1" dirty="0"/>
              <a:t>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최소값을 구하기 위한 구조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최소 </a:t>
            </a:r>
            <a:r>
              <a:rPr lang="ko-KR" altLang="en-US" sz="2400" b="1" dirty="0" err="1"/>
              <a:t>힙</a:t>
            </a:r>
            <a:r>
              <a:rPr lang="en-US" altLang="ko-KR" sz="2400" b="1" dirty="0"/>
              <a:t>, Min Heap) </a:t>
            </a:r>
            <a:r>
              <a:rPr lang="ko-KR" altLang="en-US" sz="2400" b="1" dirty="0"/>
              <a:t>로 분류할 수 있음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힙은</a:t>
            </a:r>
            <a:r>
              <a:rPr lang="ko-KR" altLang="en-US" sz="2400" b="1" dirty="0"/>
              <a:t> 다음과 같이 두 가지 조건을 가지고 있는 </a:t>
            </a:r>
            <a:r>
              <a:rPr lang="ko-KR" altLang="en-US" sz="2400" b="1" dirty="0" err="1"/>
              <a:t>자료구조임</a:t>
            </a:r>
            <a:endParaRPr lang="ko-KR" alt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각 노드의 값은 해당 노드의 자식 노드가 가진 값보다 크거나 같다</a:t>
            </a:r>
            <a:r>
              <a:rPr lang="en-US" altLang="ko-KR" sz="2400" b="1" dirty="0"/>
              <a:t>. (</a:t>
            </a:r>
            <a:r>
              <a:rPr lang="ko-KR" altLang="en-US" sz="2400" b="1" dirty="0"/>
              <a:t>최대 </a:t>
            </a:r>
            <a:r>
              <a:rPr lang="ko-KR" altLang="en-US" sz="2400" b="1" dirty="0" err="1"/>
              <a:t>힙의</a:t>
            </a:r>
            <a:r>
              <a:rPr lang="ko-KR" altLang="en-US" sz="2400" b="1" dirty="0"/>
              <a:t> 경우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최소 </a:t>
            </a:r>
            <a:r>
              <a:rPr lang="ko-KR" altLang="en-US" sz="2400" b="1" dirty="0" err="1"/>
              <a:t>힙의</a:t>
            </a:r>
            <a:r>
              <a:rPr lang="ko-KR" altLang="en-US" sz="2400" b="1" dirty="0"/>
              <a:t> 경우는 각 노드의 값은 해당 노드의 자식 노드가 가진 값보다 크거나 작음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완전 이진 트리 형태를 가짐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13615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64229"/>
            <a:ext cx="1164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힙과</a:t>
            </a:r>
            <a:r>
              <a:rPr lang="ko-KR" altLang="en-US" sz="2400" b="1" dirty="0"/>
              <a:t> 이진 탐색 트리의 공통점과 </a:t>
            </a:r>
            <a:r>
              <a:rPr lang="ko-KR" altLang="en-US" sz="2400" b="1" dirty="0" smtClean="0"/>
              <a:t>차이점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공통점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	</a:t>
            </a:r>
            <a:r>
              <a:rPr lang="ko-KR" altLang="en-US" sz="2400" b="1" dirty="0" err="1" smtClean="0"/>
              <a:t>힙과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이진 탐색 트리는 모두 이진 트리임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  <p:pic>
        <p:nvPicPr>
          <p:cNvPr id="3074" name="Picture 2" descr="https://www.fun-coding.org/00_Images/completebinarytree_b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67" y="2835433"/>
            <a:ext cx="9999266" cy="35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7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64229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힙과</a:t>
            </a:r>
            <a:r>
              <a:rPr lang="ko-KR" altLang="en-US" sz="2400" b="1" dirty="0"/>
              <a:t> 이진 탐색 트리의 공통점과 </a:t>
            </a:r>
            <a:r>
              <a:rPr lang="ko-KR" altLang="en-US" sz="2400" b="1" dirty="0" smtClean="0"/>
              <a:t>차이점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차이점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힙은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각 노드의 값이 자식 노드보다 크거나 같음</a:t>
            </a:r>
            <a:r>
              <a:rPr lang="en-US" altLang="ko-KR" sz="2400" b="1" dirty="0"/>
              <a:t>(Max Heap</a:t>
            </a:r>
            <a:r>
              <a:rPr lang="ko-KR" altLang="en-US" sz="2400" b="1" dirty="0"/>
              <a:t>의 경우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이진 </a:t>
            </a:r>
            <a:r>
              <a:rPr lang="ko-KR" altLang="en-US" sz="2400" b="1" dirty="0"/>
              <a:t>탐색 트리는 왼쪽 자식 노드의 값이 가장 작고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 다음 부모 노드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 다음 오른쪽 자식 노드 값이 가장 </a:t>
            </a:r>
            <a:r>
              <a:rPr lang="ko-KR" altLang="en-US" sz="2400" b="1" dirty="0" smtClean="0"/>
              <a:t>큼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힙은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이진 탐색 트리의 조건인 자식 노드에서 작은 값은 왼쪽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큰 값은 오른쪽이라는 조건은 </a:t>
            </a:r>
            <a:r>
              <a:rPr lang="ko-KR" altLang="en-US" sz="2400" b="1" dirty="0" smtClean="0"/>
              <a:t>없음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/>
              <a:t>힙의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왼쪽 및 오른쪽 자식 노드의 값은 오른쪽이 클 수도 있고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왼쪽이 클 수도 </a:t>
            </a:r>
            <a:r>
              <a:rPr lang="ko-KR" altLang="en-US" sz="2400" b="1" dirty="0" smtClean="0"/>
              <a:t>있음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이진 </a:t>
            </a:r>
            <a:r>
              <a:rPr lang="ko-KR" altLang="en-US" sz="2400" b="1" dirty="0"/>
              <a:t>탐색 트리는 탐색을 위한 구조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힙은</a:t>
            </a:r>
            <a:r>
              <a:rPr lang="ko-KR" altLang="en-US" sz="2400" b="1" dirty="0"/>
              <a:t> 최대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최소값 검색을 위한 구조 중 하나로 이해하면 됨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4299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64229"/>
            <a:ext cx="1164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(Heap) </a:t>
            </a:r>
            <a:r>
              <a:rPr lang="ko-KR" altLang="en-US" sz="2400" b="1" dirty="0" smtClean="0"/>
              <a:t>동작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힙에</a:t>
            </a:r>
            <a:r>
              <a:rPr lang="ko-KR" altLang="en-US" sz="2400" b="1" dirty="0"/>
              <a:t> 데이터 삽입하기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기본 </a:t>
            </a:r>
            <a:r>
              <a:rPr lang="ko-KR" altLang="en-US" sz="2400" b="1" dirty="0" smtClean="0"/>
              <a:t>동작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힙은</a:t>
            </a:r>
            <a:r>
              <a:rPr lang="ko-KR" altLang="en-US" sz="2400" b="1" dirty="0"/>
              <a:t> 완전 이진 트리이므로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삽입할 노드는 기본적으로 왼쪽 </a:t>
            </a:r>
            <a:r>
              <a:rPr lang="ko-KR" altLang="en-US" sz="2400" b="1" dirty="0" err="1"/>
              <a:t>최하단부</a:t>
            </a:r>
            <a:r>
              <a:rPr lang="ko-KR" altLang="en-US" sz="2400" b="1" dirty="0"/>
              <a:t> 노드부터 채워지는 형태로 삽입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578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  <p:pic>
        <p:nvPicPr>
          <p:cNvPr id="6" name="Picture 2" descr="https://www.fun-coding.org/00_Images/heap_ordin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74" y="1064229"/>
            <a:ext cx="9548453" cy="56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75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772" y="1064229"/>
            <a:ext cx="11640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/>
              <a:t>힙에</a:t>
            </a:r>
            <a:r>
              <a:rPr lang="ko-KR" altLang="en-US" sz="2400" b="1" dirty="0"/>
              <a:t> 데이터 삽입하기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삽입할 데이터가 </a:t>
            </a:r>
            <a:r>
              <a:rPr lang="ko-KR" altLang="en-US" sz="2400" b="1" dirty="0" err="1"/>
              <a:t>힙의</a:t>
            </a:r>
            <a:r>
              <a:rPr lang="ko-KR" altLang="en-US" sz="2400" b="1" dirty="0"/>
              <a:t> 데이터보다 클 경우 </a:t>
            </a:r>
            <a:r>
              <a:rPr lang="en-US" altLang="ko-KR" sz="2400" b="1" dirty="0"/>
              <a:t>(Max Heap </a:t>
            </a:r>
            <a:r>
              <a:rPr lang="ko-KR" altLang="en-US" sz="2400" b="1" dirty="0"/>
              <a:t>의 예</a:t>
            </a:r>
            <a:r>
              <a:rPr lang="en-US" altLang="ko-KR" sz="24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먼저 삽입된 데이터는 완전 이진 트리 구조에 맞추어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최하단부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왼쪽 노드부터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err="1" smtClean="0"/>
              <a:t>채워짐</a:t>
            </a:r>
            <a:endParaRPr lang="ko-KR" alt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채워진 노드 위치에서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부모 노드보다 값이 클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부모 노드와 위치를 바꿔주는 작업을 반복함 </a:t>
            </a:r>
            <a:r>
              <a:rPr lang="en-US" altLang="ko-KR" sz="2400" b="1" dirty="0"/>
              <a:t>(swap)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힙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9291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583</Words>
  <Application>Microsoft Office PowerPoint</Application>
  <PresentationFormat>와이드스크린</PresentationFormat>
  <Paragraphs>64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90</cp:revision>
  <dcterms:created xsi:type="dcterms:W3CDTF">2019-08-20T09:53:04Z</dcterms:created>
  <dcterms:modified xsi:type="dcterms:W3CDTF">2021-10-03T02:17:42Z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